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3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44.jpe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026617" y="2088612"/>
            <a:ext cx="6234766" cy="5529458"/>
          </a:xfrm>
          <a:prstGeom prst="rect">
            <a:avLst/>
          </a:prstGeom>
        </p:spPr>
      </p:pic>
      <p:sp>
        <p:nvSpPr>
          <p:cNvPr name="TextBox 3" id="3"/>
          <p:cNvSpPr txBox="true"/>
          <p:nvPr/>
        </p:nvSpPr>
        <p:spPr>
          <a:xfrm rot="0">
            <a:off x="6241286" y="8865272"/>
            <a:ext cx="6020097" cy="393028"/>
          </a:xfrm>
          <a:prstGeom prst="rect">
            <a:avLst/>
          </a:prstGeom>
        </p:spPr>
        <p:txBody>
          <a:bodyPr anchor="t" rtlCol="false" tIns="0" lIns="0" bIns="0" rIns="0">
            <a:spAutoFit/>
          </a:bodyPr>
          <a:lstStyle/>
          <a:p>
            <a:pPr algn="ctr" marL="0" indent="0" lvl="0">
              <a:lnSpc>
                <a:spcPts val="3222"/>
              </a:lnSpc>
              <a:spcBef>
                <a:spcPct val="0"/>
              </a:spcBef>
            </a:pPr>
            <a:r>
              <a:rPr lang="en-US" sz="2301">
                <a:solidFill>
                  <a:srgbClr val="100F0D"/>
                </a:solidFill>
                <a:latin typeface="DM Sans Bold"/>
              </a:rPr>
              <a:t>Tarka Yantra Software (OPC) Pvt. Ltd.</a:t>
            </a:r>
          </a:p>
        </p:txBody>
      </p:sp>
      <p:sp>
        <p:nvSpPr>
          <p:cNvPr name="TextBox 4" id="4"/>
          <p:cNvSpPr txBox="true"/>
          <p:nvPr/>
        </p:nvSpPr>
        <p:spPr>
          <a:xfrm rot="0">
            <a:off x="7704918" y="8415977"/>
            <a:ext cx="3513670" cy="496920"/>
          </a:xfrm>
          <a:prstGeom prst="rect">
            <a:avLst/>
          </a:prstGeom>
        </p:spPr>
        <p:txBody>
          <a:bodyPr anchor="t" rtlCol="false" tIns="0" lIns="0" bIns="0" rIns="0">
            <a:spAutoFit/>
          </a:bodyPr>
          <a:lstStyle/>
          <a:p>
            <a:pPr marL="0" indent="0" lvl="0">
              <a:lnSpc>
                <a:spcPts val="4127"/>
              </a:lnSpc>
            </a:pPr>
            <a:r>
              <a:rPr lang="en-US" sz="2948">
                <a:solidFill>
                  <a:srgbClr val="100F0D"/>
                </a:solidFill>
                <a:latin typeface="DM Sans Bold"/>
              </a:rPr>
              <a:t>Codigion (c) 2021</a:t>
            </a:r>
          </a:p>
        </p:txBody>
      </p:sp>
      <p:sp>
        <p:nvSpPr>
          <p:cNvPr name="TextBox 5" id="5"/>
          <p:cNvSpPr txBox="true"/>
          <p:nvPr/>
        </p:nvSpPr>
        <p:spPr>
          <a:xfrm rot="0">
            <a:off x="5264066" y="7246592"/>
            <a:ext cx="7759869" cy="936435"/>
          </a:xfrm>
          <a:prstGeom prst="rect">
            <a:avLst/>
          </a:prstGeom>
        </p:spPr>
        <p:txBody>
          <a:bodyPr anchor="t" rtlCol="false" tIns="0" lIns="0" bIns="0" rIns="0">
            <a:spAutoFit/>
          </a:bodyPr>
          <a:lstStyle/>
          <a:p>
            <a:pPr algn="ctr" marL="0" indent="0" lvl="0">
              <a:lnSpc>
                <a:spcPts val="7605"/>
              </a:lnSpc>
            </a:pPr>
            <a:r>
              <a:rPr lang="en-US" sz="5432">
                <a:solidFill>
                  <a:srgbClr val="100F0D"/>
                </a:solidFill>
                <a:latin typeface="Glacial Indifference Bold"/>
              </a:rPr>
              <a:t>Grasper</a:t>
            </a:r>
          </a:p>
        </p:txBody>
      </p:sp>
      <p:sp>
        <p:nvSpPr>
          <p:cNvPr name="TextBox 6" id="6"/>
          <p:cNvSpPr txBox="true"/>
          <p:nvPr/>
        </p:nvSpPr>
        <p:spPr>
          <a:xfrm rot="0">
            <a:off x="4663414" y="770656"/>
            <a:ext cx="8961172" cy="910003"/>
          </a:xfrm>
          <a:prstGeom prst="rect">
            <a:avLst/>
          </a:prstGeom>
        </p:spPr>
        <p:txBody>
          <a:bodyPr anchor="t" rtlCol="false" tIns="0" lIns="0" bIns="0" rIns="0">
            <a:spAutoFit/>
          </a:bodyPr>
          <a:lstStyle/>
          <a:p>
            <a:pPr algn="ctr">
              <a:lnSpc>
                <a:spcPts val="4127"/>
              </a:lnSpc>
            </a:pPr>
            <a:r>
              <a:rPr lang="en-US" sz="2948">
                <a:solidFill>
                  <a:srgbClr val="100F0D"/>
                </a:solidFill>
                <a:latin typeface="DM Sans Bold"/>
              </a:rPr>
              <a:t>Prime Meghalaya </a:t>
            </a:r>
          </a:p>
          <a:p>
            <a:pPr algn="ctr" marL="0" indent="0" lvl="0">
              <a:lnSpc>
                <a:spcPts val="3287"/>
              </a:lnSpc>
            </a:pPr>
            <a:r>
              <a:rPr lang="en-US" sz="2348">
                <a:solidFill>
                  <a:srgbClr val="100F0D"/>
                </a:solidFill>
                <a:latin typeface="DM Sans"/>
              </a:rPr>
              <a:t>Registration No.: </a:t>
            </a:r>
            <a:r>
              <a:rPr lang="en-US" sz="2348">
                <a:solidFill>
                  <a:srgbClr val="100F0D"/>
                </a:solidFill>
                <a:latin typeface="DM Sans Bold"/>
              </a:rPr>
              <a:t>ZE115571NU</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507378" y="693312"/>
            <a:ext cx="5447987" cy="1129476"/>
            <a:chOff x="0" y="0"/>
            <a:chExt cx="7263983" cy="1505968"/>
          </a:xfrm>
        </p:grpSpPr>
        <p:grpSp>
          <p:nvGrpSpPr>
            <p:cNvPr name="Group 3" id="3"/>
            <p:cNvGrpSpPr/>
            <p:nvPr/>
          </p:nvGrpSpPr>
          <p:grpSpPr>
            <a:xfrm rot="0">
              <a:off x="0" y="0"/>
              <a:ext cx="7263983" cy="1505968"/>
              <a:chOff x="0" y="0"/>
              <a:chExt cx="43772763" cy="9074967"/>
            </a:xfrm>
          </p:grpSpPr>
          <p:sp>
            <p:nvSpPr>
              <p:cNvPr name="Freeform 4" id="4"/>
              <p:cNvSpPr/>
              <p:nvPr/>
            </p:nvSpPr>
            <p:spPr>
              <a:xfrm>
                <a:off x="0" y="0"/>
                <a:ext cx="43772764" cy="9174027"/>
              </a:xfrm>
              <a:custGeom>
                <a:avLst/>
                <a:gdLst/>
                <a:ahLst/>
                <a:cxnLst/>
                <a:rect r="r" b="b" t="t" l="l"/>
                <a:pathLst>
                  <a:path h="9174027" w="43772764">
                    <a:moveTo>
                      <a:pt x="43150464" y="8603797"/>
                    </a:moveTo>
                    <a:cubicBezTo>
                      <a:pt x="43150464" y="8597447"/>
                      <a:pt x="43151735" y="8592367"/>
                      <a:pt x="43151735" y="8584747"/>
                    </a:cubicBezTo>
                    <a:lnTo>
                      <a:pt x="43151735" y="490220"/>
                    </a:lnTo>
                    <a:cubicBezTo>
                      <a:pt x="43151735" y="220980"/>
                      <a:pt x="42942185" y="0"/>
                      <a:pt x="42685643" y="0"/>
                    </a:cubicBezTo>
                    <a:lnTo>
                      <a:pt x="467360" y="0"/>
                    </a:lnTo>
                    <a:cubicBezTo>
                      <a:pt x="210820" y="0"/>
                      <a:pt x="0" y="220980"/>
                      <a:pt x="0" y="490220"/>
                    </a:cubicBezTo>
                    <a:lnTo>
                      <a:pt x="0" y="8584747"/>
                    </a:lnTo>
                    <a:cubicBezTo>
                      <a:pt x="0" y="8853987"/>
                      <a:pt x="209550" y="9074967"/>
                      <a:pt x="466090" y="9074967"/>
                    </a:cubicBezTo>
                    <a:lnTo>
                      <a:pt x="42684374" y="9074967"/>
                    </a:lnTo>
                    <a:cubicBezTo>
                      <a:pt x="42797403" y="9074967"/>
                      <a:pt x="42901543" y="9031787"/>
                      <a:pt x="42981553" y="8961937"/>
                    </a:cubicBezTo>
                    <a:cubicBezTo>
                      <a:pt x="43112364" y="9033057"/>
                      <a:pt x="43424782" y="9174027"/>
                      <a:pt x="43771493" y="8967017"/>
                    </a:cubicBezTo>
                    <a:cubicBezTo>
                      <a:pt x="43772764" y="8967017"/>
                      <a:pt x="43460343" y="8968287"/>
                      <a:pt x="43150464" y="8603797"/>
                    </a:cubicBezTo>
                    <a:lnTo>
                      <a:pt x="43150464" y="8603797"/>
                    </a:lnTo>
                    <a:close/>
                  </a:path>
                </a:pathLst>
              </a:custGeom>
              <a:solidFill>
                <a:srgbClr val="000000"/>
              </a:solidFill>
            </p:spPr>
          </p:sp>
        </p:grpSp>
        <p:sp>
          <p:nvSpPr>
            <p:cNvPr name="TextBox 5" id="5"/>
            <p:cNvSpPr txBox="true"/>
            <p:nvPr/>
          </p:nvSpPr>
          <p:spPr>
            <a:xfrm rot="0">
              <a:off x="871905" y="221743"/>
              <a:ext cx="5520174" cy="1014857"/>
            </a:xfrm>
            <a:prstGeom prst="rect">
              <a:avLst/>
            </a:prstGeom>
          </p:spPr>
          <p:txBody>
            <a:bodyPr anchor="t" rtlCol="false" tIns="0" lIns="0" bIns="0" rIns="0">
              <a:spAutoFit/>
            </a:bodyPr>
            <a:lstStyle/>
            <a:p>
              <a:pPr algn="ctr" marL="0" indent="0" lvl="0">
                <a:lnSpc>
                  <a:spcPts val="6288"/>
                </a:lnSpc>
                <a:spcBef>
                  <a:spcPct val="0"/>
                </a:spcBef>
              </a:pPr>
              <a:r>
                <a:rPr lang="en-US" sz="4800">
                  <a:solidFill>
                    <a:srgbClr val="FFFFFF"/>
                  </a:solidFill>
                  <a:latin typeface="DM Sans Bold"/>
                </a:rPr>
                <a:t>Financials - I</a:t>
              </a: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592763" y="131864"/>
            <a:ext cx="1468700" cy="1869872"/>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443648" y="4538132"/>
            <a:ext cx="17438805" cy="5449627"/>
          </a:xfrm>
          <a:prstGeom prst="rect">
            <a:avLst/>
          </a:prstGeom>
        </p:spPr>
      </p:pic>
      <p:sp>
        <p:nvSpPr>
          <p:cNvPr name="TextBox 8" id="8"/>
          <p:cNvSpPr txBox="true"/>
          <p:nvPr/>
        </p:nvSpPr>
        <p:spPr>
          <a:xfrm rot="0">
            <a:off x="443648" y="184508"/>
            <a:ext cx="6340930" cy="1073542"/>
          </a:xfrm>
          <a:prstGeom prst="rect">
            <a:avLst/>
          </a:prstGeom>
        </p:spPr>
        <p:txBody>
          <a:bodyPr anchor="t" rtlCol="false" tIns="0" lIns="0" bIns="0" rIns="0">
            <a:spAutoFit/>
          </a:bodyPr>
          <a:lstStyle/>
          <a:p>
            <a:pPr>
              <a:lnSpc>
                <a:spcPts val="5228"/>
              </a:lnSpc>
            </a:pPr>
            <a:r>
              <a:rPr lang="en-US" sz="3734">
                <a:solidFill>
                  <a:srgbClr val="100F0D"/>
                </a:solidFill>
                <a:latin typeface="Glacial Indifference Bold"/>
              </a:rPr>
              <a:t>3 Years Forecast</a:t>
            </a:r>
          </a:p>
          <a:p>
            <a:pPr marL="0" indent="0" lvl="0">
              <a:lnSpc>
                <a:spcPts val="3268"/>
              </a:lnSpc>
            </a:pPr>
            <a:r>
              <a:rPr lang="en-US" sz="2334">
                <a:solidFill>
                  <a:srgbClr val="100F0D"/>
                </a:solidFill>
                <a:latin typeface="Glacial Indifference Bold"/>
              </a:rPr>
              <a:t>(after β-Launch)</a:t>
            </a:r>
          </a:p>
        </p:txBody>
      </p:sp>
      <p:sp>
        <p:nvSpPr>
          <p:cNvPr name="TextBox 9" id="9"/>
          <p:cNvSpPr txBox="true"/>
          <p:nvPr/>
        </p:nvSpPr>
        <p:spPr>
          <a:xfrm rot="0">
            <a:off x="14066545" y="3799793"/>
            <a:ext cx="3815907" cy="445527"/>
          </a:xfrm>
          <a:prstGeom prst="rect">
            <a:avLst/>
          </a:prstGeom>
        </p:spPr>
        <p:txBody>
          <a:bodyPr anchor="t" rtlCol="false" tIns="0" lIns="0" bIns="0" rIns="0">
            <a:spAutoFit/>
          </a:bodyPr>
          <a:lstStyle/>
          <a:p>
            <a:pPr>
              <a:lnSpc>
                <a:spcPts val="3688"/>
              </a:lnSpc>
            </a:pPr>
            <a:r>
              <a:rPr lang="en-US" sz="2634">
                <a:solidFill>
                  <a:srgbClr val="100F0D"/>
                </a:solidFill>
                <a:latin typeface="Glacial Indifference"/>
              </a:rPr>
              <a:t>Revenue: Approx. 7 Lakhs</a:t>
            </a:r>
          </a:p>
        </p:txBody>
      </p:sp>
      <p:sp>
        <p:nvSpPr>
          <p:cNvPr name="TextBox 10" id="10"/>
          <p:cNvSpPr txBox="true"/>
          <p:nvPr/>
        </p:nvSpPr>
        <p:spPr>
          <a:xfrm rot="0">
            <a:off x="443648" y="1417273"/>
            <a:ext cx="9029611" cy="2828047"/>
          </a:xfrm>
          <a:prstGeom prst="rect">
            <a:avLst/>
          </a:prstGeom>
        </p:spPr>
        <p:txBody>
          <a:bodyPr anchor="t" rtlCol="false" tIns="0" lIns="0" bIns="0" rIns="0">
            <a:spAutoFit/>
          </a:bodyPr>
          <a:lstStyle/>
          <a:p>
            <a:pPr>
              <a:lnSpc>
                <a:spcPts val="3688"/>
              </a:lnSpc>
            </a:pPr>
            <a:r>
              <a:rPr lang="en-US" sz="2634">
                <a:solidFill>
                  <a:srgbClr val="100F0D"/>
                </a:solidFill>
                <a:latin typeface="Glacial Indifference Bold"/>
              </a:rPr>
              <a:t>Expenses: </a:t>
            </a:r>
            <a:r>
              <a:rPr lang="en-US" sz="2634">
                <a:solidFill>
                  <a:srgbClr val="100F0D"/>
                </a:solidFill>
                <a:latin typeface="Glacial Indifference"/>
              </a:rPr>
              <a:t>36.6 Lakhs</a:t>
            </a:r>
          </a:p>
          <a:p>
            <a:pPr>
              <a:lnSpc>
                <a:spcPts val="3128"/>
              </a:lnSpc>
            </a:pPr>
            <a:r>
              <a:rPr lang="en-US" sz="2234">
                <a:solidFill>
                  <a:srgbClr val="100F0D"/>
                </a:solidFill>
                <a:latin typeface="Glacial Indifference"/>
              </a:rPr>
              <a:t>Full-Stack Developers: 2 x Rs. 35000 x 12 months = 7.2 Lakhs</a:t>
            </a:r>
          </a:p>
          <a:p>
            <a:pPr>
              <a:lnSpc>
                <a:spcPts val="3128"/>
              </a:lnSpc>
            </a:pPr>
            <a:r>
              <a:rPr lang="en-US" sz="2234">
                <a:solidFill>
                  <a:srgbClr val="100F0D"/>
                </a:solidFill>
                <a:latin typeface="Glacial Indifference"/>
              </a:rPr>
              <a:t>AI &amp; Data-Science: 2 x Rs. 40000 x 12 months = 9.6 Lakhs</a:t>
            </a:r>
          </a:p>
          <a:p>
            <a:pPr>
              <a:lnSpc>
                <a:spcPts val="3128"/>
              </a:lnSpc>
            </a:pPr>
            <a:r>
              <a:rPr lang="en-US" sz="2234">
                <a:solidFill>
                  <a:srgbClr val="100F0D"/>
                </a:solidFill>
                <a:latin typeface="Glacial Indifference"/>
              </a:rPr>
              <a:t>Content Developer: </a:t>
            </a:r>
            <a:r>
              <a:rPr lang="en-US" sz="2234">
                <a:solidFill>
                  <a:srgbClr val="100F0D"/>
                </a:solidFill>
                <a:latin typeface="Glacial Indifference"/>
              </a:rPr>
              <a:t>5 x Rs. 20,000/month x 12 months = Rs. 12 lakhs</a:t>
            </a:r>
          </a:p>
          <a:p>
            <a:pPr>
              <a:lnSpc>
                <a:spcPts val="3128"/>
              </a:lnSpc>
            </a:pPr>
            <a:r>
              <a:rPr lang="en-US" sz="2234">
                <a:solidFill>
                  <a:srgbClr val="100F0D"/>
                </a:solidFill>
                <a:latin typeface="Glacial Indifference"/>
              </a:rPr>
              <a:t>Proof-Readers: 5 x Rs. 12,000/month x 12 months = Rs. 7.2 lakhs</a:t>
            </a:r>
          </a:p>
          <a:p>
            <a:pPr>
              <a:lnSpc>
                <a:spcPts val="3128"/>
              </a:lnSpc>
            </a:pPr>
            <a:r>
              <a:rPr lang="en-US" sz="2234">
                <a:solidFill>
                  <a:srgbClr val="100F0D"/>
                </a:solidFill>
                <a:latin typeface="Glacial Indifference"/>
              </a:rPr>
              <a:t>Marketing Budget: Rs. 1 lakh x 12 months = Rs. 12 lakhs</a:t>
            </a:r>
          </a:p>
          <a:p>
            <a:pPr>
              <a:lnSpc>
                <a:spcPts val="3128"/>
              </a:lnSpc>
            </a:pPr>
            <a:r>
              <a:rPr lang="en-US" sz="2234">
                <a:solidFill>
                  <a:srgbClr val="100F0D"/>
                </a:solidFill>
                <a:latin typeface="Glacial Indifference"/>
              </a:rPr>
              <a:t>Operating Cost: Rs. 45,000 x 12 months = Rs. 5.4 lakhs</a:t>
            </a:r>
          </a:p>
        </p:txBody>
      </p:sp>
      <p:sp>
        <p:nvSpPr>
          <p:cNvPr name="TextBox 11" id="11"/>
          <p:cNvSpPr txBox="true"/>
          <p:nvPr/>
        </p:nvSpPr>
        <p:spPr>
          <a:xfrm rot="0">
            <a:off x="14637489" y="2692353"/>
            <a:ext cx="3081304" cy="1005470"/>
          </a:xfrm>
          <a:prstGeom prst="rect">
            <a:avLst/>
          </a:prstGeom>
        </p:spPr>
        <p:txBody>
          <a:bodyPr anchor="t" rtlCol="false" tIns="0" lIns="0" bIns="0" rIns="0">
            <a:spAutoFit/>
          </a:bodyPr>
          <a:lstStyle/>
          <a:p>
            <a:pPr algn="r">
              <a:lnSpc>
                <a:spcPts val="8208"/>
              </a:lnSpc>
            </a:pPr>
            <a:r>
              <a:rPr lang="en-US" sz="5862">
                <a:solidFill>
                  <a:srgbClr val="100F0D"/>
                </a:solidFill>
                <a:latin typeface="Glacial Indifference Bold"/>
              </a:rPr>
              <a:t>Year 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811316" y="693312"/>
            <a:ext cx="5144049" cy="1129476"/>
            <a:chOff x="0" y="0"/>
            <a:chExt cx="6858732" cy="1505968"/>
          </a:xfrm>
        </p:grpSpPr>
        <p:grpSp>
          <p:nvGrpSpPr>
            <p:cNvPr name="Group 3" id="3"/>
            <p:cNvGrpSpPr/>
            <p:nvPr/>
          </p:nvGrpSpPr>
          <p:grpSpPr>
            <a:xfrm rot="0">
              <a:off x="0" y="0"/>
              <a:ext cx="6858732" cy="1505968"/>
              <a:chOff x="0" y="0"/>
              <a:chExt cx="41330724" cy="9074967"/>
            </a:xfrm>
          </p:grpSpPr>
          <p:sp>
            <p:nvSpPr>
              <p:cNvPr name="Freeform 4" id="4"/>
              <p:cNvSpPr/>
              <p:nvPr/>
            </p:nvSpPr>
            <p:spPr>
              <a:xfrm>
                <a:off x="0" y="0"/>
                <a:ext cx="41330724" cy="9174027"/>
              </a:xfrm>
              <a:custGeom>
                <a:avLst/>
                <a:gdLst/>
                <a:ahLst/>
                <a:cxnLst/>
                <a:rect r="r" b="b" t="t" l="l"/>
                <a:pathLst>
                  <a:path h="9174027" w="41330724">
                    <a:moveTo>
                      <a:pt x="40708424" y="8603797"/>
                    </a:moveTo>
                    <a:cubicBezTo>
                      <a:pt x="40708424" y="8597447"/>
                      <a:pt x="40709695" y="8592367"/>
                      <a:pt x="40709695" y="8584747"/>
                    </a:cubicBezTo>
                    <a:lnTo>
                      <a:pt x="40709695" y="490220"/>
                    </a:lnTo>
                    <a:cubicBezTo>
                      <a:pt x="40709695" y="220980"/>
                      <a:pt x="40500145" y="0"/>
                      <a:pt x="40243606" y="0"/>
                    </a:cubicBezTo>
                    <a:lnTo>
                      <a:pt x="467360" y="0"/>
                    </a:lnTo>
                    <a:cubicBezTo>
                      <a:pt x="210820" y="0"/>
                      <a:pt x="0" y="220980"/>
                      <a:pt x="0" y="490220"/>
                    </a:cubicBezTo>
                    <a:lnTo>
                      <a:pt x="0" y="8584747"/>
                    </a:lnTo>
                    <a:cubicBezTo>
                      <a:pt x="0" y="8853987"/>
                      <a:pt x="209550" y="9074967"/>
                      <a:pt x="466090" y="9074967"/>
                    </a:cubicBezTo>
                    <a:lnTo>
                      <a:pt x="40242334" y="9074967"/>
                    </a:lnTo>
                    <a:cubicBezTo>
                      <a:pt x="40355363" y="9074967"/>
                      <a:pt x="40459502" y="9031787"/>
                      <a:pt x="40539513" y="8961937"/>
                    </a:cubicBezTo>
                    <a:cubicBezTo>
                      <a:pt x="40670324" y="9033057"/>
                      <a:pt x="40982745" y="9174027"/>
                      <a:pt x="41329452" y="8967017"/>
                    </a:cubicBezTo>
                    <a:cubicBezTo>
                      <a:pt x="41330724" y="8967017"/>
                      <a:pt x="41018306" y="8968287"/>
                      <a:pt x="40708424" y="8603797"/>
                    </a:cubicBezTo>
                    <a:lnTo>
                      <a:pt x="40708424" y="8603797"/>
                    </a:lnTo>
                    <a:close/>
                  </a:path>
                </a:pathLst>
              </a:custGeom>
              <a:solidFill>
                <a:srgbClr val="000000"/>
              </a:solidFill>
            </p:spPr>
          </p:sp>
        </p:grpSp>
        <p:sp>
          <p:nvSpPr>
            <p:cNvPr name="TextBox 5" id="5"/>
            <p:cNvSpPr txBox="true"/>
            <p:nvPr/>
          </p:nvSpPr>
          <p:spPr>
            <a:xfrm rot="0">
              <a:off x="823262" y="221743"/>
              <a:ext cx="5212209" cy="1014857"/>
            </a:xfrm>
            <a:prstGeom prst="rect">
              <a:avLst/>
            </a:prstGeom>
          </p:spPr>
          <p:txBody>
            <a:bodyPr anchor="t" rtlCol="false" tIns="0" lIns="0" bIns="0" rIns="0">
              <a:spAutoFit/>
            </a:bodyPr>
            <a:lstStyle/>
            <a:p>
              <a:pPr algn="ctr" marL="0" indent="0" lvl="0">
                <a:lnSpc>
                  <a:spcPts val="6288"/>
                </a:lnSpc>
                <a:spcBef>
                  <a:spcPct val="0"/>
                </a:spcBef>
              </a:pPr>
              <a:r>
                <a:rPr lang="en-US" sz="4800">
                  <a:solidFill>
                    <a:srgbClr val="FFFFFF"/>
                  </a:solidFill>
                  <a:latin typeface="DM Sans Bold"/>
                </a:rPr>
                <a:t>Financials - II</a:t>
              </a: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592763" y="131864"/>
            <a:ext cx="1468700" cy="1869872"/>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391871" y="4660461"/>
            <a:ext cx="17504259" cy="5273158"/>
          </a:xfrm>
          <a:prstGeom prst="rect">
            <a:avLst/>
          </a:prstGeom>
        </p:spPr>
      </p:pic>
      <p:sp>
        <p:nvSpPr>
          <p:cNvPr name="TextBox 8" id="8"/>
          <p:cNvSpPr txBox="true"/>
          <p:nvPr/>
        </p:nvSpPr>
        <p:spPr>
          <a:xfrm rot="0">
            <a:off x="13902886" y="3650197"/>
            <a:ext cx="3815907" cy="445527"/>
          </a:xfrm>
          <a:prstGeom prst="rect">
            <a:avLst/>
          </a:prstGeom>
        </p:spPr>
        <p:txBody>
          <a:bodyPr anchor="t" rtlCol="false" tIns="0" lIns="0" bIns="0" rIns="0">
            <a:spAutoFit/>
          </a:bodyPr>
          <a:lstStyle/>
          <a:p>
            <a:pPr>
              <a:lnSpc>
                <a:spcPts val="3688"/>
              </a:lnSpc>
            </a:pPr>
            <a:r>
              <a:rPr lang="en-US" sz="2634">
                <a:solidFill>
                  <a:srgbClr val="100F0D"/>
                </a:solidFill>
                <a:latin typeface="Glacial Indifference"/>
              </a:rPr>
              <a:t>Revenue: Approx. 57 Lakhs</a:t>
            </a:r>
          </a:p>
        </p:txBody>
      </p:sp>
      <p:sp>
        <p:nvSpPr>
          <p:cNvPr name="TextBox 9" id="9"/>
          <p:cNvSpPr txBox="true"/>
          <p:nvPr/>
        </p:nvSpPr>
        <p:spPr>
          <a:xfrm rot="0">
            <a:off x="391871" y="1378342"/>
            <a:ext cx="8752129" cy="2828047"/>
          </a:xfrm>
          <a:prstGeom prst="rect">
            <a:avLst/>
          </a:prstGeom>
        </p:spPr>
        <p:txBody>
          <a:bodyPr anchor="t" rtlCol="false" tIns="0" lIns="0" bIns="0" rIns="0">
            <a:spAutoFit/>
          </a:bodyPr>
          <a:lstStyle/>
          <a:p>
            <a:pPr>
              <a:lnSpc>
                <a:spcPts val="3688"/>
              </a:lnSpc>
            </a:pPr>
            <a:r>
              <a:rPr lang="en-US" sz="2634">
                <a:solidFill>
                  <a:srgbClr val="100F0D"/>
                </a:solidFill>
                <a:latin typeface="Glacial Indifference Bold"/>
              </a:rPr>
              <a:t>Expenses: </a:t>
            </a:r>
            <a:r>
              <a:rPr lang="en-US" sz="2634">
                <a:solidFill>
                  <a:srgbClr val="100F0D"/>
                </a:solidFill>
                <a:latin typeface="Glacial Indifference"/>
              </a:rPr>
              <a:t>59.4 Lakhs</a:t>
            </a:r>
          </a:p>
          <a:p>
            <a:pPr>
              <a:lnSpc>
                <a:spcPts val="3128"/>
              </a:lnSpc>
            </a:pPr>
            <a:r>
              <a:rPr lang="en-US" sz="2234">
                <a:solidFill>
                  <a:srgbClr val="100F0D"/>
                </a:solidFill>
                <a:latin typeface="Glacial Indifference"/>
              </a:rPr>
              <a:t>Full-Stack Developers: 2 x Rs. 35000 x 12 months = 7.2 Lakhs</a:t>
            </a:r>
          </a:p>
          <a:p>
            <a:pPr>
              <a:lnSpc>
                <a:spcPts val="3128"/>
              </a:lnSpc>
            </a:pPr>
            <a:r>
              <a:rPr lang="en-US" sz="2234">
                <a:solidFill>
                  <a:srgbClr val="100F0D"/>
                </a:solidFill>
                <a:latin typeface="Glacial Indifference"/>
              </a:rPr>
              <a:t>AI &amp; Data-Science: 2 x Rs. 40000 x 12 months = 9.6 Lakhs</a:t>
            </a:r>
          </a:p>
          <a:p>
            <a:pPr>
              <a:lnSpc>
                <a:spcPts val="3128"/>
              </a:lnSpc>
            </a:pPr>
            <a:r>
              <a:rPr lang="en-US" sz="2234">
                <a:solidFill>
                  <a:srgbClr val="100F0D"/>
                </a:solidFill>
                <a:latin typeface="Glacial Indifference"/>
              </a:rPr>
              <a:t>Content Developer: </a:t>
            </a:r>
            <a:r>
              <a:rPr lang="en-US" sz="2234">
                <a:solidFill>
                  <a:srgbClr val="100F0D"/>
                </a:solidFill>
                <a:latin typeface="Glacial Indifference"/>
              </a:rPr>
              <a:t>5 x Rs. 20,000/month x 12 months = Rs. 12 lakhs</a:t>
            </a:r>
          </a:p>
          <a:p>
            <a:pPr>
              <a:lnSpc>
                <a:spcPts val="3128"/>
              </a:lnSpc>
            </a:pPr>
            <a:r>
              <a:rPr lang="en-US" sz="2234">
                <a:solidFill>
                  <a:srgbClr val="100F0D"/>
                </a:solidFill>
                <a:latin typeface="Glacial Indifference"/>
              </a:rPr>
              <a:t>Proof-Readers: 5 x Rs. 12,000/month x 12 months = Rs. 7.2 lakhs</a:t>
            </a:r>
          </a:p>
          <a:p>
            <a:pPr>
              <a:lnSpc>
                <a:spcPts val="3128"/>
              </a:lnSpc>
            </a:pPr>
            <a:r>
              <a:rPr lang="en-US" sz="2234">
                <a:solidFill>
                  <a:srgbClr val="100F0D"/>
                </a:solidFill>
                <a:latin typeface="Glacial Indifference"/>
              </a:rPr>
              <a:t>Marketing Budget: Rs. 1.5 lakh x 12 months = Rs. 18 lakhs</a:t>
            </a:r>
          </a:p>
          <a:p>
            <a:pPr>
              <a:lnSpc>
                <a:spcPts val="3128"/>
              </a:lnSpc>
            </a:pPr>
            <a:r>
              <a:rPr lang="en-US" sz="2234">
                <a:solidFill>
                  <a:srgbClr val="100F0D"/>
                </a:solidFill>
                <a:latin typeface="Glacial Indifference"/>
              </a:rPr>
              <a:t>Operating Cost: Rs. 45,000 x 12 months = Rs. 5.4 lakhs</a:t>
            </a:r>
          </a:p>
        </p:txBody>
      </p:sp>
      <p:sp>
        <p:nvSpPr>
          <p:cNvPr name="TextBox 10" id="10"/>
          <p:cNvSpPr txBox="true"/>
          <p:nvPr/>
        </p:nvSpPr>
        <p:spPr>
          <a:xfrm rot="0">
            <a:off x="14637489" y="2692353"/>
            <a:ext cx="3081304" cy="1005470"/>
          </a:xfrm>
          <a:prstGeom prst="rect">
            <a:avLst/>
          </a:prstGeom>
        </p:spPr>
        <p:txBody>
          <a:bodyPr anchor="t" rtlCol="false" tIns="0" lIns="0" bIns="0" rIns="0">
            <a:spAutoFit/>
          </a:bodyPr>
          <a:lstStyle/>
          <a:p>
            <a:pPr algn="r">
              <a:lnSpc>
                <a:spcPts val="8208"/>
              </a:lnSpc>
            </a:pPr>
            <a:r>
              <a:rPr lang="en-US" sz="5862">
                <a:solidFill>
                  <a:srgbClr val="100F0D"/>
                </a:solidFill>
                <a:latin typeface="Glacial Indifference Bold"/>
              </a:rPr>
              <a:t>Year II</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530758" y="693312"/>
            <a:ext cx="5424607" cy="1129476"/>
            <a:chOff x="0" y="0"/>
            <a:chExt cx="7232810" cy="1505968"/>
          </a:xfrm>
        </p:grpSpPr>
        <p:grpSp>
          <p:nvGrpSpPr>
            <p:cNvPr name="Group 3" id="3"/>
            <p:cNvGrpSpPr/>
            <p:nvPr/>
          </p:nvGrpSpPr>
          <p:grpSpPr>
            <a:xfrm rot="0">
              <a:off x="0" y="0"/>
              <a:ext cx="7232810" cy="1505968"/>
              <a:chOff x="0" y="0"/>
              <a:chExt cx="43584914" cy="9074967"/>
            </a:xfrm>
          </p:grpSpPr>
          <p:sp>
            <p:nvSpPr>
              <p:cNvPr name="Freeform 4" id="4"/>
              <p:cNvSpPr/>
              <p:nvPr/>
            </p:nvSpPr>
            <p:spPr>
              <a:xfrm>
                <a:off x="0" y="0"/>
                <a:ext cx="43584915" cy="9174027"/>
              </a:xfrm>
              <a:custGeom>
                <a:avLst/>
                <a:gdLst/>
                <a:ahLst/>
                <a:cxnLst/>
                <a:rect r="r" b="b" t="t" l="l"/>
                <a:pathLst>
                  <a:path h="9174027" w="43584915">
                    <a:moveTo>
                      <a:pt x="42962615" y="8603797"/>
                    </a:moveTo>
                    <a:cubicBezTo>
                      <a:pt x="42962615" y="8597447"/>
                      <a:pt x="42963883" y="8592367"/>
                      <a:pt x="42963883" y="8584747"/>
                    </a:cubicBezTo>
                    <a:lnTo>
                      <a:pt x="42963883" y="490220"/>
                    </a:lnTo>
                    <a:cubicBezTo>
                      <a:pt x="42963883" y="220980"/>
                      <a:pt x="42754333" y="0"/>
                      <a:pt x="42497794" y="0"/>
                    </a:cubicBezTo>
                    <a:lnTo>
                      <a:pt x="467360" y="0"/>
                    </a:lnTo>
                    <a:cubicBezTo>
                      <a:pt x="210820" y="0"/>
                      <a:pt x="0" y="220980"/>
                      <a:pt x="0" y="490220"/>
                    </a:cubicBezTo>
                    <a:lnTo>
                      <a:pt x="0" y="8584747"/>
                    </a:lnTo>
                    <a:cubicBezTo>
                      <a:pt x="0" y="8853987"/>
                      <a:pt x="209550" y="9074967"/>
                      <a:pt x="466090" y="9074967"/>
                    </a:cubicBezTo>
                    <a:lnTo>
                      <a:pt x="42496525" y="9074967"/>
                    </a:lnTo>
                    <a:cubicBezTo>
                      <a:pt x="42609554" y="9074967"/>
                      <a:pt x="42713694" y="9031787"/>
                      <a:pt x="42793704" y="8961937"/>
                    </a:cubicBezTo>
                    <a:cubicBezTo>
                      <a:pt x="42924515" y="9033057"/>
                      <a:pt x="43236933" y="9174027"/>
                      <a:pt x="43583644" y="8967017"/>
                    </a:cubicBezTo>
                    <a:cubicBezTo>
                      <a:pt x="43584915" y="8967017"/>
                      <a:pt x="43272494" y="8968287"/>
                      <a:pt x="42962615" y="8603797"/>
                    </a:cubicBezTo>
                    <a:lnTo>
                      <a:pt x="42962615" y="8603797"/>
                    </a:lnTo>
                    <a:close/>
                  </a:path>
                </a:pathLst>
              </a:custGeom>
              <a:solidFill>
                <a:srgbClr val="000000"/>
              </a:solidFill>
            </p:spPr>
          </p:sp>
        </p:grpSp>
        <p:sp>
          <p:nvSpPr>
            <p:cNvPr name="TextBox 5" id="5"/>
            <p:cNvSpPr txBox="true"/>
            <p:nvPr/>
          </p:nvSpPr>
          <p:spPr>
            <a:xfrm rot="0">
              <a:off x="868163" y="221743"/>
              <a:ext cx="5496484" cy="1014857"/>
            </a:xfrm>
            <a:prstGeom prst="rect">
              <a:avLst/>
            </a:prstGeom>
          </p:spPr>
          <p:txBody>
            <a:bodyPr anchor="t" rtlCol="false" tIns="0" lIns="0" bIns="0" rIns="0">
              <a:spAutoFit/>
            </a:bodyPr>
            <a:lstStyle/>
            <a:p>
              <a:pPr algn="ctr" marL="0" indent="0" lvl="0">
                <a:lnSpc>
                  <a:spcPts val="6288"/>
                </a:lnSpc>
                <a:spcBef>
                  <a:spcPct val="0"/>
                </a:spcBef>
              </a:pPr>
              <a:r>
                <a:rPr lang="en-US" sz="4800">
                  <a:solidFill>
                    <a:srgbClr val="FFFFFF"/>
                  </a:solidFill>
                  <a:latin typeface="DM Sans Bold"/>
                </a:rPr>
                <a:t>Financials - III</a:t>
              </a: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592763" y="131864"/>
            <a:ext cx="1468700" cy="1869872"/>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380685" y="4649936"/>
            <a:ext cx="17470359" cy="5284784"/>
          </a:xfrm>
          <a:prstGeom prst="rect">
            <a:avLst/>
          </a:prstGeom>
        </p:spPr>
      </p:pic>
      <p:sp>
        <p:nvSpPr>
          <p:cNvPr name="TextBox 8" id="8"/>
          <p:cNvSpPr txBox="true"/>
          <p:nvPr/>
        </p:nvSpPr>
        <p:spPr>
          <a:xfrm rot="0">
            <a:off x="14035136" y="3650197"/>
            <a:ext cx="3815907" cy="445527"/>
          </a:xfrm>
          <a:prstGeom prst="rect">
            <a:avLst/>
          </a:prstGeom>
        </p:spPr>
        <p:txBody>
          <a:bodyPr anchor="t" rtlCol="false" tIns="0" lIns="0" bIns="0" rIns="0">
            <a:spAutoFit/>
          </a:bodyPr>
          <a:lstStyle/>
          <a:p>
            <a:pPr>
              <a:lnSpc>
                <a:spcPts val="3688"/>
              </a:lnSpc>
            </a:pPr>
            <a:r>
              <a:rPr lang="en-US" sz="2634">
                <a:solidFill>
                  <a:srgbClr val="100F0D"/>
                </a:solidFill>
                <a:latin typeface="Glacial Indifference"/>
              </a:rPr>
              <a:t>Revenue: Approx. 1.63 Cr.</a:t>
            </a:r>
          </a:p>
        </p:txBody>
      </p:sp>
      <p:sp>
        <p:nvSpPr>
          <p:cNvPr name="TextBox 9" id="9"/>
          <p:cNvSpPr txBox="true"/>
          <p:nvPr/>
        </p:nvSpPr>
        <p:spPr>
          <a:xfrm rot="0">
            <a:off x="391871" y="1378342"/>
            <a:ext cx="8959471" cy="2828047"/>
          </a:xfrm>
          <a:prstGeom prst="rect">
            <a:avLst/>
          </a:prstGeom>
        </p:spPr>
        <p:txBody>
          <a:bodyPr anchor="t" rtlCol="false" tIns="0" lIns="0" bIns="0" rIns="0">
            <a:spAutoFit/>
          </a:bodyPr>
          <a:lstStyle/>
          <a:p>
            <a:pPr>
              <a:lnSpc>
                <a:spcPts val="3688"/>
              </a:lnSpc>
            </a:pPr>
            <a:r>
              <a:rPr lang="en-US" sz="2634">
                <a:solidFill>
                  <a:srgbClr val="100F0D"/>
                </a:solidFill>
                <a:latin typeface="Glacial Indifference Bold"/>
              </a:rPr>
              <a:t>Expenses: </a:t>
            </a:r>
            <a:r>
              <a:rPr lang="en-US" sz="2634">
                <a:solidFill>
                  <a:srgbClr val="100F0D"/>
                </a:solidFill>
                <a:latin typeface="Glacial Indifference"/>
              </a:rPr>
              <a:t>65.4 Lakhs</a:t>
            </a:r>
          </a:p>
          <a:p>
            <a:pPr>
              <a:lnSpc>
                <a:spcPts val="3128"/>
              </a:lnSpc>
            </a:pPr>
            <a:r>
              <a:rPr lang="en-US" sz="2234">
                <a:solidFill>
                  <a:srgbClr val="100F0D"/>
                </a:solidFill>
                <a:latin typeface="Glacial Indifference"/>
              </a:rPr>
              <a:t>Full-Stack Developers: 2 x Rs. 35000 x 12 months = 7.2 Lakhs</a:t>
            </a:r>
          </a:p>
          <a:p>
            <a:pPr>
              <a:lnSpc>
                <a:spcPts val="3128"/>
              </a:lnSpc>
            </a:pPr>
            <a:r>
              <a:rPr lang="en-US" sz="2234">
                <a:solidFill>
                  <a:srgbClr val="100F0D"/>
                </a:solidFill>
                <a:latin typeface="Glacial Indifference"/>
              </a:rPr>
              <a:t>AI &amp; Data-Science: 2 x Rs. 40000 x 12 months = 9.6 Lakhs</a:t>
            </a:r>
          </a:p>
          <a:p>
            <a:pPr>
              <a:lnSpc>
                <a:spcPts val="3128"/>
              </a:lnSpc>
            </a:pPr>
            <a:r>
              <a:rPr lang="en-US" sz="2234">
                <a:solidFill>
                  <a:srgbClr val="100F0D"/>
                </a:solidFill>
                <a:latin typeface="Glacial Indifference"/>
              </a:rPr>
              <a:t>Content Developer: </a:t>
            </a:r>
            <a:r>
              <a:rPr lang="en-US" sz="2234">
                <a:solidFill>
                  <a:srgbClr val="100F0D"/>
                </a:solidFill>
                <a:latin typeface="Glacial Indifference"/>
              </a:rPr>
              <a:t>5 x Rs. 20,000/month x 12 months = Rs. 12 lakhs</a:t>
            </a:r>
          </a:p>
          <a:p>
            <a:pPr>
              <a:lnSpc>
                <a:spcPts val="3128"/>
              </a:lnSpc>
            </a:pPr>
            <a:r>
              <a:rPr lang="en-US" sz="2234">
                <a:solidFill>
                  <a:srgbClr val="100F0D"/>
                </a:solidFill>
                <a:latin typeface="Glacial Indifference"/>
              </a:rPr>
              <a:t>Proof-Readers: 5 x Rs. 12,000/month x 12 months = Rs. 7.2 lakhs</a:t>
            </a:r>
          </a:p>
          <a:p>
            <a:pPr>
              <a:lnSpc>
                <a:spcPts val="3128"/>
              </a:lnSpc>
            </a:pPr>
            <a:r>
              <a:rPr lang="en-US" sz="2234">
                <a:solidFill>
                  <a:srgbClr val="100F0D"/>
                </a:solidFill>
                <a:latin typeface="Glacial Indifference"/>
              </a:rPr>
              <a:t>Marketing Budget: Rs. 2 lakh x 12 months = Rs. 24 lakhs</a:t>
            </a:r>
          </a:p>
          <a:p>
            <a:pPr>
              <a:lnSpc>
                <a:spcPts val="3128"/>
              </a:lnSpc>
            </a:pPr>
            <a:r>
              <a:rPr lang="en-US" sz="2234">
                <a:solidFill>
                  <a:srgbClr val="100F0D"/>
                </a:solidFill>
                <a:latin typeface="Glacial Indifference"/>
              </a:rPr>
              <a:t>Operating Cost: Rs. 45,000 x 12 months = Rs. 5.4 lakhs</a:t>
            </a:r>
          </a:p>
        </p:txBody>
      </p:sp>
      <p:sp>
        <p:nvSpPr>
          <p:cNvPr name="TextBox 10" id="10"/>
          <p:cNvSpPr txBox="true"/>
          <p:nvPr/>
        </p:nvSpPr>
        <p:spPr>
          <a:xfrm rot="0">
            <a:off x="14637489" y="2692353"/>
            <a:ext cx="3081304" cy="1005470"/>
          </a:xfrm>
          <a:prstGeom prst="rect">
            <a:avLst/>
          </a:prstGeom>
        </p:spPr>
        <p:txBody>
          <a:bodyPr anchor="t" rtlCol="false" tIns="0" lIns="0" bIns="0" rIns="0">
            <a:spAutoFit/>
          </a:bodyPr>
          <a:lstStyle/>
          <a:p>
            <a:pPr algn="r">
              <a:lnSpc>
                <a:spcPts val="8208"/>
              </a:lnSpc>
            </a:pPr>
            <a:r>
              <a:rPr lang="en-US" sz="5862">
                <a:solidFill>
                  <a:srgbClr val="100F0D"/>
                </a:solidFill>
                <a:latin typeface="Glacial Indifference Bold"/>
              </a:rPr>
              <a:t>Year III</a:t>
            </a:r>
          </a:p>
        </p:txBody>
      </p:sp>
      <p:pic>
        <p:nvPicPr>
          <p:cNvPr name="Picture 11" id="11"/>
          <p:cNvPicPr>
            <a:picLocks noChangeAspect="true"/>
          </p:cNvPicPr>
          <p:nvPr/>
        </p:nvPicPr>
        <p:blipFill>
          <a:blip r:embed="rId5"/>
          <a:srcRect l="0" t="0" r="0" b="0"/>
          <a:stretch>
            <a:fillRect/>
          </a:stretch>
        </p:blipFill>
        <p:spPr>
          <a:xfrm flipH="false" flipV="false" rot="0">
            <a:off x="227881" y="122967"/>
            <a:ext cx="1887388" cy="1140690"/>
          </a:xfrm>
          <a:prstGeom prst="rect">
            <a:avLst/>
          </a:prstGeom>
        </p:spPr>
      </p:pic>
      <p:sp>
        <p:nvSpPr>
          <p:cNvPr name="TextBox 12" id="12"/>
          <p:cNvSpPr txBox="true"/>
          <p:nvPr/>
        </p:nvSpPr>
        <p:spPr>
          <a:xfrm rot="0">
            <a:off x="571543" y="502733"/>
            <a:ext cx="1200064" cy="313305"/>
          </a:xfrm>
          <a:prstGeom prst="rect">
            <a:avLst/>
          </a:prstGeom>
        </p:spPr>
        <p:txBody>
          <a:bodyPr anchor="t" rtlCol="false" tIns="0" lIns="0" bIns="0" rIns="0">
            <a:spAutoFit/>
          </a:bodyPr>
          <a:lstStyle/>
          <a:p>
            <a:pPr algn="ctr">
              <a:lnSpc>
                <a:spcPts val="2551"/>
              </a:lnSpc>
            </a:pPr>
            <a:r>
              <a:rPr lang="en-US" sz="1822">
                <a:solidFill>
                  <a:srgbClr val="B40C0C"/>
                </a:solidFill>
                <a:latin typeface="Glacial Indifference Bold"/>
              </a:rPr>
              <a:t>Profitable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574230" y="1028700"/>
            <a:ext cx="10685070" cy="1129476"/>
            <a:chOff x="0" y="0"/>
            <a:chExt cx="14246760" cy="1505968"/>
          </a:xfrm>
        </p:grpSpPr>
        <p:grpSp>
          <p:nvGrpSpPr>
            <p:cNvPr name="Group 3" id="3"/>
            <p:cNvGrpSpPr/>
            <p:nvPr/>
          </p:nvGrpSpPr>
          <p:grpSpPr>
            <a:xfrm rot="0">
              <a:off x="0" y="0"/>
              <a:ext cx="14246760" cy="1505968"/>
              <a:chOff x="0" y="0"/>
              <a:chExt cx="85850983" cy="9074967"/>
            </a:xfrm>
          </p:grpSpPr>
          <p:sp>
            <p:nvSpPr>
              <p:cNvPr name="Freeform 4" id="4"/>
              <p:cNvSpPr/>
              <p:nvPr/>
            </p:nvSpPr>
            <p:spPr>
              <a:xfrm>
                <a:off x="0" y="0"/>
                <a:ext cx="85850983" cy="9174027"/>
              </a:xfrm>
              <a:custGeom>
                <a:avLst/>
                <a:gdLst/>
                <a:ahLst/>
                <a:cxnLst/>
                <a:rect r="r" b="b" t="t" l="l"/>
                <a:pathLst>
                  <a:path h="9174027" w="85850983">
                    <a:moveTo>
                      <a:pt x="85228683" y="8603797"/>
                    </a:moveTo>
                    <a:cubicBezTo>
                      <a:pt x="85228683" y="8597447"/>
                      <a:pt x="85229954" y="8592367"/>
                      <a:pt x="85229954" y="8584747"/>
                    </a:cubicBezTo>
                    <a:lnTo>
                      <a:pt x="85229954" y="490220"/>
                    </a:lnTo>
                    <a:cubicBezTo>
                      <a:pt x="85229954" y="220980"/>
                      <a:pt x="85020404" y="0"/>
                      <a:pt x="84763862" y="0"/>
                    </a:cubicBezTo>
                    <a:lnTo>
                      <a:pt x="467360" y="0"/>
                    </a:lnTo>
                    <a:cubicBezTo>
                      <a:pt x="210820" y="0"/>
                      <a:pt x="0" y="220980"/>
                      <a:pt x="0" y="490220"/>
                    </a:cubicBezTo>
                    <a:lnTo>
                      <a:pt x="0" y="8584747"/>
                    </a:lnTo>
                    <a:cubicBezTo>
                      <a:pt x="0" y="8853987"/>
                      <a:pt x="209550" y="9074967"/>
                      <a:pt x="466090" y="9074967"/>
                    </a:cubicBezTo>
                    <a:lnTo>
                      <a:pt x="84762591" y="9074967"/>
                    </a:lnTo>
                    <a:cubicBezTo>
                      <a:pt x="84875625" y="9074967"/>
                      <a:pt x="84979762" y="9031787"/>
                      <a:pt x="85059775" y="8961937"/>
                    </a:cubicBezTo>
                    <a:cubicBezTo>
                      <a:pt x="85190583" y="9033057"/>
                      <a:pt x="85503004" y="9174027"/>
                      <a:pt x="85849712" y="8967017"/>
                    </a:cubicBezTo>
                    <a:cubicBezTo>
                      <a:pt x="85850983" y="8967017"/>
                      <a:pt x="85538562" y="8968287"/>
                      <a:pt x="85228683" y="8603797"/>
                    </a:cubicBezTo>
                    <a:lnTo>
                      <a:pt x="85228683" y="8603797"/>
                    </a:lnTo>
                    <a:close/>
                  </a:path>
                </a:pathLst>
              </a:custGeom>
              <a:solidFill>
                <a:srgbClr val="000000"/>
              </a:solidFill>
            </p:spPr>
          </p:sp>
        </p:grpSp>
        <p:sp>
          <p:nvSpPr>
            <p:cNvPr name="TextBox 5" id="5"/>
            <p:cNvSpPr txBox="true"/>
            <p:nvPr/>
          </p:nvSpPr>
          <p:spPr>
            <a:xfrm rot="0">
              <a:off x="1710056" y="221743"/>
              <a:ext cx="10826649" cy="1014857"/>
            </a:xfrm>
            <a:prstGeom prst="rect">
              <a:avLst/>
            </a:prstGeom>
          </p:spPr>
          <p:txBody>
            <a:bodyPr anchor="t" rtlCol="false" tIns="0" lIns="0" bIns="0" rIns="0">
              <a:spAutoFit/>
            </a:bodyPr>
            <a:lstStyle/>
            <a:p>
              <a:pPr algn="ctr" marL="0" indent="0" lvl="0">
                <a:lnSpc>
                  <a:spcPts val="6288"/>
                </a:lnSpc>
                <a:spcBef>
                  <a:spcPct val="0"/>
                </a:spcBef>
              </a:pPr>
              <a:r>
                <a:rPr lang="en-US" sz="4800">
                  <a:solidFill>
                    <a:srgbClr val="FFFFFF"/>
                  </a:solidFill>
                  <a:latin typeface="DM Sans Bold"/>
                </a:rPr>
                <a:t>Current Stage &amp; Milestones</a:t>
              </a:r>
            </a:p>
          </p:txBody>
        </p:sp>
      </p:grpSp>
      <p:sp>
        <p:nvSpPr>
          <p:cNvPr name="AutoShape 6" id="6"/>
          <p:cNvSpPr/>
          <p:nvPr/>
        </p:nvSpPr>
        <p:spPr>
          <a:xfrm rot="0">
            <a:off x="0" y="5178883"/>
            <a:ext cx="16230600" cy="0"/>
          </a:xfrm>
          <a:prstGeom prst="line">
            <a:avLst/>
          </a:prstGeom>
          <a:ln cap="rnd" w="47625">
            <a:solidFill>
              <a:srgbClr val="000000"/>
            </a:solidFill>
            <a:prstDash val="solid"/>
            <a:headEnd type="none" len="sm" w="sm"/>
            <a:tailEnd type="none" len="sm" w="sm"/>
          </a:ln>
        </p:spPr>
      </p:sp>
      <p:grpSp>
        <p:nvGrpSpPr>
          <p:cNvPr name="Group 7" id="7"/>
          <p:cNvGrpSpPr/>
          <p:nvPr/>
        </p:nvGrpSpPr>
        <p:grpSpPr>
          <a:xfrm rot="0">
            <a:off x="2114717" y="4916328"/>
            <a:ext cx="572736" cy="572736"/>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93241"/>
            </a:solidFill>
          </p:spPr>
        </p:sp>
      </p:grpSp>
      <p:grpSp>
        <p:nvGrpSpPr>
          <p:cNvPr name="Group 9" id="9"/>
          <p:cNvGrpSpPr/>
          <p:nvPr/>
        </p:nvGrpSpPr>
        <p:grpSpPr>
          <a:xfrm rot="0">
            <a:off x="4993898" y="4916328"/>
            <a:ext cx="572736" cy="572736"/>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93241"/>
            </a:solidFill>
          </p:spPr>
        </p:sp>
      </p:grpSp>
      <p:grpSp>
        <p:nvGrpSpPr>
          <p:cNvPr name="Group 11" id="11"/>
          <p:cNvGrpSpPr/>
          <p:nvPr/>
        </p:nvGrpSpPr>
        <p:grpSpPr>
          <a:xfrm rot="0">
            <a:off x="7660247" y="4916328"/>
            <a:ext cx="572736" cy="572736"/>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93241"/>
            </a:solidFill>
          </p:spPr>
        </p:sp>
      </p:grpSp>
      <p:grpSp>
        <p:nvGrpSpPr>
          <p:cNvPr name="Group 13" id="13"/>
          <p:cNvGrpSpPr/>
          <p:nvPr/>
        </p:nvGrpSpPr>
        <p:grpSpPr>
          <a:xfrm rot="0">
            <a:off x="10299820" y="4916328"/>
            <a:ext cx="572736" cy="572736"/>
            <a:chOff x="0" y="0"/>
            <a:chExt cx="6350000" cy="6350000"/>
          </a:xfrm>
        </p:grpSpPr>
        <p:sp>
          <p:nvSpPr>
            <p:cNvPr name="Freeform 14" id="1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93241"/>
            </a:solidFill>
          </p:spPr>
        </p:sp>
      </p:grpSp>
      <p:grpSp>
        <p:nvGrpSpPr>
          <p:cNvPr name="Group 15" id="15"/>
          <p:cNvGrpSpPr/>
          <p:nvPr/>
        </p:nvGrpSpPr>
        <p:grpSpPr>
          <a:xfrm rot="0">
            <a:off x="2478515" y="1028700"/>
            <a:ext cx="4004204" cy="1129476"/>
            <a:chOff x="0" y="0"/>
            <a:chExt cx="4033437" cy="1137722"/>
          </a:xfrm>
        </p:grpSpPr>
        <p:sp>
          <p:nvSpPr>
            <p:cNvPr name="Freeform 16" id="16"/>
            <p:cNvSpPr/>
            <p:nvPr/>
          </p:nvSpPr>
          <p:spPr>
            <a:xfrm>
              <a:off x="0" y="0"/>
              <a:ext cx="4033437" cy="1137722"/>
            </a:xfrm>
            <a:custGeom>
              <a:avLst/>
              <a:gdLst/>
              <a:ahLst/>
              <a:cxnLst/>
              <a:rect r="r" b="b" t="t" l="l"/>
              <a:pathLst>
                <a:path h="1137722" w="4033437">
                  <a:moveTo>
                    <a:pt x="0" y="0"/>
                  </a:moveTo>
                  <a:lnTo>
                    <a:pt x="0" y="1137722"/>
                  </a:lnTo>
                  <a:lnTo>
                    <a:pt x="4033437" y="1137722"/>
                  </a:lnTo>
                  <a:lnTo>
                    <a:pt x="4033437" y="0"/>
                  </a:lnTo>
                  <a:lnTo>
                    <a:pt x="0" y="0"/>
                  </a:lnTo>
                  <a:close/>
                  <a:moveTo>
                    <a:pt x="3972477" y="1076762"/>
                  </a:moveTo>
                  <a:lnTo>
                    <a:pt x="59690" y="1076762"/>
                  </a:lnTo>
                  <a:lnTo>
                    <a:pt x="59690" y="59690"/>
                  </a:lnTo>
                  <a:lnTo>
                    <a:pt x="3972477" y="59690"/>
                  </a:lnTo>
                  <a:lnTo>
                    <a:pt x="3972477" y="1076762"/>
                  </a:lnTo>
                  <a:close/>
                </a:path>
              </a:pathLst>
            </a:custGeom>
            <a:solidFill>
              <a:srgbClr val="293241"/>
            </a:solidFill>
          </p:spPr>
        </p:sp>
      </p:grpSp>
      <p:sp>
        <p:nvSpPr>
          <p:cNvPr name="AutoShape 17" id="17"/>
          <p:cNvSpPr/>
          <p:nvPr/>
        </p:nvSpPr>
        <p:spPr>
          <a:xfrm rot="5399999">
            <a:off x="3245705" y="3657385"/>
            <a:ext cx="3046042" cy="0"/>
          </a:xfrm>
          <a:prstGeom prst="line">
            <a:avLst/>
          </a:prstGeom>
          <a:ln cap="rnd" w="47625">
            <a:solidFill>
              <a:srgbClr val="000000"/>
            </a:solidFill>
            <a:prstDash val="solid"/>
            <a:headEnd type="diamond" len="lg" w="lg"/>
            <a:tailEnd type="diamond" len="lg" w="lg"/>
          </a:ln>
        </p:spPr>
      </p:sp>
      <p:sp>
        <p:nvSpPr>
          <p:cNvPr name="AutoShape 18" id="18"/>
          <p:cNvSpPr/>
          <p:nvPr/>
        </p:nvSpPr>
        <p:spPr>
          <a:xfrm rot="-5400000">
            <a:off x="6385294" y="6025656"/>
            <a:ext cx="1788795" cy="0"/>
          </a:xfrm>
          <a:prstGeom prst="line">
            <a:avLst/>
          </a:prstGeom>
          <a:ln cap="rnd" w="47625">
            <a:solidFill>
              <a:srgbClr val="000000"/>
            </a:solidFill>
            <a:prstDash val="sysDot"/>
            <a:headEnd type="none" len="sm" w="sm"/>
            <a:tailEnd type="arrow" len="sm" w="med"/>
          </a:ln>
        </p:spPr>
      </p:sp>
      <p:grpSp>
        <p:nvGrpSpPr>
          <p:cNvPr name="Group 19" id="19"/>
          <p:cNvGrpSpPr/>
          <p:nvPr/>
        </p:nvGrpSpPr>
        <p:grpSpPr>
          <a:xfrm rot="0">
            <a:off x="3811825" y="6943993"/>
            <a:ext cx="4004204" cy="1129476"/>
            <a:chOff x="0" y="0"/>
            <a:chExt cx="4033437" cy="1137722"/>
          </a:xfrm>
        </p:grpSpPr>
        <p:sp>
          <p:nvSpPr>
            <p:cNvPr name="Freeform 20" id="20"/>
            <p:cNvSpPr/>
            <p:nvPr/>
          </p:nvSpPr>
          <p:spPr>
            <a:xfrm>
              <a:off x="0" y="0"/>
              <a:ext cx="4033437" cy="1137722"/>
            </a:xfrm>
            <a:custGeom>
              <a:avLst/>
              <a:gdLst/>
              <a:ahLst/>
              <a:cxnLst/>
              <a:rect r="r" b="b" t="t" l="l"/>
              <a:pathLst>
                <a:path h="1137722" w="4033437">
                  <a:moveTo>
                    <a:pt x="0" y="0"/>
                  </a:moveTo>
                  <a:lnTo>
                    <a:pt x="0" y="1137722"/>
                  </a:lnTo>
                  <a:lnTo>
                    <a:pt x="4033437" y="1137722"/>
                  </a:lnTo>
                  <a:lnTo>
                    <a:pt x="4033437" y="0"/>
                  </a:lnTo>
                  <a:lnTo>
                    <a:pt x="0" y="0"/>
                  </a:lnTo>
                  <a:close/>
                  <a:moveTo>
                    <a:pt x="3972477" y="1076762"/>
                  </a:moveTo>
                  <a:lnTo>
                    <a:pt x="59690" y="1076762"/>
                  </a:lnTo>
                  <a:lnTo>
                    <a:pt x="59690" y="59690"/>
                  </a:lnTo>
                  <a:lnTo>
                    <a:pt x="3972477" y="59690"/>
                  </a:lnTo>
                  <a:lnTo>
                    <a:pt x="3972477" y="1076762"/>
                  </a:lnTo>
                  <a:close/>
                </a:path>
              </a:pathLst>
            </a:custGeom>
            <a:solidFill>
              <a:srgbClr val="293241"/>
            </a:solidFill>
          </p:spPr>
        </p:sp>
      </p:grpSp>
      <p:sp>
        <p:nvSpPr>
          <p:cNvPr name="AutoShape 21" id="21"/>
          <p:cNvSpPr/>
          <p:nvPr/>
        </p:nvSpPr>
        <p:spPr>
          <a:xfrm rot="-5400000">
            <a:off x="7769832" y="6050230"/>
            <a:ext cx="1739647" cy="0"/>
          </a:xfrm>
          <a:prstGeom prst="line">
            <a:avLst/>
          </a:prstGeom>
          <a:ln cap="rnd" w="47625">
            <a:solidFill>
              <a:srgbClr val="000000"/>
            </a:solidFill>
            <a:prstDash val="sysDot"/>
            <a:headEnd type="none" len="sm" w="sm"/>
            <a:tailEnd type="arrow" len="sm" w="med"/>
          </a:ln>
        </p:spPr>
      </p:sp>
      <p:grpSp>
        <p:nvGrpSpPr>
          <p:cNvPr name="Group 22" id="22"/>
          <p:cNvGrpSpPr/>
          <p:nvPr/>
        </p:nvGrpSpPr>
        <p:grpSpPr>
          <a:xfrm rot="0">
            <a:off x="8115300" y="6943866"/>
            <a:ext cx="4004204" cy="1129476"/>
            <a:chOff x="0" y="0"/>
            <a:chExt cx="4033437" cy="1137722"/>
          </a:xfrm>
        </p:grpSpPr>
        <p:sp>
          <p:nvSpPr>
            <p:cNvPr name="Freeform 23" id="23"/>
            <p:cNvSpPr/>
            <p:nvPr/>
          </p:nvSpPr>
          <p:spPr>
            <a:xfrm>
              <a:off x="0" y="0"/>
              <a:ext cx="4033437" cy="1137722"/>
            </a:xfrm>
            <a:custGeom>
              <a:avLst/>
              <a:gdLst/>
              <a:ahLst/>
              <a:cxnLst/>
              <a:rect r="r" b="b" t="t" l="l"/>
              <a:pathLst>
                <a:path h="1137722" w="4033437">
                  <a:moveTo>
                    <a:pt x="0" y="0"/>
                  </a:moveTo>
                  <a:lnTo>
                    <a:pt x="0" y="1137722"/>
                  </a:lnTo>
                  <a:lnTo>
                    <a:pt x="4033437" y="1137722"/>
                  </a:lnTo>
                  <a:lnTo>
                    <a:pt x="4033437" y="0"/>
                  </a:lnTo>
                  <a:lnTo>
                    <a:pt x="0" y="0"/>
                  </a:lnTo>
                  <a:close/>
                  <a:moveTo>
                    <a:pt x="3972477" y="1076762"/>
                  </a:moveTo>
                  <a:lnTo>
                    <a:pt x="59690" y="1076762"/>
                  </a:lnTo>
                  <a:lnTo>
                    <a:pt x="59690" y="59690"/>
                  </a:lnTo>
                  <a:lnTo>
                    <a:pt x="3972477" y="59690"/>
                  </a:lnTo>
                  <a:lnTo>
                    <a:pt x="3972477" y="1076762"/>
                  </a:lnTo>
                  <a:close/>
                </a:path>
              </a:pathLst>
            </a:custGeom>
            <a:solidFill>
              <a:srgbClr val="293241"/>
            </a:solidFill>
          </p:spPr>
        </p:sp>
      </p:grpSp>
      <p:sp>
        <p:nvSpPr>
          <p:cNvPr name="TextBox 24" id="24"/>
          <p:cNvSpPr txBox="true"/>
          <p:nvPr/>
        </p:nvSpPr>
        <p:spPr>
          <a:xfrm rot="0">
            <a:off x="8886180" y="5490214"/>
            <a:ext cx="3482154" cy="1326757"/>
          </a:xfrm>
          <a:prstGeom prst="rect">
            <a:avLst/>
          </a:prstGeom>
        </p:spPr>
        <p:txBody>
          <a:bodyPr anchor="t" rtlCol="false" tIns="0" lIns="0" bIns="0" rIns="0">
            <a:spAutoFit/>
          </a:bodyPr>
          <a:lstStyle/>
          <a:p>
            <a:pPr algn="ctr">
              <a:lnSpc>
                <a:spcPts val="4536"/>
              </a:lnSpc>
            </a:pPr>
            <a:r>
              <a:rPr lang="en-US" sz="3240">
                <a:solidFill>
                  <a:srgbClr val="100F0D"/>
                </a:solidFill>
                <a:latin typeface="Glacial Indifference Bold"/>
              </a:rPr>
              <a:t>α - Launch</a:t>
            </a:r>
          </a:p>
          <a:p>
            <a:pPr algn="ctr">
              <a:lnSpc>
                <a:spcPts val="3276"/>
              </a:lnSpc>
            </a:pPr>
            <a:r>
              <a:rPr lang="en-US" sz="3240">
                <a:solidFill>
                  <a:srgbClr val="100F0D"/>
                </a:solidFill>
                <a:latin typeface="Glacial Indifference"/>
              </a:rPr>
              <a:t> 30th December</a:t>
            </a:r>
          </a:p>
          <a:p>
            <a:pPr algn="ctr" marL="0" indent="0" lvl="0">
              <a:lnSpc>
                <a:spcPts val="2716"/>
              </a:lnSpc>
            </a:pPr>
            <a:r>
              <a:rPr lang="en-US" sz="1940">
                <a:solidFill>
                  <a:srgbClr val="100F0D"/>
                </a:solidFill>
                <a:latin typeface="Glacial Indifference Bold"/>
              </a:rPr>
              <a:t>Target: ~50 Users</a:t>
            </a:r>
          </a:p>
        </p:txBody>
      </p:sp>
      <p:grpSp>
        <p:nvGrpSpPr>
          <p:cNvPr name="Group 25" id="25"/>
          <p:cNvGrpSpPr/>
          <p:nvPr/>
        </p:nvGrpSpPr>
        <p:grpSpPr>
          <a:xfrm rot="0">
            <a:off x="12862503" y="4868703"/>
            <a:ext cx="572736" cy="572736"/>
            <a:chOff x="0" y="0"/>
            <a:chExt cx="6350000" cy="6350000"/>
          </a:xfrm>
        </p:grpSpPr>
        <p:sp>
          <p:nvSpPr>
            <p:cNvPr name="Freeform 26" id="2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93241"/>
            </a:solidFill>
          </p:spPr>
        </p:sp>
      </p:grpSp>
      <p:sp>
        <p:nvSpPr>
          <p:cNvPr name="TextBox 27" id="27"/>
          <p:cNvSpPr txBox="true"/>
          <p:nvPr/>
        </p:nvSpPr>
        <p:spPr>
          <a:xfrm rot="0">
            <a:off x="12139459" y="5490214"/>
            <a:ext cx="3482154" cy="1326757"/>
          </a:xfrm>
          <a:prstGeom prst="rect">
            <a:avLst/>
          </a:prstGeom>
        </p:spPr>
        <p:txBody>
          <a:bodyPr anchor="t" rtlCol="false" tIns="0" lIns="0" bIns="0" rIns="0">
            <a:spAutoFit/>
          </a:bodyPr>
          <a:lstStyle/>
          <a:p>
            <a:pPr algn="ctr">
              <a:lnSpc>
                <a:spcPts val="4536"/>
              </a:lnSpc>
            </a:pPr>
            <a:r>
              <a:rPr lang="en-US" sz="3240">
                <a:solidFill>
                  <a:srgbClr val="100F0D"/>
                </a:solidFill>
                <a:latin typeface="Glacial Indifference Bold"/>
              </a:rPr>
              <a:t>β - Launch</a:t>
            </a:r>
          </a:p>
          <a:p>
            <a:pPr algn="ctr">
              <a:lnSpc>
                <a:spcPts val="3276"/>
              </a:lnSpc>
            </a:pPr>
            <a:r>
              <a:rPr lang="en-US" sz="3240">
                <a:solidFill>
                  <a:srgbClr val="100F0D"/>
                </a:solidFill>
                <a:latin typeface="Glacial Indifference"/>
              </a:rPr>
              <a:t> 1st January, '22</a:t>
            </a:r>
          </a:p>
          <a:p>
            <a:pPr algn="ctr" marL="0" indent="0" lvl="0">
              <a:lnSpc>
                <a:spcPts val="2716"/>
              </a:lnSpc>
            </a:pPr>
            <a:r>
              <a:rPr lang="en-US" sz="1940">
                <a:solidFill>
                  <a:srgbClr val="100F0D"/>
                </a:solidFill>
                <a:latin typeface="Glacial Indifference Bold"/>
              </a:rPr>
              <a:t>Target: ~100 Users / month</a:t>
            </a:r>
          </a:p>
        </p:txBody>
      </p:sp>
      <p:sp>
        <p:nvSpPr>
          <p:cNvPr name="AutoShape 28" id="28"/>
          <p:cNvSpPr/>
          <p:nvPr/>
        </p:nvSpPr>
        <p:spPr>
          <a:xfrm rot="5400000">
            <a:off x="9765336" y="4084558"/>
            <a:ext cx="1615915" cy="0"/>
          </a:xfrm>
          <a:prstGeom prst="line">
            <a:avLst/>
          </a:prstGeom>
          <a:ln cap="rnd" w="47625">
            <a:solidFill>
              <a:srgbClr val="000000"/>
            </a:solidFill>
            <a:prstDash val="solid"/>
            <a:headEnd type="oval" len="lg" w="lg"/>
            <a:tailEnd type="oval" len="lg" w="lg"/>
          </a:ln>
        </p:spPr>
      </p:sp>
      <p:grpSp>
        <p:nvGrpSpPr>
          <p:cNvPr name="Group 29" id="29"/>
          <p:cNvGrpSpPr/>
          <p:nvPr/>
        </p:nvGrpSpPr>
        <p:grpSpPr>
          <a:xfrm rot="0">
            <a:off x="9837327" y="2500695"/>
            <a:ext cx="4004204" cy="799718"/>
            <a:chOff x="0" y="0"/>
            <a:chExt cx="4033437" cy="805556"/>
          </a:xfrm>
        </p:grpSpPr>
        <p:sp>
          <p:nvSpPr>
            <p:cNvPr name="Freeform 30" id="30"/>
            <p:cNvSpPr/>
            <p:nvPr/>
          </p:nvSpPr>
          <p:spPr>
            <a:xfrm>
              <a:off x="0" y="0"/>
              <a:ext cx="4033437" cy="805556"/>
            </a:xfrm>
            <a:custGeom>
              <a:avLst/>
              <a:gdLst/>
              <a:ahLst/>
              <a:cxnLst/>
              <a:rect r="r" b="b" t="t" l="l"/>
              <a:pathLst>
                <a:path h="805556" w="4033437">
                  <a:moveTo>
                    <a:pt x="0" y="0"/>
                  </a:moveTo>
                  <a:lnTo>
                    <a:pt x="0" y="805556"/>
                  </a:lnTo>
                  <a:lnTo>
                    <a:pt x="4033437" y="805556"/>
                  </a:lnTo>
                  <a:lnTo>
                    <a:pt x="4033437" y="0"/>
                  </a:lnTo>
                  <a:lnTo>
                    <a:pt x="0" y="0"/>
                  </a:lnTo>
                  <a:close/>
                  <a:moveTo>
                    <a:pt x="3972477" y="744596"/>
                  </a:moveTo>
                  <a:lnTo>
                    <a:pt x="59690" y="744596"/>
                  </a:lnTo>
                  <a:lnTo>
                    <a:pt x="59690" y="59690"/>
                  </a:lnTo>
                  <a:lnTo>
                    <a:pt x="3972477" y="59690"/>
                  </a:lnTo>
                  <a:lnTo>
                    <a:pt x="3972477" y="744596"/>
                  </a:lnTo>
                  <a:close/>
                </a:path>
              </a:pathLst>
            </a:custGeom>
            <a:solidFill>
              <a:srgbClr val="293241"/>
            </a:solidFill>
          </p:spPr>
        </p:sp>
      </p:grpSp>
      <p:sp>
        <p:nvSpPr>
          <p:cNvPr name="AutoShape 31" id="31"/>
          <p:cNvSpPr/>
          <p:nvPr/>
        </p:nvSpPr>
        <p:spPr>
          <a:xfrm rot="5400000">
            <a:off x="12364726" y="4036933"/>
            <a:ext cx="1615915" cy="0"/>
          </a:xfrm>
          <a:prstGeom prst="line">
            <a:avLst/>
          </a:prstGeom>
          <a:ln cap="rnd" w="47625">
            <a:solidFill>
              <a:srgbClr val="000000"/>
            </a:solidFill>
            <a:prstDash val="solid"/>
            <a:headEnd type="oval" len="lg" w="lg"/>
            <a:tailEnd type="oval" len="lg" w="lg"/>
          </a:ln>
        </p:spPr>
      </p:sp>
      <p:grpSp>
        <p:nvGrpSpPr>
          <p:cNvPr name="Group 32" id="32"/>
          <p:cNvGrpSpPr/>
          <p:nvPr/>
        </p:nvGrpSpPr>
        <p:grpSpPr>
          <a:xfrm rot="0">
            <a:off x="8425702" y="8260564"/>
            <a:ext cx="5009537" cy="799718"/>
            <a:chOff x="0" y="0"/>
            <a:chExt cx="5046110" cy="805556"/>
          </a:xfrm>
        </p:grpSpPr>
        <p:sp>
          <p:nvSpPr>
            <p:cNvPr name="Freeform 33" id="33"/>
            <p:cNvSpPr/>
            <p:nvPr/>
          </p:nvSpPr>
          <p:spPr>
            <a:xfrm>
              <a:off x="0" y="0"/>
              <a:ext cx="5046109" cy="805556"/>
            </a:xfrm>
            <a:custGeom>
              <a:avLst/>
              <a:gdLst/>
              <a:ahLst/>
              <a:cxnLst/>
              <a:rect r="r" b="b" t="t" l="l"/>
              <a:pathLst>
                <a:path h="805556" w="5046109">
                  <a:moveTo>
                    <a:pt x="0" y="0"/>
                  </a:moveTo>
                  <a:lnTo>
                    <a:pt x="0" y="805556"/>
                  </a:lnTo>
                  <a:lnTo>
                    <a:pt x="5046109" y="805556"/>
                  </a:lnTo>
                  <a:lnTo>
                    <a:pt x="5046109" y="0"/>
                  </a:lnTo>
                  <a:lnTo>
                    <a:pt x="0" y="0"/>
                  </a:lnTo>
                  <a:close/>
                  <a:moveTo>
                    <a:pt x="4985150" y="744596"/>
                  </a:moveTo>
                  <a:lnTo>
                    <a:pt x="59690" y="744596"/>
                  </a:lnTo>
                  <a:lnTo>
                    <a:pt x="59690" y="59690"/>
                  </a:lnTo>
                  <a:lnTo>
                    <a:pt x="4985150" y="59690"/>
                  </a:lnTo>
                  <a:lnTo>
                    <a:pt x="4985150" y="744596"/>
                  </a:lnTo>
                  <a:close/>
                </a:path>
              </a:pathLst>
            </a:custGeom>
            <a:solidFill>
              <a:srgbClr val="293241"/>
            </a:solidFill>
          </p:spPr>
        </p:sp>
      </p:grpSp>
      <p:sp>
        <p:nvSpPr>
          <p:cNvPr name="AutoShape 34" id="34"/>
          <p:cNvSpPr/>
          <p:nvPr/>
        </p:nvSpPr>
        <p:spPr>
          <a:xfrm rot="-5400000">
            <a:off x="8694996" y="6052093"/>
            <a:ext cx="1736175" cy="0"/>
          </a:xfrm>
          <a:prstGeom prst="line">
            <a:avLst/>
          </a:prstGeom>
          <a:ln cap="rnd" w="47625">
            <a:solidFill>
              <a:srgbClr val="000000"/>
            </a:solidFill>
            <a:prstDash val="sysDot"/>
            <a:headEnd type="none" len="sm" w="sm"/>
            <a:tailEnd type="arrow" len="sm" w="med"/>
          </a:ln>
        </p:spPr>
      </p:sp>
      <p:sp>
        <p:nvSpPr>
          <p:cNvPr name="AutoShape 35" id="35"/>
          <p:cNvSpPr/>
          <p:nvPr/>
        </p:nvSpPr>
        <p:spPr>
          <a:xfrm rot="5400000">
            <a:off x="9493545" y="8139316"/>
            <a:ext cx="195487" cy="0"/>
          </a:xfrm>
          <a:prstGeom prst="line">
            <a:avLst/>
          </a:prstGeom>
          <a:ln cap="rnd" w="47625">
            <a:solidFill>
              <a:srgbClr val="000000"/>
            </a:solidFill>
            <a:prstDash val="sysDot"/>
            <a:headEnd type="none" len="sm" w="sm"/>
            <a:tailEnd type="none" len="sm" w="sm"/>
          </a:ln>
        </p:spPr>
      </p:sp>
      <p:sp>
        <p:nvSpPr>
          <p:cNvPr name="AutoShape 36" id="36"/>
          <p:cNvSpPr/>
          <p:nvPr/>
        </p:nvSpPr>
        <p:spPr>
          <a:xfrm rot="-5400000">
            <a:off x="10753266" y="6710378"/>
            <a:ext cx="3052746" cy="0"/>
          </a:xfrm>
          <a:prstGeom prst="line">
            <a:avLst/>
          </a:prstGeom>
          <a:ln cap="rnd" w="47625">
            <a:solidFill>
              <a:srgbClr val="000000"/>
            </a:solidFill>
            <a:prstDash val="sysDot"/>
            <a:headEnd type="none" len="sm" w="sm"/>
            <a:tailEnd type="arrow" len="sm" w="med"/>
          </a:ln>
        </p:spPr>
      </p:sp>
      <p:grpSp>
        <p:nvGrpSpPr>
          <p:cNvPr name="Group 37" id="37"/>
          <p:cNvGrpSpPr/>
          <p:nvPr/>
        </p:nvGrpSpPr>
        <p:grpSpPr>
          <a:xfrm rot="0">
            <a:off x="12171895" y="5037801"/>
            <a:ext cx="196439" cy="196439"/>
            <a:chOff x="0" y="0"/>
            <a:chExt cx="1913890" cy="1913890"/>
          </a:xfrm>
        </p:grpSpPr>
        <p:sp>
          <p:nvSpPr>
            <p:cNvPr name="Freeform 38" id="38"/>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93241"/>
            </a:solidFill>
          </p:spPr>
        </p:sp>
      </p:grpSp>
      <p:grpSp>
        <p:nvGrpSpPr>
          <p:cNvPr name="Group 39" id="39"/>
          <p:cNvGrpSpPr/>
          <p:nvPr/>
        </p:nvGrpSpPr>
        <p:grpSpPr>
          <a:xfrm rot="0">
            <a:off x="9469257" y="5020904"/>
            <a:ext cx="196439" cy="196439"/>
            <a:chOff x="0" y="0"/>
            <a:chExt cx="1913890" cy="1913890"/>
          </a:xfrm>
        </p:grpSpPr>
        <p:sp>
          <p:nvSpPr>
            <p:cNvPr name="Freeform 40" id="40"/>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93241"/>
            </a:solidFill>
          </p:spPr>
        </p:sp>
      </p:grpSp>
      <p:grpSp>
        <p:nvGrpSpPr>
          <p:cNvPr name="Group 41" id="41"/>
          <p:cNvGrpSpPr/>
          <p:nvPr/>
        </p:nvGrpSpPr>
        <p:grpSpPr>
          <a:xfrm rot="0">
            <a:off x="8541436" y="5020904"/>
            <a:ext cx="196439" cy="196439"/>
            <a:chOff x="0" y="0"/>
            <a:chExt cx="1913890" cy="1913890"/>
          </a:xfrm>
        </p:grpSpPr>
        <p:sp>
          <p:nvSpPr>
            <p:cNvPr name="Freeform 42" id="42"/>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93241"/>
            </a:solidFill>
          </p:spPr>
        </p:sp>
      </p:grpSp>
      <p:grpSp>
        <p:nvGrpSpPr>
          <p:cNvPr name="Group 43" id="43"/>
          <p:cNvGrpSpPr/>
          <p:nvPr/>
        </p:nvGrpSpPr>
        <p:grpSpPr>
          <a:xfrm rot="0">
            <a:off x="7171947" y="5020904"/>
            <a:ext cx="196439" cy="196439"/>
            <a:chOff x="0" y="0"/>
            <a:chExt cx="1913890" cy="1913890"/>
          </a:xfrm>
        </p:grpSpPr>
        <p:sp>
          <p:nvSpPr>
            <p:cNvPr name="Freeform 44" id="44"/>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93241"/>
            </a:solidFill>
          </p:spPr>
        </p:sp>
      </p:grpSp>
      <p:grpSp>
        <p:nvGrpSpPr>
          <p:cNvPr name="Group 45" id="45"/>
          <p:cNvGrpSpPr/>
          <p:nvPr/>
        </p:nvGrpSpPr>
        <p:grpSpPr>
          <a:xfrm rot="0">
            <a:off x="4670507" y="5119123"/>
            <a:ext cx="196439" cy="196439"/>
            <a:chOff x="0" y="0"/>
            <a:chExt cx="1913890" cy="1913890"/>
          </a:xfrm>
        </p:grpSpPr>
        <p:sp>
          <p:nvSpPr>
            <p:cNvPr name="Freeform 46" id="46"/>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93241"/>
            </a:solidFill>
          </p:spPr>
        </p:sp>
      </p:grpSp>
      <p:grpSp>
        <p:nvGrpSpPr>
          <p:cNvPr name="Group 47" id="47"/>
          <p:cNvGrpSpPr/>
          <p:nvPr/>
        </p:nvGrpSpPr>
        <p:grpSpPr>
          <a:xfrm rot="0">
            <a:off x="15495030" y="5046717"/>
            <a:ext cx="2778187" cy="315004"/>
            <a:chOff x="0" y="0"/>
            <a:chExt cx="3785870" cy="429260"/>
          </a:xfrm>
        </p:grpSpPr>
        <p:sp>
          <p:nvSpPr>
            <p:cNvPr name="Freeform 48" id="48"/>
            <p:cNvSpPr/>
            <p:nvPr/>
          </p:nvSpPr>
          <p:spPr>
            <a:xfrm>
              <a:off x="0" y="-5080"/>
              <a:ext cx="3785870" cy="434340"/>
            </a:xfrm>
            <a:custGeom>
              <a:avLst/>
              <a:gdLst/>
              <a:ahLst/>
              <a:cxnLst/>
              <a:rect r="r" b="b" t="t" l="l"/>
              <a:pathLst>
                <a:path h="434340" w="3785870">
                  <a:moveTo>
                    <a:pt x="3768090" y="187960"/>
                  </a:moveTo>
                  <a:lnTo>
                    <a:pt x="3506470" y="11430"/>
                  </a:lnTo>
                  <a:cubicBezTo>
                    <a:pt x="3488690" y="0"/>
                    <a:pt x="3465830" y="3810"/>
                    <a:pt x="3453130" y="21590"/>
                  </a:cubicBezTo>
                  <a:cubicBezTo>
                    <a:pt x="3441700" y="39370"/>
                    <a:pt x="3445510" y="62230"/>
                    <a:pt x="3463290" y="74930"/>
                  </a:cubicBezTo>
                  <a:lnTo>
                    <a:pt x="3622040" y="181610"/>
                  </a:lnTo>
                  <a:lnTo>
                    <a:pt x="0" y="181610"/>
                  </a:lnTo>
                  <a:lnTo>
                    <a:pt x="0" y="257810"/>
                  </a:lnTo>
                  <a:lnTo>
                    <a:pt x="3622040" y="257810"/>
                  </a:lnTo>
                  <a:lnTo>
                    <a:pt x="3463290" y="364490"/>
                  </a:lnTo>
                  <a:cubicBezTo>
                    <a:pt x="3445510" y="375920"/>
                    <a:pt x="3441700" y="400050"/>
                    <a:pt x="3453130" y="417830"/>
                  </a:cubicBezTo>
                  <a:cubicBezTo>
                    <a:pt x="3460750" y="429260"/>
                    <a:pt x="3472180" y="434340"/>
                    <a:pt x="3484880" y="434340"/>
                  </a:cubicBezTo>
                  <a:cubicBezTo>
                    <a:pt x="3492500" y="434340"/>
                    <a:pt x="3500120" y="431800"/>
                    <a:pt x="3506470" y="427990"/>
                  </a:cubicBezTo>
                  <a:lnTo>
                    <a:pt x="3769360" y="251460"/>
                  </a:lnTo>
                  <a:cubicBezTo>
                    <a:pt x="3779520" y="243840"/>
                    <a:pt x="3785870" y="232410"/>
                    <a:pt x="3785870" y="219710"/>
                  </a:cubicBezTo>
                  <a:cubicBezTo>
                    <a:pt x="3785870" y="207010"/>
                    <a:pt x="3779520" y="195580"/>
                    <a:pt x="3768090" y="187960"/>
                  </a:cubicBezTo>
                  <a:close/>
                </a:path>
              </a:pathLst>
            </a:custGeom>
            <a:solidFill>
              <a:srgbClr val="293241"/>
            </a:solidFill>
          </p:spPr>
        </p:sp>
      </p:grpSp>
      <p:sp>
        <p:nvSpPr>
          <p:cNvPr name="AutoShape 49" id="49"/>
          <p:cNvSpPr/>
          <p:nvPr/>
        </p:nvSpPr>
        <p:spPr>
          <a:xfrm rot="-5400000">
            <a:off x="13291656" y="4684366"/>
            <a:ext cx="1052125" cy="0"/>
          </a:xfrm>
          <a:prstGeom prst="line">
            <a:avLst/>
          </a:prstGeom>
          <a:ln cap="rnd" w="47625">
            <a:solidFill>
              <a:srgbClr val="000000"/>
            </a:solidFill>
            <a:prstDash val="solid"/>
            <a:headEnd type="diamond" len="lg" w="lg"/>
            <a:tailEnd type="diamond" len="lg" w="lg"/>
          </a:ln>
        </p:spPr>
      </p:sp>
      <p:sp>
        <p:nvSpPr>
          <p:cNvPr name="AutoShape 50" id="50"/>
          <p:cNvSpPr/>
          <p:nvPr/>
        </p:nvSpPr>
        <p:spPr>
          <a:xfrm rot="5400000">
            <a:off x="14840737" y="6163118"/>
            <a:ext cx="1514125" cy="0"/>
          </a:xfrm>
          <a:prstGeom prst="line">
            <a:avLst/>
          </a:prstGeom>
          <a:ln cap="rnd" w="47625">
            <a:solidFill>
              <a:srgbClr val="000000"/>
            </a:solidFill>
            <a:prstDash val="solid"/>
            <a:headEnd type="diamond" len="lg" w="lg"/>
            <a:tailEnd type="diamond" len="lg" w="lg"/>
          </a:ln>
        </p:spPr>
      </p:sp>
      <p:grpSp>
        <p:nvGrpSpPr>
          <p:cNvPr name="Group 51" id="51"/>
          <p:cNvGrpSpPr/>
          <p:nvPr/>
        </p:nvGrpSpPr>
        <p:grpSpPr>
          <a:xfrm rot="0">
            <a:off x="12990262" y="6920161"/>
            <a:ext cx="5009537" cy="1177141"/>
            <a:chOff x="0" y="0"/>
            <a:chExt cx="5046110" cy="1185735"/>
          </a:xfrm>
        </p:grpSpPr>
        <p:sp>
          <p:nvSpPr>
            <p:cNvPr name="Freeform 52" id="52"/>
            <p:cNvSpPr/>
            <p:nvPr/>
          </p:nvSpPr>
          <p:spPr>
            <a:xfrm>
              <a:off x="0" y="0"/>
              <a:ext cx="5046109" cy="1185735"/>
            </a:xfrm>
            <a:custGeom>
              <a:avLst/>
              <a:gdLst/>
              <a:ahLst/>
              <a:cxnLst/>
              <a:rect r="r" b="b" t="t" l="l"/>
              <a:pathLst>
                <a:path h="1185735" w="5046109">
                  <a:moveTo>
                    <a:pt x="0" y="0"/>
                  </a:moveTo>
                  <a:lnTo>
                    <a:pt x="0" y="1185735"/>
                  </a:lnTo>
                  <a:lnTo>
                    <a:pt x="5046109" y="1185735"/>
                  </a:lnTo>
                  <a:lnTo>
                    <a:pt x="5046109" y="0"/>
                  </a:lnTo>
                  <a:lnTo>
                    <a:pt x="0" y="0"/>
                  </a:lnTo>
                  <a:close/>
                  <a:moveTo>
                    <a:pt x="4985150" y="1124774"/>
                  </a:moveTo>
                  <a:lnTo>
                    <a:pt x="59690" y="1124774"/>
                  </a:lnTo>
                  <a:lnTo>
                    <a:pt x="59690" y="59690"/>
                  </a:lnTo>
                  <a:lnTo>
                    <a:pt x="4985150" y="59690"/>
                  </a:lnTo>
                  <a:lnTo>
                    <a:pt x="4985150" y="1124774"/>
                  </a:lnTo>
                  <a:close/>
                </a:path>
              </a:pathLst>
            </a:custGeom>
            <a:solidFill>
              <a:srgbClr val="293241"/>
            </a:solidFill>
          </p:spPr>
        </p:sp>
      </p:grpSp>
      <p:grpSp>
        <p:nvGrpSpPr>
          <p:cNvPr name="Group 53" id="53"/>
          <p:cNvGrpSpPr/>
          <p:nvPr/>
        </p:nvGrpSpPr>
        <p:grpSpPr>
          <a:xfrm rot="0">
            <a:off x="15287619" y="4857132"/>
            <a:ext cx="572736" cy="572736"/>
            <a:chOff x="0" y="0"/>
            <a:chExt cx="6350000" cy="6350000"/>
          </a:xfrm>
        </p:grpSpPr>
        <p:sp>
          <p:nvSpPr>
            <p:cNvPr name="Freeform 54" id="5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93241"/>
            </a:solidFill>
          </p:spPr>
        </p:sp>
      </p:grpSp>
      <p:grpSp>
        <p:nvGrpSpPr>
          <p:cNvPr name="Group 55" id="55"/>
          <p:cNvGrpSpPr/>
          <p:nvPr/>
        </p:nvGrpSpPr>
        <p:grpSpPr>
          <a:xfrm rot="0">
            <a:off x="1459154" y="5014985"/>
            <a:ext cx="375422" cy="375422"/>
            <a:chOff x="0" y="0"/>
            <a:chExt cx="6350000" cy="6350000"/>
          </a:xfrm>
        </p:grpSpPr>
        <p:sp>
          <p:nvSpPr>
            <p:cNvPr name="Freeform 56" id="5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93241"/>
            </a:solidFill>
          </p:spPr>
        </p:sp>
      </p:grpSp>
      <p:grpSp>
        <p:nvGrpSpPr>
          <p:cNvPr name="Group 57" id="57"/>
          <p:cNvGrpSpPr/>
          <p:nvPr/>
        </p:nvGrpSpPr>
        <p:grpSpPr>
          <a:xfrm rot="0">
            <a:off x="840989" y="5046717"/>
            <a:ext cx="295455" cy="295455"/>
            <a:chOff x="0" y="0"/>
            <a:chExt cx="6350000" cy="6350000"/>
          </a:xfrm>
        </p:grpSpPr>
        <p:sp>
          <p:nvSpPr>
            <p:cNvPr name="Freeform 58" id="5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93241"/>
            </a:solidFill>
          </p:spPr>
        </p:sp>
      </p:grpSp>
      <p:grpSp>
        <p:nvGrpSpPr>
          <p:cNvPr name="Group 59" id="59"/>
          <p:cNvGrpSpPr/>
          <p:nvPr/>
        </p:nvGrpSpPr>
        <p:grpSpPr>
          <a:xfrm rot="0">
            <a:off x="348279" y="5098119"/>
            <a:ext cx="192651" cy="192651"/>
            <a:chOff x="0" y="0"/>
            <a:chExt cx="6350000" cy="6350000"/>
          </a:xfrm>
        </p:grpSpPr>
        <p:sp>
          <p:nvSpPr>
            <p:cNvPr name="Freeform 60" id="6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93241"/>
            </a:solidFill>
          </p:spPr>
        </p:sp>
      </p:grpSp>
      <p:sp>
        <p:nvSpPr>
          <p:cNvPr name="AutoShape 61" id="61"/>
          <p:cNvSpPr/>
          <p:nvPr/>
        </p:nvSpPr>
        <p:spPr>
          <a:xfrm rot="0">
            <a:off x="13869581" y="2840911"/>
            <a:ext cx="4368119" cy="0"/>
          </a:xfrm>
          <a:prstGeom prst="line">
            <a:avLst/>
          </a:prstGeom>
          <a:ln cap="rnd" w="47625">
            <a:solidFill>
              <a:srgbClr val="000000"/>
            </a:solidFill>
            <a:prstDash val="sysDot"/>
            <a:headEnd type="none" len="sm" w="sm"/>
            <a:tailEnd type="arrow" len="sm" w="med"/>
          </a:ln>
        </p:spPr>
      </p:sp>
      <p:pic>
        <p:nvPicPr>
          <p:cNvPr name="Picture 62" id="6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057569" y="281932"/>
            <a:ext cx="727964" cy="1031460"/>
          </a:xfrm>
          <a:prstGeom prst="rect">
            <a:avLst/>
          </a:prstGeom>
        </p:spPr>
      </p:pic>
      <p:sp>
        <p:nvSpPr>
          <p:cNvPr name="TextBox 63" id="63"/>
          <p:cNvSpPr txBox="true"/>
          <p:nvPr/>
        </p:nvSpPr>
        <p:spPr>
          <a:xfrm rot="0">
            <a:off x="2354" y="4380781"/>
            <a:ext cx="3809471" cy="487922"/>
          </a:xfrm>
          <a:prstGeom prst="rect">
            <a:avLst/>
          </a:prstGeom>
        </p:spPr>
        <p:txBody>
          <a:bodyPr anchor="t" rtlCol="false" tIns="0" lIns="0" bIns="0" rIns="0">
            <a:spAutoFit/>
          </a:bodyPr>
          <a:lstStyle/>
          <a:p>
            <a:pPr algn="ctr" marL="0" indent="0" lvl="0">
              <a:lnSpc>
                <a:spcPts val="3976"/>
              </a:lnSpc>
            </a:pPr>
            <a:r>
              <a:rPr lang="en-US" sz="2840">
                <a:solidFill>
                  <a:srgbClr val="100F0D"/>
                </a:solidFill>
                <a:latin typeface="Glacial Indifference Bold"/>
              </a:rPr>
              <a:t>Planning, </a:t>
            </a:r>
            <a:r>
              <a:rPr lang="en-US" sz="2840">
                <a:solidFill>
                  <a:srgbClr val="100F0D"/>
                </a:solidFill>
                <a:latin typeface="Glacial Indifference Bold"/>
              </a:rPr>
              <a:t>R&amp;D, Co</a:t>
            </a:r>
            <a:r>
              <a:rPr lang="en-US" sz="2840">
                <a:solidFill>
                  <a:srgbClr val="100F0D"/>
                </a:solidFill>
                <a:latin typeface="Glacial Indifference Bold"/>
              </a:rPr>
              <a:t>ding</a:t>
            </a:r>
          </a:p>
        </p:txBody>
      </p:sp>
      <p:sp>
        <p:nvSpPr>
          <p:cNvPr name="TextBox 64" id="64"/>
          <p:cNvSpPr txBox="true"/>
          <p:nvPr/>
        </p:nvSpPr>
        <p:spPr>
          <a:xfrm rot="0">
            <a:off x="3539189" y="5763328"/>
            <a:ext cx="3482154" cy="978777"/>
          </a:xfrm>
          <a:prstGeom prst="rect">
            <a:avLst/>
          </a:prstGeom>
        </p:spPr>
        <p:txBody>
          <a:bodyPr anchor="t" rtlCol="false" tIns="0" lIns="0" bIns="0" rIns="0">
            <a:spAutoFit/>
          </a:bodyPr>
          <a:lstStyle/>
          <a:p>
            <a:pPr algn="ctr">
              <a:lnSpc>
                <a:spcPts val="4536"/>
              </a:lnSpc>
            </a:pPr>
            <a:r>
              <a:rPr lang="en-US" sz="3240">
                <a:solidFill>
                  <a:srgbClr val="100F0D"/>
                </a:solidFill>
                <a:latin typeface="Glacial Indifference Bold"/>
              </a:rPr>
              <a:t>Prototyping</a:t>
            </a:r>
          </a:p>
          <a:p>
            <a:pPr algn="ctr" marL="0" indent="0" lvl="0">
              <a:lnSpc>
                <a:spcPts val="3276"/>
              </a:lnSpc>
            </a:pPr>
            <a:r>
              <a:rPr lang="en-US" sz="3240">
                <a:solidFill>
                  <a:srgbClr val="100F0D"/>
                </a:solidFill>
                <a:latin typeface="Glacial Indifference"/>
              </a:rPr>
              <a:t>September 30th</a:t>
            </a:r>
          </a:p>
        </p:txBody>
      </p:sp>
      <p:sp>
        <p:nvSpPr>
          <p:cNvPr name="TextBox 65" id="65"/>
          <p:cNvSpPr txBox="true"/>
          <p:nvPr/>
        </p:nvSpPr>
        <p:spPr>
          <a:xfrm rot="0">
            <a:off x="6205538" y="3522329"/>
            <a:ext cx="3482154" cy="978777"/>
          </a:xfrm>
          <a:prstGeom prst="rect">
            <a:avLst/>
          </a:prstGeom>
        </p:spPr>
        <p:txBody>
          <a:bodyPr anchor="t" rtlCol="false" tIns="0" lIns="0" bIns="0" rIns="0">
            <a:spAutoFit/>
          </a:bodyPr>
          <a:lstStyle/>
          <a:p>
            <a:pPr algn="ctr">
              <a:lnSpc>
                <a:spcPts val="4536"/>
              </a:lnSpc>
            </a:pPr>
            <a:r>
              <a:rPr lang="en-US" sz="3240">
                <a:solidFill>
                  <a:srgbClr val="100F0D"/>
                </a:solidFill>
                <a:latin typeface="Glacial Indifference Bold"/>
              </a:rPr>
              <a:t>Testing</a:t>
            </a:r>
          </a:p>
          <a:p>
            <a:pPr algn="ctr" marL="0" indent="0" lvl="0">
              <a:lnSpc>
                <a:spcPts val="3276"/>
              </a:lnSpc>
            </a:pPr>
            <a:r>
              <a:rPr lang="en-US" sz="3240">
                <a:solidFill>
                  <a:srgbClr val="100F0D"/>
                </a:solidFill>
                <a:latin typeface="Glacial Indifference"/>
              </a:rPr>
              <a:t>30th October</a:t>
            </a:r>
          </a:p>
        </p:txBody>
      </p:sp>
      <p:sp>
        <p:nvSpPr>
          <p:cNvPr name="TextBox 66" id="66"/>
          <p:cNvSpPr txBox="true"/>
          <p:nvPr/>
        </p:nvSpPr>
        <p:spPr>
          <a:xfrm rot="0">
            <a:off x="2739540" y="1061187"/>
            <a:ext cx="3482154" cy="978777"/>
          </a:xfrm>
          <a:prstGeom prst="rect">
            <a:avLst/>
          </a:prstGeom>
        </p:spPr>
        <p:txBody>
          <a:bodyPr anchor="t" rtlCol="false" tIns="0" lIns="0" bIns="0" rIns="0">
            <a:spAutoFit/>
          </a:bodyPr>
          <a:lstStyle/>
          <a:p>
            <a:pPr algn="ctr">
              <a:lnSpc>
                <a:spcPts val="4536"/>
              </a:lnSpc>
            </a:pPr>
            <a:r>
              <a:rPr lang="en-US" sz="3240">
                <a:solidFill>
                  <a:srgbClr val="100F0D"/>
                </a:solidFill>
                <a:latin typeface="Glacial Indifference Bold"/>
              </a:rPr>
              <a:t>Building Prototype</a:t>
            </a:r>
          </a:p>
          <a:p>
            <a:pPr algn="ctr" marL="0" indent="0" lvl="0">
              <a:lnSpc>
                <a:spcPts val="3276"/>
              </a:lnSpc>
            </a:pPr>
            <a:r>
              <a:rPr lang="en-US" sz="3240">
                <a:solidFill>
                  <a:srgbClr val="100F0D"/>
                </a:solidFill>
                <a:latin typeface="Glacial Indifference Bold"/>
              </a:rPr>
              <a:t>[CURRENT STAGE]</a:t>
            </a:r>
          </a:p>
        </p:txBody>
      </p:sp>
      <p:sp>
        <p:nvSpPr>
          <p:cNvPr name="TextBox 67" id="67"/>
          <p:cNvSpPr txBox="true"/>
          <p:nvPr/>
        </p:nvSpPr>
        <p:spPr>
          <a:xfrm rot="0">
            <a:off x="4072851" y="7059045"/>
            <a:ext cx="3482154" cy="851747"/>
          </a:xfrm>
          <a:prstGeom prst="rect">
            <a:avLst/>
          </a:prstGeom>
        </p:spPr>
        <p:txBody>
          <a:bodyPr anchor="t" rtlCol="false" tIns="0" lIns="0" bIns="0" rIns="0">
            <a:spAutoFit/>
          </a:bodyPr>
          <a:lstStyle/>
          <a:p>
            <a:pPr algn="ctr">
              <a:lnSpc>
                <a:spcPts val="3999"/>
              </a:lnSpc>
            </a:pPr>
            <a:r>
              <a:rPr lang="en-US" sz="2856">
                <a:solidFill>
                  <a:srgbClr val="100F0D"/>
                </a:solidFill>
                <a:latin typeface="Glacial Indifference Bold"/>
              </a:rPr>
              <a:t>Content Developer</a:t>
            </a:r>
          </a:p>
          <a:p>
            <a:pPr algn="ctr" marL="0" indent="0" lvl="0">
              <a:lnSpc>
                <a:spcPts val="2888"/>
              </a:lnSpc>
            </a:pPr>
            <a:r>
              <a:rPr lang="en-US" sz="2856">
                <a:solidFill>
                  <a:srgbClr val="100F0D"/>
                </a:solidFill>
                <a:latin typeface="Glacial Indifference"/>
              </a:rPr>
              <a:t>(3 - 5 Teachers)</a:t>
            </a:r>
          </a:p>
        </p:txBody>
      </p:sp>
      <p:sp>
        <p:nvSpPr>
          <p:cNvPr name="TextBox 68" id="68"/>
          <p:cNvSpPr txBox="true"/>
          <p:nvPr/>
        </p:nvSpPr>
        <p:spPr>
          <a:xfrm rot="0">
            <a:off x="8376325" y="7058918"/>
            <a:ext cx="3482154" cy="851747"/>
          </a:xfrm>
          <a:prstGeom prst="rect">
            <a:avLst/>
          </a:prstGeom>
        </p:spPr>
        <p:txBody>
          <a:bodyPr anchor="t" rtlCol="false" tIns="0" lIns="0" bIns="0" rIns="0">
            <a:spAutoFit/>
          </a:bodyPr>
          <a:lstStyle/>
          <a:p>
            <a:pPr algn="ctr">
              <a:lnSpc>
                <a:spcPts val="3999"/>
              </a:lnSpc>
            </a:pPr>
            <a:r>
              <a:rPr lang="en-US" sz="2856">
                <a:solidFill>
                  <a:srgbClr val="100F0D"/>
                </a:solidFill>
                <a:latin typeface="Glacial Indifference Bold"/>
              </a:rPr>
              <a:t>TestFlight Users</a:t>
            </a:r>
          </a:p>
          <a:p>
            <a:pPr algn="ctr" marL="0" indent="0" lvl="0">
              <a:lnSpc>
                <a:spcPts val="2888"/>
              </a:lnSpc>
            </a:pPr>
            <a:r>
              <a:rPr lang="en-US" sz="2856">
                <a:solidFill>
                  <a:srgbClr val="100F0D"/>
                </a:solidFill>
                <a:latin typeface="Glacial Indifference"/>
              </a:rPr>
              <a:t>(5-10 Students)</a:t>
            </a:r>
          </a:p>
        </p:txBody>
      </p:sp>
      <p:sp>
        <p:nvSpPr>
          <p:cNvPr name="TextBox 69" id="69"/>
          <p:cNvSpPr txBox="true"/>
          <p:nvPr/>
        </p:nvSpPr>
        <p:spPr>
          <a:xfrm rot="0">
            <a:off x="10098352" y="2615747"/>
            <a:ext cx="3482154" cy="478904"/>
          </a:xfrm>
          <a:prstGeom prst="rect">
            <a:avLst/>
          </a:prstGeom>
        </p:spPr>
        <p:txBody>
          <a:bodyPr anchor="t" rtlCol="false" tIns="0" lIns="0" bIns="0" rIns="0">
            <a:spAutoFit/>
          </a:bodyPr>
          <a:lstStyle/>
          <a:p>
            <a:pPr algn="ctr" marL="0" indent="0" lvl="0">
              <a:lnSpc>
                <a:spcPts val="3999"/>
              </a:lnSpc>
            </a:pPr>
            <a:r>
              <a:rPr lang="en-US" sz="2856">
                <a:solidFill>
                  <a:srgbClr val="100F0D"/>
                </a:solidFill>
                <a:latin typeface="Glacial Indifference Bold"/>
              </a:rPr>
              <a:t>Digital Marketing</a:t>
            </a:r>
          </a:p>
        </p:txBody>
      </p:sp>
      <p:sp>
        <p:nvSpPr>
          <p:cNvPr name="TextBox 70" id="70"/>
          <p:cNvSpPr txBox="true"/>
          <p:nvPr/>
        </p:nvSpPr>
        <p:spPr>
          <a:xfrm rot="0">
            <a:off x="1646864" y="5606362"/>
            <a:ext cx="1892325" cy="399657"/>
          </a:xfrm>
          <a:prstGeom prst="rect">
            <a:avLst/>
          </a:prstGeom>
        </p:spPr>
        <p:txBody>
          <a:bodyPr anchor="t" rtlCol="false" tIns="0" lIns="0" bIns="0" rIns="0">
            <a:spAutoFit/>
          </a:bodyPr>
          <a:lstStyle/>
          <a:p>
            <a:pPr marL="0" indent="0" lvl="0">
              <a:lnSpc>
                <a:spcPts val="3276"/>
              </a:lnSpc>
            </a:pPr>
            <a:r>
              <a:rPr lang="en-US" sz="2340">
                <a:solidFill>
                  <a:srgbClr val="100F0D"/>
                </a:solidFill>
                <a:latin typeface="Glacial Indifference Bold"/>
              </a:rPr>
              <a:t>[Achievied]</a:t>
            </a:r>
          </a:p>
        </p:txBody>
      </p:sp>
      <p:sp>
        <p:nvSpPr>
          <p:cNvPr name="TextBox 71" id="71"/>
          <p:cNvSpPr txBox="true"/>
          <p:nvPr/>
        </p:nvSpPr>
        <p:spPr>
          <a:xfrm rot="0">
            <a:off x="8686727" y="8375616"/>
            <a:ext cx="4534246" cy="478904"/>
          </a:xfrm>
          <a:prstGeom prst="rect">
            <a:avLst/>
          </a:prstGeom>
        </p:spPr>
        <p:txBody>
          <a:bodyPr anchor="t" rtlCol="false" tIns="0" lIns="0" bIns="0" rIns="0">
            <a:spAutoFit/>
          </a:bodyPr>
          <a:lstStyle/>
          <a:p>
            <a:pPr algn="ctr" marL="0" indent="0" lvl="0">
              <a:lnSpc>
                <a:spcPts val="3999"/>
              </a:lnSpc>
            </a:pPr>
            <a:r>
              <a:rPr lang="en-US" sz="2856">
                <a:solidFill>
                  <a:srgbClr val="100F0D"/>
                </a:solidFill>
                <a:latin typeface="Glacial Indifference Bold"/>
              </a:rPr>
              <a:t>Hire Content Developers</a:t>
            </a:r>
          </a:p>
        </p:txBody>
      </p:sp>
      <p:sp>
        <p:nvSpPr>
          <p:cNvPr name="TextBox 72" id="72"/>
          <p:cNvSpPr txBox="true"/>
          <p:nvPr/>
        </p:nvSpPr>
        <p:spPr>
          <a:xfrm rot="0">
            <a:off x="13196496" y="3243263"/>
            <a:ext cx="2663859" cy="919722"/>
          </a:xfrm>
          <a:prstGeom prst="rect">
            <a:avLst/>
          </a:prstGeom>
        </p:spPr>
        <p:txBody>
          <a:bodyPr anchor="t" rtlCol="false" tIns="0" lIns="0" bIns="0" rIns="0">
            <a:spAutoFit/>
          </a:bodyPr>
          <a:lstStyle/>
          <a:p>
            <a:pPr algn="ctr">
              <a:lnSpc>
                <a:spcPts val="3976"/>
              </a:lnSpc>
            </a:pPr>
            <a:r>
              <a:rPr lang="en-US" sz="2840">
                <a:solidFill>
                  <a:srgbClr val="100F0D"/>
                </a:solidFill>
                <a:latin typeface="Glacial Indifference Bold"/>
              </a:rPr>
              <a:t>Scale </a:t>
            </a:r>
          </a:p>
          <a:p>
            <a:pPr algn="ctr" marL="0" indent="0" lvl="0">
              <a:lnSpc>
                <a:spcPts val="3416"/>
              </a:lnSpc>
            </a:pPr>
            <a:r>
              <a:rPr lang="en-US" sz="2440">
                <a:solidFill>
                  <a:srgbClr val="100F0D"/>
                </a:solidFill>
                <a:latin typeface="Glacial Indifference Bold"/>
              </a:rPr>
              <a:t>Solution</a:t>
            </a:r>
            <a:r>
              <a:rPr lang="en-US" sz="2440">
                <a:solidFill>
                  <a:srgbClr val="100F0D"/>
                </a:solidFill>
                <a:latin typeface="Glacial Indifference Bold"/>
              </a:rPr>
              <a:t> &amp; Users</a:t>
            </a:r>
          </a:p>
        </p:txBody>
      </p:sp>
      <p:sp>
        <p:nvSpPr>
          <p:cNvPr name="TextBox 73" id="73"/>
          <p:cNvSpPr txBox="true"/>
          <p:nvPr/>
        </p:nvSpPr>
        <p:spPr>
          <a:xfrm rot="0">
            <a:off x="13251287" y="7025688"/>
            <a:ext cx="4534246" cy="891366"/>
          </a:xfrm>
          <a:prstGeom prst="rect">
            <a:avLst/>
          </a:prstGeom>
        </p:spPr>
        <p:txBody>
          <a:bodyPr anchor="t" rtlCol="false" tIns="0" lIns="0" bIns="0" rIns="0">
            <a:spAutoFit/>
          </a:bodyPr>
          <a:lstStyle/>
          <a:p>
            <a:pPr algn="ctr">
              <a:lnSpc>
                <a:spcPts val="3859"/>
              </a:lnSpc>
            </a:pPr>
            <a:r>
              <a:rPr lang="en-US" sz="2756">
                <a:solidFill>
                  <a:srgbClr val="100F0D"/>
                </a:solidFill>
                <a:latin typeface="Glacial Indifference Bold"/>
              </a:rPr>
              <a:t>Mobile App. Development</a:t>
            </a:r>
          </a:p>
          <a:p>
            <a:pPr algn="ctr" marL="0" indent="0" lvl="0">
              <a:lnSpc>
                <a:spcPts val="3299"/>
              </a:lnSpc>
            </a:pPr>
            <a:r>
              <a:rPr lang="en-US" sz="2756">
                <a:solidFill>
                  <a:srgbClr val="100F0D"/>
                </a:solidFill>
                <a:latin typeface="Glacial Indifference"/>
              </a:rPr>
              <a:t>1st Febuary, '22</a:t>
            </a:r>
          </a:p>
        </p:txBody>
      </p:sp>
      <p:sp>
        <p:nvSpPr>
          <p:cNvPr name="TextBox 74" id="74"/>
          <p:cNvSpPr txBox="true"/>
          <p:nvPr/>
        </p:nvSpPr>
        <p:spPr>
          <a:xfrm rot="0">
            <a:off x="14950559" y="2277054"/>
            <a:ext cx="3049239" cy="399657"/>
          </a:xfrm>
          <a:prstGeom prst="rect">
            <a:avLst/>
          </a:prstGeom>
        </p:spPr>
        <p:txBody>
          <a:bodyPr anchor="t" rtlCol="false" tIns="0" lIns="0" bIns="0" rIns="0">
            <a:spAutoFit/>
          </a:bodyPr>
          <a:lstStyle/>
          <a:p>
            <a:pPr algn="just" marL="0" indent="0" lvl="0">
              <a:lnSpc>
                <a:spcPts val="3276"/>
              </a:lnSpc>
            </a:pPr>
            <a:r>
              <a:rPr lang="en-US" sz="2340">
                <a:solidFill>
                  <a:srgbClr val="100F0D"/>
                </a:solidFill>
                <a:latin typeface="Glacial Indifference Bold"/>
              </a:rPr>
              <a:t>Continious Marketing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03141" y="1028700"/>
            <a:ext cx="2946345" cy="1129476"/>
            <a:chOff x="0" y="0"/>
            <a:chExt cx="3928460" cy="1505968"/>
          </a:xfrm>
        </p:grpSpPr>
        <p:grpSp>
          <p:nvGrpSpPr>
            <p:cNvPr name="Group 3" id="3"/>
            <p:cNvGrpSpPr/>
            <p:nvPr/>
          </p:nvGrpSpPr>
          <p:grpSpPr>
            <a:xfrm rot="0">
              <a:off x="0" y="0"/>
              <a:ext cx="3928460" cy="1505968"/>
              <a:chOff x="0" y="0"/>
              <a:chExt cx="23672899" cy="9074967"/>
            </a:xfrm>
          </p:grpSpPr>
          <p:sp>
            <p:nvSpPr>
              <p:cNvPr name="Freeform 4" id="4"/>
              <p:cNvSpPr/>
              <p:nvPr/>
            </p:nvSpPr>
            <p:spPr>
              <a:xfrm>
                <a:off x="0" y="0"/>
                <a:ext cx="23672899" cy="9174027"/>
              </a:xfrm>
              <a:custGeom>
                <a:avLst/>
                <a:gdLst/>
                <a:ahLst/>
                <a:cxnLst/>
                <a:rect r="r" b="b" t="t" l="l"/>
                <a:pathLst>
                  <a:path h="9174027" w="23672899">
                    <a:moveTo>
                      <a:pt x="23050599" y="8603797"/>
                    </a:moveTo>
                    <a:cubicBezTo>
                      <a:pt x="23050599" y="8597447"/>
                      <a:pt x="23051869" y="8592367"/>
                      <a:pt x="23051869" y="8584747"/>
                    </a:cubicBezTo>
                    <a:lnTo>
                      <a:pt x="23051869" y="490220"/>
                    </a:lnTo>
                    <a:cubicBezTo>
                      <a:pt x="23051869" y="220980"/>
                      <a:pt x="22842319" y="0"/>
                      <a:pt x="22585780" y="0"/>
                    </a:cubicBezTo>
                    <a:lnTo>
                      <a:pt x="467360" y="0"/>
                    </a:lnTo>
                    <a:cubicBezTo>
                      <a:pt x="210820" y="0"/>
                      <a:pt x="0" y="220980"/>
                      <a:pt x="0" y="490220"/>
                    </a:cubicBezTo>
                    <a:lnTo>
                      <a:pt x="0" y="8584747"/>
                    </a:lnTo>
                    <a:cubicBezTo>
                      <a:pt x="0" y="8853987"/>
                      <a:pt x="209550" y="9074967"/>
                      <a:pt x="466090" y="9074967"/>
                    </a:cubicBezTo>
                    <a:lnTo>
                      <a:pt x="22584510" y="9074967"/>
                    </a:lnTo>
                    <a:cubicBezTo>
                      <a:pt x="22697539" y="9074967"/>
                      <a:pt x="22801680" y="9031787"/>
                      <a:pt x="22881689" y="8961937"/>
                    </a:cubicBezTo>
                    <a:cubicBezTo>
                      <a:pt x="23012499" y="9033057"/>
                      <a:pt x="23324919" y="9174027"/>
                      <a:pt x="23671630" y="8967017"/>
                    </a:cubicBezTo>
                    <a:cubicBezTo>
                      <a:pt x="23672899" y="8967017"/>
                      <a:pt x="23360480" y="8968287"/>
                      <a:pt x="23050599" y="8603797"/>
                    </a:cubicBezTo>
                    <a:lnTo>
                      <a:pt x="23050599" y="8603797"/>
                    </a:lnTo>
                    <a:close/>
                  </a:path>
                </a:pathLst>
              </a:custGeom>
              <a:solidFill>
                <a:srgbClr val="000000"/>
              </a:solidFill>
            </p:spPr>
          </p:sp>
        </p:grpSp>
        <p:sp>
          <p:nvSpPr>
            <p:cNvPr name="TextBox 5" id="5"/>
            <p:cNvSpPr txBox="true"/>
            <p:nvPr/>
          </p:nvSpPr>
          <p:spPr>
            <a:xfrm rot="0">
              <a:off x="471538" y="221743"/>
              <a:ext cx="2985384" cy="1014857"/>
            </a:xfrm>
            <a:prstGeom prst="rect">
              <a:avLst/>
            </a:prstGeom>
          </p:spPr>
          <p:txBody>
            <a:bodyPr anchor="t" rtlCol="false" tIns="0" lIns="0" bIns="0" rIns="0">
              <a:spAutoFit/>
            </a:bodyPr>
            <a:lstStyle/>
            <a:p>
              <a:pPr algn="ctr" marL="0" indent="0" lvl="0">
                <a:lnSpc>
                  <a:spcPts val="6288"/>
                </a:lnSpc>
                <a:spcBef>
                  <a:spcPct val="0"/>
                </a:spcBef>
              </a:pPr>
              <a:r>
                <a:rPr lang="en-US" sz="4800">
                  <a:solidFill>
                    <a:srgbClr val="FFFFFF"/>
                  </a:solidFill>
                  <a:latin typeface="DM Sans Bold"/>
                </a:rPr>
                <a:t>Team</a:t>
              </a:r>
            </a:p>
          </p:txBody>
        </p:sp>
      </p:grpSp>
      <p:grpSp>
        <p:nvGrpSpPr>
          <p:cNvPr name="Group 6" id="6"/>
          <p:cNvGrpSpPr/>
          <p:nvPr/>
        </p:nvGrpSpPr>
        <p:grpSpPr>
          <a:xfrm rot="0">
            <a:off x="7931054" y="4134560"/>
            <a:ext cx="6502047" cy="1980287"/>
            <a:chOff x="0" y="0"/>
            <a:chExt cx="6018855" cy="1833124"/>
          </a:xfrm>
        </p:grpSpPr>
        <p:sp>
          <p:nvSpPr>
            <p:cNvPr name="Freeform 7" id="7"/>
            <p:cNvSpPr/>
            <p:nvPr/>
          </p:nvSpPr>
          <p:spPr>
            <a:xfrm>
              <a:off x="0" y="0"/>
              <a:ext cx="6018855" cy="1833125"/>
            </a:xfrm>
            <a:custGeom>
              <a:avLst/>
              <a:gdLst/>
              <a:ahLst/>
              <a:cxnLst/>
              <a:rect r="r" b="b" t="t" l="l"/>
              <a:pathLst>
                <a:path h="1833125" w="6018855">
                  <a:moveTo>
                    <a:pt x="5894395" y="1833124"/>
                  </a:moveTo>
                  <a:lnTo>
                    <a:pt x="124460" y="1833124"/>
                  </a:lnTo>
                  <a:cubicBezTo>
                    <a:pt x="55880" y="1833124"/>
                    <a:pt x="0" y="1777244"/>
                    <a:pt x="0" y="1708664"/>
                  </a:cubicBezTo>
                  <a:lnTo>
                    <a:pt x="0" y="124460"/>
                  </a:lnTo>
                  <a:cubicBezTo>
                    <a:pt x="0" y="55880"/>
                    <a:pt x="55880" y="0"/>
                    <a:pt x="124460" y="0"/>
                  </a:cubicBezTo>
                  <a:lnTo>
                    <a:pt x="5894395" y="0"/>
                  </a:lnTo>
                  <a:cubicBezTo>
                    <a:pt x="5962975" y="0"/>
                    <a:pt x="6018855" y="55880"/>
                    <a:pt x="6018855" y="124460"/>
                  </a:cubicBezTo>
                  <a:lnTo>
                    <a:pt x="6018855" y="1708665"/>
                  </a:lnTo>
                  <a:cubicBezTo>
                    <a:pt x="6018855" y="1777244"/>
                    <a:pt x="5962975" y="1833125"/>
                    <a:pt x="5894395" y="1833125"/>
                  </a:cubicBezTo>
                  <a:close/>
                </a:path>
              </a:pathLst>
            </a:custGeom>
            <a:solidFill>
              <a:srgbClr val="100F0D">
                <a:alpha val="4706"/>
              </a:srgbClr>
            </a:solidFill>
          </p:spPr>
        </p:sp>
      </p:grpSp>
      <p:grpSp>
        <p:nvGrpSpPr>
          <p:cNvPr name="Group 8" id="8"/>
          <p:cNvGrpSpPr/>
          <p:nvPr/>
        </p:nvGrpSpPr>
        <p:grpSpPr>
          <a:xfrm rot="0">
            <a:off x="1090573" y="1850616"/>
            <a:ext cx="6595467" cy="1980287"/>
            <a:chOff x="0" y="0"/>
            <a:chExt cx="6105333" cy="1833124"/>
          </a:xfrm>
        </p:grpSpPr>
        <p:sp>
          <p:nvSpPr>
            <p:cNvPr name="Freeform 9" id="9"/>
            <p:cNvSpPr/>
            <p:nvPr/>
          </p:nvSpPr>
          <p:spPr>
            <a:xfrm>
              <a:off x="0" y="0"/>
              <a:ext cx="6105333" cy="1833125"/>
            </a:xfrm>
            <a:custGeom>
              <a:avLst/>
              <a:gdLst/>
              <a:ahLst/>
              <a:cxnLst/>
              <a:rect r="r" b="b" t="t" l="l"/>
              <a:pathLst>
                <a:path h="1833125" w="6105333">
                  <a:moveTo>
                    <a:pt x="5980873" y="1833124"/>
                  </a:moveTo>
                  <a:lnTo>
                    <a:pt x="124460" y="1833124"/>
                  </a:lnTo>
                  <a:cubicBezTo>
                    <a:pt x="55880" y="1833124"/>
                    <a:pt x="0" y="1777244"/>
                    <a:pt x="0" y="1708664"/>
                  </a:cubicBezTo>
                  <a:lnTo>
                    <a:pt x="0" y="124460"/>
                  </a:lnTo>
                  <a:cubicBezTo>
                    <a:pt x="0" y="55880"/>
                    <a:pt x="55880" y="0"/>
                    <a:pt x="124460" y="0"/>
                  </a:cubicBezTo>
                  <a:lnTo>
                    <a:pt x="5980873" y="0"/>
                  </a:lnTo>
                  <a:cubicBezTo>
                    <a:pt x="6049453" y="0"/>
                    <a:pt x="6105333" y="55880"/>
                    <a:pt x="6105333" y="124460"/>
                  </a:cubicBezTo>
                  <a:lnTo>
                    <a:pt x="6105333" y="1708665"/>
                  </a:lnTo>
                  <a:cubicBezTo>
                    <a:pt x="6105333" y="1777244"/>
                    <a:pt x="6049453" y="1833125"/>
                    <a:pt x="5980873" y="1833125"/>
                  </a:cubicBezTo>
                  <a:close/>
                </a:path>
              </a:pathLst>
            </a:custGeom>
            <a:solidFill>
              <a:srgbClr val="100F0D">
                <a:alpha val="4706"/>
              </a:srgbClr>
            </a:solidFill>
          </p:spPr>
        </p:sp>
      </p:grpSp>
      <p:grpSp>
        <p:nvGrpSpPr>
          <p:cNvPr name="Group 10" id="10"/>
          <p:cNvGrpSpPr/>
          <p:nvPr/>
        </p:nvGrpSpPr>
        <p:grpSpPr>
          <a:xfrm rot="0">
            <a:off x="1073688" y="6410595"/>
            <a:ext cx="6572087" cy="1278892"/>
            <a:chOff x="0" y="0"/>
            <a:chExt cx="6083690" cy="1183853"/>
          </a:xfrm>
        </p:grpSpPr>
        <p:sp>
          <p:nvSpPr>
            <p:cNvPr name="Freeform 11" id="11"/>
            <p:cNvSpPr/>
            <p:nvPr/>
          </p:nvSpPr>
          <p:spPr>
            <a:xfrm>
              <a:off x="0" y="0"/>
              <a:ext cx="6083691" cy="1183853"/>
            </a:xfrm>
            <a:custGeom>
              <a:avLst/>
              <a:gdLst/>
              <a:ahLst/>
              <a:cxnLst/>
              <a:rect r="r" b="b" t="t" l="l"/>
              <a:pathLst>
                <a:path h="1183853" w="6083691">
                  <a:moveTo>
                    <a:pt x="5959230" y="1183853"/>
                  </a:moveTo>
                  <a:lnTo>
                    <a:pt x="124460" y="1183853"/>
                  </a:lnTo>
                  <a:cubicBezTo>
                    <a:pt x="55880" y="1183853"/>
                    <a:pt x="0" y="1127973"/>
                    <a:pt x="0" y="1059393"/>
                  </a:cubicBezTo>
                  <a:lnTo>
                    <a:pt x="0" y="124460"/>
                  </a:lnTo>
                  <a:cubicBezTo>
                    <a:pt x="0" y="55880"/>
                    <a:pt x="55880" y="0"/>
                    <a:pt x="124460" y="0"/>
                  </a:cubicBezTo>
                  <a:lnTo>
                    <a:pt x="5959230" y="0"/>
                  </a:lnTo>
                  <a:cubicBezTo>
                    <a:pt x="6027810" y="0"/>
                    <a:pt x="6083691" y="55880"/>
                    <a:pt x="6083691" y="124460"/>
                  </a:cubicBezTo>
                  <a:lnTo>
                    <a:pt x="6083691" y="1059393"/>
                  </a:lnTo>
                  <a:cubicBezTo>
                    <a:pt x="6083691" y="1127973"/>
                    <a:pt x="6027810" y="1183853"/>
                    <a:pt x="5959230" y="1183853"/>
                  </a:cubicBezTo>
                  <a:close/>
                </a:path>
              </a:pathLst>
            </a:custGeom>
            <a:solidFill>
              <a:srgbClr val="100F0D">
                <a:alpha val="4706"/>
              </a:srgbClr>
            </a:solidFill>
          </p:spPr>
        </p:sp>
      </p:grpSp>
      <p:sp>
        <p:nvSpPr>
          <p:cNvPr name="TextBox 12" id="12"/>
          <p:cNvSpPr txBox="true"/>
          <p:nvPr/>
        </p:nvSpPr>
        <p:spPr>
          <a:xfrm rot="0">
            <a:off x="1354938" y="6571378"/>
            <a:ext cx="6095139" cy="900175"/>
          </a:xfrm>
          <a:prstGeom prst="rect">
            <a:avLst/>
          </a:prstGeom>
        </p:spPr>
        <p:txBody>
          <a:bodyPr anchor="t" rtlCol="false" tIns="0" lIns="0" bIns="0" rIns="0">
            <a:spAutoFit/>
          </a:bodyPr>
          <a:lstStyle/>
          <a:p>
            <a:pPr>
              <a:lnSpc>
                <a:spcPts val="3608"/>
              </a:lnSpc>
            </a:pPr>
            <a:r>
              <a:rPr lang="en-US" sz="2577">
                <a:solidFill>
                  <a:srgbClr val="100F0D"/>
                </a:solidFill>
                <a:latin typeface="Glacial Indifference Bold"/>
              </a:rPr>
              <a:t>Naveen Kumar</a:t>
            </a:r>
          </a:p>
          <a:p>
            <a:pPr marL="0" indent="0" lvl="0">
              <a:lnSpc>
                <a:spcPts val="3609"/>
              </a:lnSpc>
            </a:pPr>
            <a:r>
              <a:rPr lang="en-US" sz="2577">
                <a:solidFill>
                  <a:srgbClr val="100F0D"/>
                </a:solidFill>
                <a:latin typeface="Glacial Indifference"/>
              </a:rPr>
              <a:t>UX/UI | 7+ Years</a:t>
            </a:r>
          </a:p>
        </p:txBody>
      </p:sp>
      <p:grpSp>
        <p:nvGrpSpPr>
          <p:cNvPr name="Group 13" id="13"/>
          <p:cNvGrpSpPr/>
          <p:nvPr/>
        </p:nvGrpSpPr>
        <p:grpSpPr>
          <a:xfrm rot="0">
            <a:off x="7889588" y="6410595"/>
            <a:ext cx="6572087" cy="1278892"/>
            <a:chOff x="0" y="0"/>
            <a:chExt cx="6083690" cy="1183853"/>
          </a:xfrm>
        </p:grpSpPr>
        <p:sp>
          <p:nvSpPr>
            <p:cNvPr name="Freeform 14" id="14"/>
            <p:cNvSpPr/>
            <p:nvPr/>
          </p:nvSpPr>
          <p:spPr>
            <a:xfrm>
              <a:off x="0" y="0"/>
              <a:ext cx="6083691" cy="1183853"/>
            </a:xfrm>
            <a:custGeom>
              <a:avLst/>
              <a:gdLst/>
              <a:ahLst/>
              <a:cxnLst/>
              <a:rect r="r" b="b" t="t" l="l"/>
              <a:pathLst>
                <a:path h="1183853" w="6083691">
                  <a:moveTo>
                    <a:pt x="5959230" y="1183853"/>
                  </a:moveTo>
                  <a:lnTo>
                    <a:pt x="124460" y="1183853"/>
                  </a:lnTo>
                  <a:cubicBezTo>
                    <a:pt x="55880" y="1183853"/>
                    <a:pt x="0" y="1127973"/>
                    <a:pt x="0" y="1059393"/>
                  </a:cubicBezTo>
                  <a:lnTo>
                    <a:pt x="0" y="124460"/>
                  </a:lnTo>
                  <a:cubicBezTo>
                    <a:pt x="0" y="55880"/>
                    <a:pt x="55880" y="0"/>
                    <a:pt x="124460" y="0"/>
                  </a:cubicBezTo>
                  <a:lnTo>
                    <a:pt x="5959230" y="0"/>
                  </a:lnTo>
                  <a:cubicBezTo>
                    <a:pt x="6027810" y="0"/>
                    <a:pt x="6083691" y="55880"/>
                    <a:pt x="6083691" y="124460"/>
                  </a:cubicBezTo>
                  <a:lnTo>
                    <a:pt x="6083691" y="1059393"/>
                  </a:lnTo>
                  <a:cubicBezTo>
                    <a:pt x="6083691" y="1127973"/>
                    <a:pt x="6027810" y="1183853"/>
                    <a:pt x="5959230" y="1183853"/>
                  </a:cubicBezTo>
                  <a:close/>
                </a:path>
              </a:pathLst>
            </a:custGeom>
            <a:solidFill>
              <a:srgbClr val="100F0D">
                <a:alpha val="4706"/>
              </a:srgbClr>
            </a:solidFill>
          </p:spPr>
        </p:sp>
      </p:grpSp>
      <p:sp>
        <p:nvSpPr>
          <p:cNvPr name="TextBox 15" id="15"/>
          <p:cNvSpPr txBox="true"/>
          <p:nvPr/>
        </p:nvSpPr>
        <p:spPr>
          <a:xfrm rot="0">
            <a:off x="1293458" y="8140192"/>
            <a:ext cx="5814581" cy="900175"/>
          </a:xfrm>
          <a:prstGeom prst="rect">
            <a:avLst/>
          </a:prstGeom>
        </p:spPr>
        <p:txBody>
          <a:bodyPr anchor="t" rtlCol="false" tIns="0" lIns="0" bIns="0" rIns="0">
            <a:spAutoFit/>
          </a:bodyPr>
          <a:lstStyle/>
          <a:p>
            <a:pPr>
              <a:lnSpc>
                <a:spcPts val="3608"/>
              </a:lnSpc>
            </a:pPr>
            <a:r>
              <a:rPr lang="en-US" sz="2577">
                <a:solidFill>
                  <a:srgbClr val="100F0D"/>
                </a:solidFill>
                <a:latin typeface="Glacial Indifference Bold"/>
              </a:rPr>
              <a:t>Deepak Kuwor</a:t>
            </a:r>
          </a:p>
          <a:p>
            <a:pPr marL="0" indent="0" lvl="0">
              <a:lnSpc>
                <a:spcPts val="3609"/>
              </a:lnSpc>
            </a:pPr>
            <a:r>
              <a:rPr lang="en-US" sz="2577">
                <a:solidFill>
                  <a:srgbClr val="100F0D"/>
                </a:solidFill>
                <a:latin typeface="Glacial Indifference"/>
              </a:rPr>
              <a:t>Full-Stack | ~1 Year</a:t>
            </a:r>
          </a:p>
        </p:txBody>
      </p:sp>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693327" y="2406348"/>
            <a:ext cx="2565973" cy="2194243"/>
          </a:xfrm>
          <a:prstGeom prst="rect">
            <a:avLst/>
          </a:prstGeom>
        </p:spPr>
      </p:pic>
      <p:sp>
        <p:nvSpPr>
          <p:cNvPr name="TextBox 17" id="17"/>
          <p:cNvSpPr txBox="true"/>
          <p:nvPr/>
        </p:nvSpPr>
        <p:spPr>
          <a:xfrm rot="0">
            <a:off x="8150824" y="4418916"/>
            <a:ext cx="6352317" cy="1354426"/>
          </a:xfrm>
          <a:prstGeom prst="rect">
            <a:avLst/>
          </a:prstGeom>
        </p:spPr>
        <p:txBody>
          <a:bodyPr anchor="t" rtlCol="false" tIns="0" lIns="0" bIns="0" rIns="0">
            <a:spAutoFit/>
          </a:bodyPr>
          <a:lstStyle/>
          <a:p>
            <a:pPr>
              <a:lnSpc>
                <a:spcPts val="3608"/>
              </a:lnSpc>
            </a:pPr>
            <a:r>
              <a:rPr lang="en-US" sz="2577">
                <a:solidFill>
                  <a:srgbClr val="100F0D"/>
                </a:solidFill>
                <a:latin typeface="Glacial Indifference Bold"/>
              </a:rPr>
              <a:t>Vidhi Sharma </a:t>
            </a:r>
          </a:p>
          <a:p>
            <a:pPr>
              <a:lnSpc>
                <a:spcPts val="3608"/>
              </a:lnSpc>
            </a:pPr>
            <a:r>
              <a:rPr lang="en-US" sz="2577">
                <a:solidFill>
                  <a:srgbClr val="100F0D"/>
                </a:solidFill>
                <a:latin typeface="Glacial Indifference"/>
              </a:rPr>
              <a:t>Pedagogue for 5+ Years</a:t>
            </a:r>
          </a:p>
          <a:p>
            <a:pPr marL="0" indent="0" lvl="0">
              <a:lnSpc>
                <a:spcPts val="3609"/>
              </a:lnSpc>
            </a:pPr>
            <a:r>
              <a:rPr lang="en-US" sz="2577">
                <a:solidFill>
                  <a:srgbClr val="100F0D"/>
                </a:solidFill>
                <a:latin typeface="Glacial Indifference"/>
              </a:rPr>
              <a:t>Content Developer</a:t>
            </a:r>
          </a:p>
        </p:txBody>
      </p:sp>
      <p:sp>
        <p:nvSpPr>
          <p:cNvPr name="TextBox 18" id="18"/>
          <p:cNvSpPr txBox="true"/>
          <p:nvPr/>
        </p:nvSpPr>
        <p:spPr>
          <a:xfrm rot="0">
            <a:off x="1272243" y="1966971"/>
            <a:ext cx="6352317" cy="1808677"/>
          </a:xfrm>
          <a:prstGeom prst="rect">
            <a:avLst/>
          </a:prstGeom>
        </p:spPr>
        <p:txBody>
          <a:bodyPr anchor="t" rtlCol="false" tIns="0" lIns="0" bIns="0" rIns="0">
            <a:spAutoFit/>
          </a:bodyPr>
          <a:lstStyle/>
          <a:p>
            <a:pPr>
              <a:lnSpc>
                <a:spcPts val="3608"/>
              </a:lnSpc>
            </a:pPr>
            <a:r>
              <a:rPr lang="en-US" sz="2577">
                <a:solidFill>
                  <a:srgbClr val="100F0D"/>
                </a:solidFill>
                <a:latin typeface="Glacial Indifference Bold"/>
              </a:rPr>
              <a:t>Rahul Yumlembum</a:t>
            </a:r>
            <a:r>
              <a:rPr lang="en-US" sz="2577">
                <a:solidFill>
                  <a:srgbClr val="100F0D"/>
                </a:solidFill>
                <a:latin typeface="Glacial Indifference"/>
              </a:rPr>
              <a:t> </a:t>
            </a:r>
          </a:p>
          <a:p>
            <a:pPr>
              <a:lnSpc>
                <a:spcPts val="3608"/>
              </a:lnSpc>
            </a:pPr>
            <a:r>
              <a:rPr lang="en-US" sz="2577">
                <a:solidFill>
                  <a:srgbClr val="100F0D"/>
                </a:solidFill>
                <a:latin typeface="Glacial Indifference"/>
              </a:rPr>
              <a:t>Pursuing </a:t>
            </a:r>
            <a:r>
              <a:rPr lang="en-US" sz="2577">
                <a:solidFill>
                  <a:srgbClr val="100F0D"/>
                </a:solidFill>
                <a:latin typeface="Glacial Indifference"/>
              </a:rPr>
              <a:t>PhD Artificial Intelligence &amp; Security</a:t>
            </a:r>
          </a:p>
          <a:p>
            <a:pPr>
              <a:lnSpc>
                <a:spcPts val="3608"/>
              </a:lnSpc>
            </a:pPr>
            <a:r>
              <a:rPr lang="en-US" sz="2577">
                <a:solidFill>
                  <a:srgbClr val="100F0D"/>
                </a:solidFill>
                <a:latin typeface="Glacial Indifference"/>
              </a:rPr>
              <a:t>Former Project Fellow, IIT Guwahati</a:t>
            </a:r>
          </a:p>
          <a:p>
            <a:pPr marL="0" indent="0" lvl="0">
              <a:lnSpc>
                <a:spcPts val="3609"/>
              </a:lnSpc>
            </a:pPr>
            <a:r>
              <a:rPr lang="en-US" sz="2577">
                <a:solidFill>
                  <a:srgbClr val="100F0D"/>
                </a:solidFill>
                <a:latin typeface="Glacial Indifference"/>
              </a:rPr>
              <a:t>Former Co-Founder of Loony Mart</a:t>
            </a:r>
          </a:p>
        </p:txBody>
      </p:sp>
      <p:sp>
        <p:nvSpPr>
          <p:cNvPr name="TextBox 19" id="19"/>
          <p:cNvSpPr txBox="true"/>
          <p:nvPr/>
        </p:nvSpPr>
        <p:spPr>
          <a:xfrm rot="0">
            <a:off x="8239767" y="8140192"/>
            <a:ext cx="5814581" cy="900175"/>
          </a:xfrm>
          <a:prstGeom prst="rect">
            <a:avLst/>
          </a:prstGeom>
        </p:spPr>
        <p:txBody>
          <a:bodyPr anchor="t" rtlCol="false" tIns="0" lIns="0" bIns="0" rIns="0">
            <a:spAutoFit/>
          </a:bodyPr>
          <a:lstStyle/>
          <a:p>
            <a:pPr>
              <a:lnSpc>
                <a:spcPts val="3608"/>
              </a:lnSpc>
            </a:pPr>
            <a:r>
              <a:rPr lang="en-US" sz="2577">
                <a:solidFill>
                  <a:srgbClr val="100F0D"/>
                </a:solidFill>
                <a:latin typeface="Glacial Indifference Bold"/>
              </a:rPr>
              <a:t>Som Upadhaya</a:t>
            </a:r>
          </a:p>
          <a:p>
            <a:pPr marL="0" indent="0" lvl="0">
              <a:lnSpc>
                <a:spcPts val="3609"/>
              </a:lnSpc>
            </a:pPr>
            <a:r>
              <a:rPr lang="en-US" sz="2577">
                <a:solidFill>
                  <a:srgbClr val="100F0D"/>
                </a:solidFill>
                <a:latin typeface="Glacial Indifference"/>
              </a:rPr>
              <a:t>Full-Stack | ~1 Year</a:t>
            </a:r>
          </a:p>
        </p:txBody>
      </p:sp>
      <p:grpSp>
        <p:nvGrpSpPr>
          <p:cNvPr name="Group 20" id="20"/>
          <p:cNvGrpSpPr/>
          <p:nvPr/>
        </p:nvGrpSpPr>
        <p:grpSpPr>
          <a:xfrm rot="0">
            <a:off x="7931054" y="7979408"/>
            <a:ext cx="6572087" cy="1278892"/>
            <a:chOff x="0" y="0"/>
            <a:chExt cx="6083690" cy="1183853"/>
          </a:xfrm>
        </p:grpSpPr>
        <p:sp>
          <p:nvSpPr>
            <p:cNvPr name="Freeform 21" id="21"/>
            <p:cNvSpPr/>
            <p:nvPr/>
          </p:nvSpPr>
          <p:spPr>
            <a:xfrm>
              <a:off x="0" y="0"/>
              <a:ext cx="6083691" cy="1183853"/>
            </a:xfrm>
            <a:custGeom>
              <a:avLst/>
              <a:gdLst/>
              <a:ahLst/>
              <a:cxnLst/>
              <a:rect r="r" b="b" t="t" l="l"/>
              <a:pathLst>
                <a:path h="1183853" w="6083691">
                  <a:moveTo>
                    <a:pt x="5959230" y="1183853"/>
                  </a:moveTo>
                  <a:lnTo>
                    <a:pt x="124460" y="1183853"/>
                  </a:lnTo>
                  <a:cubicBezTo>
                    <a:pt x="55880" y="1183853"/>
                    <a:pt x="0" y="1127973"/>
                    <a:pt x="0" y="1059393"/>
                  </a:cubicBezTo>
                  <a:lnTo>
                    <a:pt x="0" y="124460"/>
                  </a:lnTo>
                  <a:cubicBezTo>
                    <a:pt x="0" y="55880"/>
                    <a:pt x="55880" y="0"/>
                    <a:pt x="124460" y="0"/>
                  </a:cubicBezTo>
                  <a:lnTo>
                    <a:pt x="5959230" y="0"/>
                  </a:lnTo>
                  <a:cubicBezTo>
                    <a:pt x="6027810" y="0"/>
                    <a:pt x="6083691" y="55880"/>
                    <a:pt x="6083691" y="124460"/>
                  </a:cubicBezTo>
                  <a:lnTo>
                    <a:pt x="6083691" y="1059393"/>
                  </a:lnTo>
                  <a:cubicBezTo>
                    <a:pt x="6083691" y="1127973"/>
                    <a:pt x="6027810" y="1183853"/>
                    <a:pt x="5959230" y="1183853"/>
                  </a:cubicBezTo>
                  <a:close/>
                </a:path>
              </a:pathLst>
            </a:custGeom>
            <a:solidFill>
              <a:srgbClr val="100F0D">
                <a:alpha val="4706"/>
              </a:srgbClr>
            </a:solidFill>
          </p:spPr>
        </p:sp>
      </p:grpSp>
      <p:grpSp>
        <p:nvGrpSpPr>
          <p:cNvPr name="Group 22" id="22"/>
          <p:cNvGrpSpPr/>
          <p:nvPr/>
        </p:nvGrpSpPr>
        <p:grpSpPr>
          <a:xfrm rot="0">
            <a:off x="1102263" y="7979408"/>
            <a:ext cx="6572087" cy="1278892"/>
            <a:chOff x="0" y="0"/>
            <a:chExt cx="6083690" cy="1183853"/>
          </a:xfrm>
        </p:grpSpPr>
        <p:sp>
          <p:nvSpPr>
            <p:cNvPr name="Freeform 23" id="23"/>
            <p:cNvSpPr/>
            <p:nvPr/>
          </p:nvSpPr>
          <p:spPr>
            <a:xfrm>
              <a:off x="0" y="0"/>
              <a:ext cx="6083691" cy="1183853"/>
            </a:xfrm>
            <a:custGeom>
              <a:avLst/>
              <a:gdLst/>
              <a:ahLst/>
              <a:cxnLst/>
              <a:rect r="r" b="b" t="t" l="l"/>
              <a:pathLst>
                <a:path h="1183853" w="6083691">
                  <a:moveTo>
                    <a:pt x="5959230" y="1183853"/>
                  </a:moveTo>
                  <a:lnTo>
                    <a:pt x="124460" y="1183853"/>
                  </a:lnTo>
                  <a:cubicBezTo>
                    <a:pt x="55880" y="1183853"/>
                    <a:pt x="0" y="1127973"/>
                    <a:pt x="0" y="1059393"/>
                  </a:cubicBezTo>
                  <a:lnTo>
                    <a:pt x="0" y="124460"/>
                  </a:lnTo>
                  <a:cubicBezTo>
                    <a:pt x="0" y="55880"/>
                    <a:pt x="55880" y="0"/>
                    <a:pt x="124460" y="0"/>
                  </a:cubicBezTo>
                  <a:lnTo>
                    <a:pt x="5959230" y="0"/>
                  </a:lnTo>
                  <a:cubicBezTo>
                    <a:pt x="6027810" y="0"/>
                    <a:pt x="6083691" y="55880"/>
                    <a:pt x="6083691" y="124460"/>
                  </a:cubicBezTo>
                  <a:lnTo>
                    <a:pt x="6083691" y="1059393"/>
                  </a:lnTo>
                  <a:cubicBezTo>
                    <a:pt x="6083691" y="1127973"/>
                    <a:pt x="6027810" y="1183853"/>
                    <a:pt x="5959230" y="1183853"/>
                  </a:cubicBezTo>
                  <a:close/>
                </a:path>
              </a:pathLst>
            </a:custGeom>
            <a:solidFill>
              <a:srgbClr val="100F0D">
                <a:alpha val="4706"/>
              </a:srgbClr>
            </a:solidFill>
          </p:spPr>
        </p:sp>
      </p:grpSp>
      <p:sp>
        <p:nvSpPr>
          <p:cNvPr name="TextBox 24" id="24"/>
          <p:cNvSpPr txBox="true"/>
          <p:nvPr/>
        </p:nvSpPr>
        <p:spPr>
          <a:xfrm rot="0">
            <a:off x="8150824" y="6571378"/>
            <a:ext cx="6071759" cy="900175"/>
          </a:xfrm>
          <a:prstGeom prst="rect">
            <a:avLst/>
          </a:prstGeom>
        </p:spPr>
        <p:txBody>
          <a:bodyPr anchor="t" rtlCol="false" tIns="0" lIns="0" bIns="0" rIns="0">
            <a:spAutoFit/>
          </a:bodyPr>
          <a:lstStyle/>
          <a:p>
            <a:pPr>
              <a:lnSpc>
                <a:spcPts val="3608"/>
              </a:lnSpc>
            </a:pPr>
            <a:r>
              <a:rPr lang="en-US" sz="2577">
                <a:solidFill>
                  <a:srgbClr val="100F0D"/>
                </a:solidFill>
                <a:latin typeface="Glacial Indifference Bold"/>
              </a:rPr>
              <a:t>Bibhav Gewali</a:t>
            </a:r>
          </a:p>
          <a:p>
            <a:pPr marL="0" indent="0" lvl="0">
              <a:lnSpc>
                <a:spcPts val="3609"/>
              </a:lnSpc>
            </a:pPr>
            <a:r>
              <a:rPr lang="en-US" sz="2577">
                <a:solidFill>
                  <a:srgbClr val="100F0D"/>
                </a:solidFill>
                <a:latin typeface="Glacial Indifference"/>
              </a:rPr>
              <a:t>Full Stack &amp; App. Development | 4+ Years</a:t>
            </a:r>
          </a:p>
        </p:txBody>
      </p:sp>
      <p:grpSp>
        <p:nvGrpSpPr>
          <p:cNvPr name="Group 25" id="25"/>
          <p:cNvGrpSpPr/>
          <p:nvPr/>
        </p:nvGrpSpPr>
        <p:grpSpPr>
          <a:xfrm rot="0">
            <a:off x="1073688" y="4134560"/>
            <a:ext cx="6595467" cy="1980287"/>
            <a:chOff x="0" y="0"/>
            <a:chExt cx="6105333" cy="1833124"/>
          </a:xfrm>
        </p:grpSpPr>
        <p:sp>
          <p:nvSpPr>
            <p:cNvPr name="Freeform 26" id="26"/>
            <p:cNvSpPr/>
            <p:nvPr/>
          </p:nvSpPr>
          <p:spPr>
            <a:xfrm>
              <a:off x="0" y="0"/>
              <a:ext cx="6105333" cy="1833125"/>
            </a:xfrm>
            <a:custGeom>
              <a:avLst/>
              <a:gdLst/>
              <a:ahLst/>
              <a:cxnLst/>
              <a:rect r="r" b="b" t="t" l="l"/>
              <a:pathLst>
                <a:path h="1833125" w="6105333">
                  <a:moveTo>
                    <a:pt x="5980873" y="1833124"/>
                  </a:moveTo>
                  <a:lnTo>
                    <a:pt x="124460" y="1833124"/>
                  </a:lnTo>
                  <a:cubicBezTo>
                    <a:pt x="55880" y="1833124"/>
                    <a:pt x="0" y="1777244"/>
                    <a:pt x="0" y="1708664"/>
                  </a:cubicBezTo>
                  <a:lnTo>
                    <a:pt x="0" y="124460"/>
                  </a:lnTo>
                  <a:cubicBezTo>
                    <a:pt x="0" y="55880"/>
                    <a:pt x="55880" y="0"/>
                    <a:pt x="124460" y="0"/>
                  </a:cubicBezTo>
                  <a:lnTo>
                    <a:pt x="5980873" y="0"/>
                  </a:lnTo>
                  <a:cubicBezTo>
                    <a:pt x="6049453" y="0"/>
                    <a:pt x="6105333" y="55880"/>
                    <a:pt x="6105333" y="124460"/>
                  </a:cubicBezTo>
                  <a:lnTo>
                    <a:pt x="6105333" y="1708665"/>
                  </a:lnTo>
                  <a:cubicBezTo>
                    <a:pt x="6105333" y="1777244"/>
                    <a:pt x="6049453" y="1833125"/>
                    <a:pt x="5980873" y="1833125"/>
                  </a:cubicBezTo>
                  <a:close/>
                </a:path>
              </a:pathLst>
            </a:custGeom>
            <a:solidFill>
              <a:srgbClr val="100F0D">
                <a:alpha val="4706"/>
              </a:srgbClr>
            </a:solidFill>
          </p:spPr>
        </p:sp>
      </p:grpSp>
      <p:sp>
        <p:nvSpPr>
          <p:cNvPr name="TextBox 27" id="27"/>
          <p:cNvSpPr txBox="true"/>
          <p:nvPr/>
        </p:nvSpPr>
        <p:spPr>
          <a:xfrm rot="0">
            <a:off x="1255358" y="4250915"/>
            <a:ext cx="6352317" cy="1808677"/>
          </a:xfrm>
          <a:prstGeom prst="rect">
            <a:avLst/>
          </a:prstGeom>
        </p:spPr>
        <p:txBody>
          <a:bodyPr anchor="t" rtlCol="false" tIns="0" lIns="0" bIns="0" rIns="0">
            <a:spAutoFit/>
          </a:bodyPr>
          <a:lstStyle/>
          <a:p>
            <a:pPr>
              <a:lnSpc>
                <a:spcPts val="3608"/>
              </a:lnSpc>
            </a:pPr>
            <a:r>
              <a:rPr lang="en-US" sz="2577">
                <a:solidFill>
                  <a:srgbClr val="100F0D"/>
                </a:solidFill>
                <a:latin typeface="Glacial Indifference Bold"/>
              </a:rPr>
              <a:t>Melvinson Khongphai</a:t>
            </a:r>
          </a:p>
          <a:p>
            <a:pPr>
              <a:lnSpc>
                <a:spcPts val="3608"/>
              </a:lnSpc>
            </a:pPr>
            <a:r>
              <a:rPr lang="en-US" sz="2577">
                <a:solidFill>
                  <a:srgbClr val="100F0D"/>
                </a:solidFill>
                <a:latin typeface="Glacial Indifference"/>
              </a:rPr>
              <a:t>4+ Year in IT &amp; TeleCom</a:t>
            </a:r>
          </a:p>
          <a:p>
            <a:pPr>
              <a:lnSpc>
                <a:spcPts val="3608"/>
              </a:lnSpc>
            </a:pPr>
            <a:r>
              <a:rPr lang="en-US" sz="2577">
                <a:solidFill>
                  <a:srgbClr val="100F0D"/>
                </a:solidFill>
                <a:latin typeface="Glacial Indifference"/>
              </a:rPr>
              <a:t>Founder of MegSol</a:t>
            </a:r>
          </a:p>
          <a:p>
            <a:pPr marL="0" indent="0" lvl="0">
              <a:lnSpc>
                <a:spcPts val="3609"/>
              </a:lnSpc>
            </a:pPr>
            <a:r>
              <a:rPr lang="en-US" sz="2577">
                <a:solidFill>
                  <a:srgbClr val="100F0D"/>
                </a:solidFill>
                <a:latin typeface="Glacial Indifference"/>
              </a:rPr>
              <a:t>Founder of MegJob</a:t>
            </a:r>
          </a:p>
        </p:txBody>
      </p:sp>
      <p:sp>
        <p:nvSpPr>
          <p:cNvPr name="TextBox 28" id="28"/>
          <p:cNvSpPr txBox="true"/>
          <p:nvPr/>
        </p:nvSpPr>
        <p:spPr>
          <a:xfrm rot="0">
            <a:off x="8080784" y="1907847"/>
            <a:ext cx="6352317" cy="1808677"/>
          </a:xfrm>
          <a:prstGeom prst="rect">
            <a:avLst/>
          </a:prstGeom>
        </p:spPr>
        <p:txBody>
          <a:bodyPr anchor="t" rtlCol="false" tIns="0" lIns="0" bIns="0" rIns="0">
            <a:spAutoFit/>
          </a:bodyPr>
          <a:lstStyle/>
          <a:p>
            <a:pPr>
              <a:lnSpc>
                <a:spcPts val="3608"/>
              </a:lnSpc>
            </a:pPr>
            <a:r>
              <a:rPr lang="en-US" sz="2577">
                <a:solidFill>
                  <a:srgbClr val="100F0D"/>
                </a:solidFill>
                <a:latin typeface="Glacial Indifference Bold"/>
              </a:rPr>
              <a:t>Shiva Chettri</a:t>
            </a:r>
          </a:p>
          <a:p>
            <a:pPr>
              <a:lnSpc>
                <a:spcPts val="3608"/>
              </a:lnSpc>
            </a:pPr>
            <a:r>
              <a:rPr lang="en-US" sz="2577">
                <a:solidFill>
                  <a:srgbClr val="100F0D"/>
                </a:solidFill>
                <a:latin typeface="Glacial Indifference"/>
              </a:rPr>
              <a:t>Technical Head at Codigion</a:t>
            </a:r>
          </a:p>
          <a:p>
            <a:pPr>
              <a:lnSpc>
                <a:spcPts val="3608"/>
              </a:lnSpc>
            </a:pPr>
            <a:r>
              <a:rPr lang="en-US" sz="2577">
                <a:solidFill>
                  <a:srgbClr val="100F0D"/>
                </a:solidFill>
                <a:latin typeface="Glacial Indifference"/>
              </a:rPr>
              <a:t>10+ Year in IT &amp; Software Development</a:t>
            </a:r>
          </a:p>
          <a:p>
            <a:pPr marL="0" indent="0" lvl="0">
              <a:lnSpc>
                <a:spcPts val="3609"/>
              </a:lnSpc>
            </a:pPr>
            <a:r>
              <a:rPr lang="en-US" sz="2577">
                <a:solidFill>
                  <a:srgbClr val="100F0D"/>
                </a:solidFill>
                <a:latin typeface="Glacial Indifference"/>
              </a:rPr>
              <a:t>Former Co-Founder at Loony Mart</a:t>
            </a:r>
          </a:p>
        </p:txBody>
      </p:sp>
      <p:grpSp>
        <p:nvGrpSpPr>
          <p:cNvPr name="Group 29" id="29"/>
          <p:cNvGrpSpPr/>
          <p:nvPr/>
        </p:nvGrpSpPr>
        <p:grpSpPr>
          <a:xfrm rot="0">
            <a:off x="7889588" y="1850616"/>
            <a:ext cx="6502047" cy="1980287"/>
            <a:chOff x="0" y="0"/>
            <a:chExt cx="6018855" cy="1833124"/>
          </a:xfrm>
        </p:grpSpPr>
        <p:sp>
          <p:nvSpPr>
            <p:cNvPr name="Freeform 30" id="30"/>
            <p:cNvSpPr/>
            <p:nvPr/>
          </p:nvSpPr>
          <p:spPr>
            <a:xfrm>
              <a:off x="0" y="0"/>
              <a:ext cx="6018855" cy="1833125"/>
            </a:xfrm>
            <a:custGeom>
              <a:avLst/>
              <a:gdLst/>
              <a:ahLst/>
              <a:cxnLst/>
              <a:rect r="r" b="b" t="t" l="l"/>
              <a:pathLst>
                <a:path h="1833125" w="6018855">
                  <a:moveTo>
                    <a:pt x="5894395" y="1833124"/>
                  </a:moveTo>
                  <a:lnTo>
                    <a:pt x="124460" y="1833124"/>
                  </a:lnTo>
                  <a:cubicBezTo>
                    <a:pt x="55880" y="1833124"/>
                    <a:pt x="0" y="1777244"/>
                    <a:pt x="0" y="1708664"/>
                  </a:cubicBezTo>
                  <a:lnTo>
                    <a:pt x="0" y="124460"/>
                  </a:lnTo>
                  <a:cubicBezTo>
                    <a:pt x="0" y="55880"/>
                    <a:pt x="55880" y="0"/>
                    <a:pt x="124460" y="0"/>
                  </a:cubicBezTo>
                  <a:lnTo>
                    <a:pt x="5894395" y="0"/>
                  </a:lnTo>
                  <a:cubicBezTo>
                    <a:pt x="5962975" y="0"/>
                    <a:pt x="6018855" y="55880"/>
                    <a:pt x="6018855" y="124460"/>
                  </a:cubicBezTo>
                  <a:lnTo>
                    <a:pt x="6018855" y="1708665"/>
                  </a:lnTo>
                  <a:cubicBezTo>
                    <a:pt x="6018855" y="1777244"/>
                    <a:pt x="5962975" y="1833125"/>
                    <a:pt x="5894395" y="1833125"/>
                  </a:cubicBezTo>
                  <a:close/>
                </a:path>
              </a:pathLst>
            </a:custGeom>
            <a:solidFill>
              <a:srgbClr val="100F0D">
                <a:alpha val="4706"/>
              </a:srgbClr>
            </a:solid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045111" y="1028700"/>
            <a:ext cx="5214189" cy="1129476"/>
            <a:chOff x="0" y="0"/>
            <a:chExt cx="6952252" cy="1505968"/>
          </a:xfrm>
        </p:grpSpPr>
        <p:grpSp>
          <p:nvGrpSpPr>
            <p:cNvPr name="Group 3" id="3"/>
            <p:cNvGrpSpPr/>
            <p:nvPr/>
          </p:nvGrpSpPr>
          <p:grpSpPr>
            <a:xfrm rot="0">
              <a:off x="0" y="0"/>
              <a:ext cx="6952252" cy="1505968"/>
              <a:chOff x="0" y="0"/>
              <a:chExt cx="41894271" cy="9074967"/>
            </a:xfrm>
          </p:grpSpPr>
          <p:sp>
            <p:nvSpPr>
              <p:cNvPr name="Freeform 4" id="4"/>
              <p:cNvSpPr/>
              <p:nvPr/>
            </p:nvSpPr>
            <p:spPr>
              <a:xfrm>
                <a:off x="0" y="0"/>
                <a:ext cx="41894271" cy="9174027"/>
              </a:xfrm>
              <a:custGeom>
                <a:avLst/>
                <a:gdLst/>
                <a:ahLst/>
                <a:cxnLst/>
                <a:rect r="r" b="b" t="t" l="l"/>
                <a:pathLst>
                  <a:path h="9174027" w="41894271">
                    <a:moveTo>
                      <a:pt x="41271971" y="8603797"/>
                    </a:moveTo>
                    <a:cubicBezTo>
                      <a:pt x="41271971" y="8597447"/>
                      <a:pt x="41273242" y="8592367"/>
                      <a:pt x="41273242" y="8584747"/>
                    </a:cubicBezTo>
                    <a:lnTo>
                      <a:pt x="41273242" y="490220"/>
                    </a:lnTo>
                    <a:cubicBezTo>
                      <a:pt x="41273242" y="220980"/>
                      <a:pt x="41063692" y="0"/>
                      <a:pt x="40807153" y="0"/>
                    </a:cubicBezTo>
                    <a:lnTo>
                      <a:pt x="467360" y="0"/>
                    </a:lnTo>
                    <a:cubicBezTo>
                      <a:pt x="210820" y="0"/>
                      <a:pt x="0" y="220980"/>
                      <a:pt x="0" y="490220"/>
                    </a:cubicBezTo>
                    <a:lnTo>
                      <a:pt x="0" y="8584747"/>
                    </a:lnTo>
                    <a:cubicBezTo>
                      <a:pt x="0" y="8853987"/>
                      <a:pt x="209550" y="9074967"/>
                      <a:pt x="466090" y="9074967"/>
                    </a:cubicBezTo>
                    <a:lnTo>
                      <a:pt x="40805881" y="9074967"/>
                    </a:lnTo>
                    <a:cubicBezTo>
                      <a:pt x="40918910" y="9074967"/>
                      <a:pt x="41023053" y="9031787"/>
                      <a:pt x="41103060" y="8961937"/>
                    </a:cubicBezTo>
                    <a:cubicBezTo>
                      <a:pt x="41233871" y="9033057"/>
                      <a:pt x="41546292" y="9174027"/>
                      <a:pt x="41893003" y="8967017"/>
                    </a:cubicBezTo>
                    <a:cubicBezTo>
                      <a:pt x="41894271" y="8967017"/>
                      <a:pt x="41581853" y="8968287"/>
                      <a:pt x="41271971" y="8603797"/>
                    </a:cubicBezTo>
                    <a:lnTo>
                      <a:pt x="41271971" y="8603797"/>
                    </a:lnTo>
                    <a:close/>
                  </a:path>
                </a:pathLst>
              </a:custGeom>
              <a:solidFill>
                <a:srgbClr val="000000"/>
              </a:solidFill>
            </p:spPr>
          </p:sp>
        </p:grpSp>
        <p:sp>
          <p:nvSpPr>
            <p:cNvPr name="TextBox 5" id="5"/>
            <p:cNvSpPr txBox="true"/>
            <p:nvPr/>
          </p:nvSpPr>
          <p:spPr>
            <a:xfrm rot="0">
              <a:off x="834487" y="221743"/>
              <a:ext cx="5283277" cy="1014857"/>
            </a:xfrm>
            <a:prstGeom prst="rect">
              <a:avLst/>
            </a:prstGeom>
          </p:spPr>
          <p:txBody>
            <a:bodyPr anchor="t" rtlCol="false" tIns="0" lIns="0" bIns="0" rIns="0">
              <a:spAutoFit/>
            </a:bodyPr>
            <a:lstStyle/>
            <a:p>
              <a:pPr algn="ctr" marL="0" indent="0" lvl="0">
                <a:lnSpc>
                  <a:spcPts val="6288"/>
                </a:lnSpc>
                <a:spcBef>
                  <a:spcPct val="0"/>
                </a:spcBef>
              </a:pPr>
              <a:r>
                <a:rPr lang="en-US" sz="4800">
                  <a:solidFill>
                    <a:srgbClr val="FFFFFF"/>
                  </a:solidFill>
                  <a:latin typeface="DM Sans Bold"/>
                </a:rPr>
                <a:t>Fundraising</a:t>
              </a:r>
            </a:p>
          </p:txBody>
        </p:sp>
      </p:grpSp>
      <p:sp>
        <p:nvSpPr>
          <p:cNvPr name="TextBox 6" id="6"/>
          <p:cNvSpPr txBox="true"/>
          <p:nvPr/>
        </p:nvSpPr>
        <p:spPr>
          <a:xfrm rot="0">
            <a:off x="1402777" y="3174191"/>
            <a:ext cx="15014406" cy="1625928"/>
          </a:xfrm>
          <a:prstGeom prst="rect">
            <a:avLst/>
          </a:prstGeom>
        </p:spPr>
        <p:txBody>
          <a:bodyPr anchor="t" rtlCol="false" tIns="0" lIns="0" bIns="0" rIns="0">
            <a:spAutoFit/>
          </a:bodyPr>
          <a:lstStyle/>
          <a:p>
            <a:pPr>
              <a:lnSpc>
                <a:spcPts val="4317"/>
              </a:lnSpc>
            </a:pPr>
            <a:r>
              <a:rPr lang="en-US" sz="3083">
                <a:solidFill>
                  <a:srgbClr val="100F0D"/>
                </a:solidFill>
                <a:latin typeface="Glacial Indifference Bold"/>
              </a:rPr>
              <a:t>Investment</a:t>
            </a:r>
            <a:r>
              <a:rPr lang="en-US" sz="3083">
                <a:solidFill>
                  <a:srgbClr val="100F0D"/>
                </a:solidFill>
                <a:latin typeface="Glacial Indifference"/>
              </a:rPr>
              <a:t>: </a:t>
            </a:r>
          </a:p>
          <a:p>
            <a:pPr marL="665781" indent="-332891" lvl="1">
              <a:lnSpc>
                <a:spcPts val="4317"/>
              </a:lnSpc>
              <a:buFont typeface="Arial"/>
              <a:buChar char="•"/>
            </a:pPr>
            <a:r>
              <a:rPr lang="en-US" sz="3083">
                <a:solidFill>
                  <a:srgbClr val="100F0D"/>
                </a:solidFill>
                <a:latin typeface="Glacial Indifference"/>
              </a:rPr>
              <a:t>Approx. 3.5 lakhs in 8 months.</a:t>
            </a:r>
          </a:p>
          <a:p>
            <a:pPr marL="665782" indent="-332891" lvl="1">
              <a:lnSpc>
                <a:spcPts val="4317"/>
              </a:lnSpc>
              <a:buFont typeface="Arial"/>
              <a:buChar char="•"/>
            </a:pPr>
            <a:r>
              <a:rPr lang="en-US" sz="3083">
                <a:solidFill>
                  <a:srgbClr val="100F0D"/>
                </a:solidFill>
                <a:latin typeface="Glacial Indifference"/>
              </a:rPr>
              <a:t>Funds available for next 12 months, via IT and Software development service.</a:t>
            </a:r>
          </a:p>
        </p:txBody>
      </p:sp>
      <p:sp>
        <p:nvSpPr>
          <p:cNvPr name="TextBox 7" id="7"/>
          <p:cNvSpPr txBox="true"/>
          <p:nvPr/>
        </p:nvSpPr>
        <p:spPr>
          <a:xfrm rot="0">
            <a:off x="1402777" y="5407705"/>
            <a:ext cx="15014406" cy="3145568"/>
          </a:xfrm>
          <a:prstGeom prst="rect">
            <a:avLst/>
          </a:prstGeom>
        </p:spPr>
        <p:txBody>
          <a:bodyPr anchor="t" rtlCol="false" tIns="0" lIns="0" bIns="0" rIns="0">
            <a:spAutoFit/>
          </a:bodyPr>
          <a:lstStyle/>
          <a:p>
            <a:pPr>
              <a:lnSpc>
                <a:spcPts val="4317"/>
              </a:lnSpc>
            </a:pPr>
            <a:r>
              <a:rPr lang="en-US" sz="3083">
                <a:solidFill>
                  <a:srgbClr val="100F0D"/>
                </a:solidFill>
                <a:latin typeface="Glacial Indifference Bold"/>
              </a:rPr>
              <a:t>Funding Requirement &amp; Use of Fund</a:t>
            </a:r>
            <a:r>
              <a:rPr lang="en-US" sz="3083">
                <a:solidFill>
                  <a:srgbClr val="100F0D"/>
                </a:solidFill>
                <a:latin typeface="Glacial Indifference"/>
              </a:rPr>
              <a:t>: </a:t>
            </a:r>
          </a:p>
          <a:p>
            <a:pPr marL="665781" indent="-332890" lvl="1">
              <a:lnSpc>
                <a:spcPts val="4317"/>
              </a:lnSpc>
              <a:buFont typeface="Arial"/>
              <a:buChar char="•"/>
            </a:pPr>
            <a:r>
              <a:rPr lang="en-US" sz="3083">
                <a:solidFill>
                  <a:srgbClr val="100F0D"/>
                </a:solidFill>
                <a:latin typeface="Glacial Indifference"/>
              </a:rPr>
              <a:t>N</a:t>
            </a:r>
            <a:r>
              <a:rPr lang="en-US" sz="3083">
                <a:solidFill>
                  <a:srgbClr val="100F0D"/>
                </a:solidFill>
                <a:latin typeface="Glacial Indifference"/>
              </a:rPr>
              <a:t>eed to raise Rs. 31.2 lakhs for 12 months, to launch and start generating revenue.</a:t>
            </a:r>
          </a:p>
          <a:p>
            <a:pPr marL="665781" indent="-332891" lvl="1">
              <a:lnSpc>
                <a:spcPts val="4317"/>
              </a:lnSpc>
              <a:buFont typeface="Arial"/>
              <a:buChar char="•"/>
            </a:pPr>
            <a:r>
              <a:rPr lang="en-US" sz="3083">
                <a:solidFill>
                  <a:srgbClr val="100F0D"/>
                </a:solidFill>
                <a:latin typeface="Glacial Indifference"/>
              </a:rPr>
              <a:t>Funds to be used as:</a:t>
            </a:r>
          </a:p>
          <a:p>
            <a:pPr marL="1245203" indent="-415068" lvl="2">
              <a:lnSpc>
                <a:spcPts val="4037"/>
              </a:lnSpc>
              <a:buFont typeface="Arial"/>
              <a:buChar char="⚬"/>
            </a:pPr>
            <a:r>
              <a:rPr lang="en-US" sz="3183">
                <a:solidFill>
                  <a:srgbClr val="100F0D"/>
                </a:solidFill>
                <a:latin typeface="Glacial Indifference Bold"/>
              </a:rPr>
              <a:t>Content Developers</a:t>
            </a:r>
            <a:r>
              <a:rPr lang="en-US" sz="3183">
                <a:solidFill>
                  <a:srgbClr val="100F0D"/>
                </a:solidFill>
                <a:latin typeface="Glacial Indifference"/>
              </a:rPr>
              <a:t>: 5</a:t>
            </a:r>
            <a:r>
              <a:rPr lang="en-US" sz="2883">
                <a:solidFill>
                  <a:srgbClr val="100F0D"/>
                </a:solidFill>
                <a:latin typeface="Glacial Indifference"/>
              </a:rPr>
              <a:t> x Rs. 20,000/month x 12 months = Rs. 12 lakhs</a:t>
            </a:r>
          </a:p>
          <a:p>
            <a:pPr marL="1245204" indent="-415068" lvl="2">
              <a:lnSpc>
                <a:spcPts val="4037"/>
              </a:lnSpc>
              <a:buFont typeface="Arial"/>
              <a:buChar char="⚬"/>
            </a:pPr>
            <a:r>
              <a:rPr lang="en-US" sz="2883">
                <a:solidFill>
                  <a:srgbClr val="100F0D"/>
                </a:solidFill>
                <a:latin typeface="Glacial Indifference Bold"/>
              </a:rPr>
              <a:t>Proof-Readers</a:t>
            </a:r>
            <a:r>
              <a:rPr lang="en-US" sz="2883">
                <a:solidFill>
                  <a:srgbClr val="100F0D"/>
                </a:solidFill>
                <a:latin typeface="Glacial Indifference"/>
              </a:rPr>
              <a:t>: 5 x Rs. 12,000/month x 12 months = Rs. 7.2 lakhs</a:t>
            </a:r>
          </a:p>
          <a:p>
            <a:pPr marL="1245203" indent="-415068" lvl="2">
              <a:lnSpc>
                <a:spcPts val="4037"/>
              </a:lnSpc>
              <a:buFont typeface="Arial"/>
              <a:buChar char="⚬"/>
            </a:pPr>
            <a:r>
              <a:rPr lang="en-US" sz="2883">
                <a:solidFill>
                  <a:srgbClr val="100F0D"/>
                </a:solidFill>
                <a:latin typeface="Glacial Indifference Bold"/>
              </a:rPr>
              <a:t>Marketing Budget:</a:t>
            </a:r>
            <a:r>
              <a:rPr lang="en-US" sz="2883">
                <a:solidFill>
                  <a:srgbClr val="100F0D"/>
                </a:solidFill>
                <a:latin typeface="Glacial Indifference"/>
              </a:rPr>
              <a:t> 1 lakh x 12 months = Rs. 12 lakhs</a:t>
            </a: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010722" y="6993055"/>
            <a:ext cx="1640481" cy="2412472"/>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69371" y="6364885"/>
            <a:ext cx="1343574" cy="1021116"/>
          </a:xfrm>
          <a:prstGeom prst="rect">
            <a:avLst/>
          </a:prstGeom>
        </p:spPr>
      </p:pic>
      <p:pic>
        <p:nvPicPr>
          <p:cNvPr name="Picture 3" id="3"/>
          <p:cNvPicPr>
            <a:picLocks noChangeAspect="true"/>
          </p:cNvPicPr>
          <p:nvPr/>
        </p:nvPicPr>
        <p:blipFill>
          <a:blip r:embed="rId4"/>
          <a:srcRect l="0" t="0" r="1654" b="0"/>
          <a:stretch>
            <a:fillRect/>
          </a:stretch>
        </p:blipFill>
        <p:spPr>
          <a:xfrm flipH="false" flipV="false" rot="0">
            <a:off x="5740123" y="2713861"/>
            <a:ext cx="6759698" cy="3567895"/>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5935404" y="7828204"/>
            <a:ext cx="1323896" cy="1032639"/>
          </a:xfrm>
          <a:prstGeom prst="rect">
            <a:avLst/>
          </a:prstGeom>
        </p:spPr>
      </p:pic>
      <p:sp>
        <p:nvSpPr>
          <p:cNvPr name="TextBox 5" id="5"/>
          <p:cNvSpPr txBox="true"/>
          <p:nvPr/>
        </p:nvSpPr>
        <p:spPr>
          <a:xfrm rot="0">
            <a:off x="2440008" y="6904037"/>
            <a:ext cx="13495396" cy="954405"/>
          </a:xfrm>
          <a:prstGeom prst="rect">
            <a:avLst/>
          </a:prstGeom>
        </p:spPr>
        <p:txBody>
          <a:bodyPr anchor="t" rtlCol="false" tIns="0" lIns="0" bIns="0" rIns="0">
            <a:spAutoFit/>
          </a:bodyPr>
          <a:lstStyle/>
          <a:p>
            <a:pPr algn="ctr" marL="0" indent="0" lvl="0">
              <a:lnSpc>
                <a:spcPts val="3720"/>
              </a:lnSpc>
            </a:pPr>
            <a:r>
              <a:rPr lang="en-US" sz="3100">
                <a:solidFill>
                  <a:srgbClr val="000000"/>
                </a:solidFill>
                <a:latin typeface="DM Sans Bold"/>
              </a:rPr>
              <a:t>We wish to work with Schools and Colleges in Meghalaya to uplift our state among Top States in the country in STEM Education.</a:t>
            </a:r>
          </a:p>
        </p:txBody>
      </p:sp>
      <p:sp>
        <p:nvSpPr>
          <p:cNvPr name="TextBox 6" id="6"/>
          <p:cNvSpPr txBox="true"/>
          <p:nvPr/>
        </p:nvSpPr>
        <p:spPr>
          <a:xfrm rot="0">
            <a:off x="2212945" y="8344523"/>
            <a:ext cx="13495396" cy="365760"/>
          </a:xfrm>
          <a:prstGeom prst="rect">
            <a:avLst/>
          </a:prstGeom>
        </p:spPr>
        <p:txBody>
          <a:bodyPr anchor="t" rtlCol="false" tIns="0" lIns="0" bIns="0" rIns="0">
            <a:spAutoFit/>
          </a:bodyPr>
          <a:lstStyle/>
          <a:p>
            <a:pPr algn="ctr" marL="0" indent="0" lvl="0">
              <a:lnSpc>
                <a:spcPts val="2879"/>
              </a:lnSpc>
            </a:pPr>
            <a:r>
              <a:rPr lang="en-US" sz="2400">
                <a:solidFill>
                  <a:srgbClr val="000000"/>
                </a:solidFill>
                <a:latin typeface="DM Sans Bold"/>
              </a:rPr>
              <a:t>Our SaaS product will be multilingual  starting from English and Khasi.</a:t>
            </a:r>
          </a:p>
        </p:txBody>
      </p:sp>
      <p:sp>
        <p:nvSpPr>
          <p:cNvPr name="TextBox 7" id="7"/>
          <p:cNvSpPr txBox="true"/>
          <p:nvPr/>
        </p:nvSpPr>
        <p:spPr>
          <a:xfrm rot="0">
            <a:off x="5478986" y="1201884"/>
            <a:ext cx="7281973" cy="737235"/>
          </a:xfrm>
          <a:prstGeom prst="rect">
            <a:avLst/>
          </a:prstGeom>
        </p:spPr>
        <p:txBody>
          <a:bodyPr anchor="t" rtlCol="false" tIns="0" lIns="0" bIns="0" rIns="0">
            <a:spAutoFit/>
          </a:bodyPr>
          <a:lstStyle/>
          <a:p>
            <a:pPr algn="ctr" marL="0" indent="0" lvl="0">
              <a:lnSpc>
                <a:spcPts val="5880"/>
              </a:lnSpc>
            </a:pPr>
            <a:r>
              <a:rPr lang="en-US" sz="4900">
                <a:solidFill>
                  <a:srgbClr val="000000"/>
                </a:solidFill>
                <a:latin typeface="DM Sans Bold"/>
              </a:rPr>
              <a:t>MEGHALAYA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646261" y="7293621"/>
            <a:ext cx="11276036" cy="1570696"/>
          </a:xfrm>
          <a:prstGeom prst="rect">
            <a:avLst/>
          </a:prstGeom>
        </p:spPr>
        <p:txBody>
          <a:bodyPr anchor="t" rtlCol="false" tIns="0" lIns="0" bIns="0" rIns="0">
            <a:spAutoFit/>
          </a:bodyPr>
          <a:lstStyle/>
          <a:p>
            <a:pPr algn="ctr" marL="0" indent="0" lvl="0">
              <a:lnSpc>
                <a:spcPts val="12100"/>
              </a:lnSpc>
            </a:pPr>
            <a:r>
              <a:rPr lang="en-US" sz="11000">
                <a:solidFill>
                  <a:srgbClr val="000000"/>
                </a:solidFill>
                <a:latin typeface="DM Sans Bold"/>
              </a:rPr>
              <a:t>Thank You!</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075316" y="2676588"/>
            <a:ext cx="4137367" cy="4114800"/>
          </a:xfrm>
          <a:prstGeom prst="rect">
            <a:avLst/>
          </a:prstGeom>
        </p:spPr>
      </p:pic>
      <p:sp>
        <p:nvSpPr>
          <p:cNvPr name="TextBox 4" id="4"/>
          <p:cNvSpPr txBox="true"/>
          <p:nvPr/>
        </p:nvSpPr>
        <p:spPr>
          <a:xfrm rot="0">
            <a:off x="6499463" y="1564183"/>
            <a:ext cx="5289073" cy="365760"/>
          </a:xfrm>
          <a:prstGeom prst="rect">
            <a:avLst/>
          </a:prstGeom>
        </p:spPr>
        <p:txBody>
          <a:bodyPr anchor="t" rtlCol="false" tIns="0" lIns="0" bIns="0" rIns="0">
            <a:spAutoFit/>
          </a:bodyPr>
          <a:lstStyle/>
          <a:p>
            <a:pPr algn="r" marL="0" indent="0" lvl="0">
              <a:lnSpc>
                <a:spcPts val="2879"/>
              </a:lnSpc>
            </a:pPr>
            <a:r>
              <a:rPr lang="en-US" sz="2400">
                <a:solidFill>
                  <a:srgbClr val="000000"/>
                </a:solidFill>
                <a:latin typeface="DM Sans"/>
              </a:rPr>
              <a:t>Tarka Yanta Software (OPC) Pvt. Ltd.</a:t>
            </a:r>
          </a:p>
        </p:txBody>
      </p:sp>
      <p:sp>
        <p:nvSpPr>
          <p:cNvPr name="TextBox 5" id="5"/>
          <p:cNvSpPr txBox="true"/>
          <p:nvPr/>
        </p:nvSpPr>
        <p:spPr>
          <a:xfrm rot="0">
            <a:off x="6888278" y="1028700"/>
            <a:ext cx="3933043" cy="365760"/>
          </a:xfrm>
          <a:prstGeom prst="rect">
            <a:avLst/>
          </a:prstGeom>
        </p:spPr>
        <p:txBody>
          <a:bodyPr anchor="t" rtlCol="false" tIns="0" lIns="0" bIns="0" rIns="0">
            <a:spAutoFit/>
          </a:bodyPr>
          <a:lstStyle/>
          <a:p>
            <a:pPr algn="ctr" marL="0" indent="0" lvl="0">
              <a:lnSpc>
                <a:spcPts val="2879"/>
              </a:lnSpc>
            </a:pPr>
            <a:r>
              <a:rPr lang="en-US" sz="2400">
                <a:solidFill>
                  <a:srgbClr val="000000"/>
                </a:solidFill>
                <a:latin typeface="DM Sans Bold"/>
              </a:rPr>
              <a:t>Codigion (c) 2021</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5052250"/>
            <a:ext cx="16230600" cy="4319852"/>
          </a:xfrm>
          <a:prstGeom prst="rect">
            <a:avLst/>
          </a:prstGeom>
        </p:spPr>
        <p:txBody>
          <a:bodyPr anchor="t" rtlCol="false" tIns="0" lIns="0" bIns="0" rIns="0">
            <a:spAutoFit/>
          </a:bodyPr>
          <a:lstStyle/>
          <a:p>
            <a:pPr algn="just" marL="609855" indent="-304928" lvl="1">
              <a:lnSpc>
                <a:spcPts val="3107"/>
              </a:lnSpc>
              <a:buFont typeface="Arial"/>
              <a:buChar char="•"/>
            </a:pPr>
            <a:r>
              <a:rPr lang="en-US" sz="2824">
                <a:solidFill>
                  <a:srgbClr val="000000"/>
                </a:solidFill>
                <a:latin typeface="DM Sans"/>
              </a:rPr>
              <a:t>Joshi, A., Allessio, D., Magee, J., Whitehill, J., Arroyo, I., Woolf, B., Sclaroff, S. and Betke, M., 2019, May. Affect-driven learning outcomes prediction in intelligent tutoring systems. In 2019 14th IEEE International Conference on Automatic Face &amp; Gesture Recognition (FG 2019) (pp. 1-5). IEEE.</a:t>
            </a:r>
          </a:p>
          <a:p>
            <a:pPr algn="just" marL="609855" indent="-304928" lvl="1">
              <a:lnSpc>
                <a:spcPts val="3107"/>
              </a:lnSpc>
              <a:buFont typeface="Arial"/>
              <a:buChar char="•"/>
            </a:pPr>
            <a:r>
              <a:rPr lang="en-US" sz="2824">
                <a:solidFill>
                  <a:srgbClr val="000000"/>
                </a:solidFill>
                <a:latin typeface="DM Sans"/>
              </a:rPr>
              <a:t>Hussaan, A.M. and Sehaba, K., 2014, April. Learn and Evolve the Domain model in Intelligent Tutoring Systems: Approach based on Interaction traces. In 7th International Conference on Computer Supported Education (CSEDU'14) (pp. 197-204).</a:t>
            </a:r>
          </a:p>
          <a:p>
            <a:pPr algn="just" marL="609855" indent="-304928" lvl="1">
              <a:lnSpc>
                <a:spcPts val="3107"/>
              </a:lnSpc>
              <a:buFont typeface="Arial"/>
              <a:buChar char="•"/>
            </a:pPr>
            <a:r>
              <a:rPr lang="en-US" sz="2824">
                <a:solidFill>
                  <a:srgbClr val="000000"/>
                </a:solidFill>
                <a:latin typeface="DM Sans"/>
              </a:rPr>
              <a:t>Samantha Custer, Elizabeth M. King, Tamar Manuelyan Atinc, Lindsay Read and Tanya Sethi. Towards Data Driven Education System, Feb. 2018.</a:t>
            </a:r>
          </a:p>
          <a:p>
            <a:pPr algn="just" marL="609855" indent="-304928" lvl="1">
              <a:lnSpc>
                <a:spcPts val="3107"/>
              </a:lnSpc>
              <a:buFont typeface="Arial"/>
              <a:buChar char="•"/>
            </a:pPr>
            <a:r>
              <a:rPr lang="en-US" sz="2824">
                <a:solidFill>
                  <a:srgbClr val="000000"/>
                </a:solidFill>
                <a:latin typeface="DM Sans"/>
              </a:rPr>
              <a:t>Kika, A., Leka, L. and Loka, E., Adaptive Learning and Testing in Moodle.</a:t>
            </a:r>
          </a:p>
          <a:p>
            <a:pPr algn="just" marL="609856" indent="-304928" lvl="1">
              <a:lnSpc>
                <a:spcPts val="3107"/>
              </a:lnSpc>
              <a:buFont typeface="Arial"/>
              <a:buChar char="•"/>
            </a:pPr>
            <a:r>
              <a:rPr lang="en-US" sz="2824">
                <a:solidFill>
                  <a:srgbClr val="000000"/>
                </a:solidFill>
                <a:latin typeface="DM Sans"/>
              </a:rPr>
              <a:t>Squirrel AI: Learning by Scaling - by </a:t>
            </a:r>
            <a:r>
              <a:rPr lang="en-US" sz="2824">
                <a:solidFill>
                  <a:srgbClr val="000000"/>
                </a:solidFill>
                <a:latin typeface="DM Sans"/>
              </a:rPr>
              <a:t>Jeffrey M. Conn</a:t>
            </a:r>
            <a:r>
              <a:rPr lang="en-US" sz="2824">
                <a:solidFill>
                  <a:srgbClr val="000000"/>
                </a:solidFill>
                <a:latin typeface="DM Sans"/>
              </a:rPr>
              <a:t> and </a:t>
            </a:r>
            <a:r>
              <a:rPr lang="en-US" sz="2824">
                <a:solidFill>
                  <a:srgbClr val="000000"/>
                </a:solidFill>
                <a:latin typeface="DM Sans"/>
              </a:rPr>
              <a:t>Stephen Ciesinski</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716640" y="1047369"/>
            <a:ext cx="2357582" cy="2920428"/>
          </a:xfrm>
          <a:prstGeom prst="rect">
            <a:avLst/>
          </a:prstGeom>
        </p:spPr>
      </p:pic>
      <p:sp>
        <p:nvSpPr>
          <p:cNvPr name="TextBox 4" id="4"/>
          <p:cNvSpPr txBox="true"/>
          <p:nvPr/>
        </p:nvSpPr>
        <p:spPr>
          <a:xfrm rot="0">
            <a:off x="5798186" y="4148772"/>
            <a:ext cx="11276036" cy="791210"/>
          </a:xfrm>
          <a:prstGeom prst="rect">
            <a:avLst/>
          </a:prstGeom>
        </p:spPr>
        <p:txBody>
          <a:bodyPr anchor="t" rtlCol="false" tIns="0" lIns="0" bIns="0" rIns="0">
            <a:spAutoFit/>
          </a:bodyPr>
          <a:lstStyle/>
          <a:p>
            <a:pPr algn="r" marL="0" indent="0" lvl="0">
              <a:lnSpc>
                <a:spcPts val="6160"/>
              </a:lnSpc>
            </a:pPr>
            <a:r>
              <a:rPr lang="en-US" sz="5600">
                <a:solidFill>
                  <a:srgbClr val="000000"/>
                </a:solidFill>
                <a:latin typeface="DM Sans Bold"/>
              </a:rPr>
              <a:t>Citations &amp; References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489703" y="7675470"/>
            <a:ext cx="9447807" cy="1582830"/>
            <a:chOff x="0" y="0"/>
            <a:chExt cx="8745704" cy="1465204"/>
          </a:xfrm>
        </p:grpSpPr>
        <p:sp>
          <p:nvSpPr>
            <p:cNvPr name="Freeform 3" id="3"/>
            <p:cNvSpPr/>
            <p:nvPr/>
          </p:nvSpPr>
          <p:spPr>
            <a:xfrm>
              <a:off x="0" y="0"/>
              <a:ext cx="8745704" cy="1465204"/>
            </a:xfrm>
            <a:custGeom>
              <a:avLst/>
              <a:gdLst/>
              <a:ahLst/>
              <a:cxnLst/>
              <a:rect r="r" b="b" t="t" l="l"/>
              <a:pathLst>
                <a:path h="1465204" w="8745704">
                  <a:moveTo>
                    <a:pt x="8621244" y="1465204"/>
                  </a:moveTo>
                  <a:lnTo>
                    <a:pt x="124460" y="1465204"/>
                  </a:lnTo>
                  <a:cubicBezTo>
                    <a:pt x="55880" y="1465204"/>
                    <a:pt x="0" y="1409324"/>
                    <a:pt x="0" y="1340744"/>
                  </a:cubicBezTo>
                  <a:lnTo>
                    <a:pt x="0" y="124460"/>
                  </a:lnTo>
                  <a:cubicBezTo>
                    <a:pt x="0" y="55880"/>
                    <a:pt x="55880" y="0"/>
                    <a:pt x="124460" y="0"/>
                  </a:cubicBezTo>
                  <a:lnTo>
                    <a:pt x="8621244" y="0"/>
                  </a:lnTo>
                  <a:cubicBezTo>
                    <a:pt x="8689825" y="0"/>
                    <a:pt x="8745704" y="55880"/>
                    <a:pt x="8745704" y="124460"/>
                  </a:cubicBezTo>
                  <a:lnTo>
                    <a:pt x="8745704" y="1340744"/>
                  </a:lnTo>
                  <a:cubicBezTo>
                    <a:pt x="8745704" y="1409324"/>
                    <a:pt x="8689825" y="1465204"/>
                    <a:pt x="8621244" y="1465204"/>
                  </a:cubicBezTo>
                  <a:close/>
                </a:path>
              </a:pathLst>
            </a:custGeom>
            <a:solidFill>
              <a:srgbClr val="100F0D">
                <a:alpha val="4706"/>
              </a:srgbClr>
            </a:solidFill>
          </p:spPr>
        </p:sp>
      </p:grpSp>
      <p:grpSp>
        <p:nvGrpSpPr>
          <p:cNvPr name="Group 4" id="4"/>
          <p:cNvGrpSpPr/>
          <p:nvPr/>
        </p:nvGrpSpPr>
        <p:grpSpPr>
          <a:xfrm rot="0">
            <a:off x="10200740" y="1028700"/>
            <a:ext cx="7058560" cy="1108412"/>
            <a:chOff x="0" y="0"/>
            <a:chExt cx="9411414" cy="1477883"/>
          </a:xfrm>
        </p:grpSpPr>
        <p:grpSp>
          <p:nvGrpSpPr>
            <p:cNvPr name="Group 5" id="5"/>
            <p:cNvGrpSpPr/>
            <p:nvPr/>
          </p:nvGrpSpPr>
          <p:grpSpPr>
            <a:xfrm rot="0">
              <a:off x="0" y="0"/>
              <a:ext cx="9411414" cy="1477883"/>
              <a:chOff x="0" y="0"/>
              <a:chExt cx="21001538" cy="3297890"/>
            </a:xfrm>
          </p:grpSpPr>
          <p:sp>
            <p:nvSpPr>
              <p:cNvPr name="Freeform 6" id="6"/>
              <p:cNvSpPr/>
              <p:nvPr/>
            </p:nvSpPr>
            <p:spPr>
              <a:xfrm>
                <a:off x="0" y="0"/>
                <a:ext cx="21001538" cy="3396950"/>
              </a:xfrm>
              <a:custGeom>
                <a:avLst/>
                <a:gdLst/>
                <a:ahLst/>
                <a:cxnLst/>
                <a:rect r="r" b="b" t="t" l="l"/>
                <a:pathLst>
                  <a:path h="3396950" w="21001538">
                    <a:moveTo>
                      <a:pt x="20379238" y="2826720"/>
                    </a:moveTo>
                    <a:cubicBezTo>
                      <a:pt x="20379238" y="2820370"/>
                      <a:pt x="20380508" y="2815290"/>
                      <a:pt x="20380508" y="2807670"/>
                    </a:cubicBezTo>
                    <a:lnTo>
                      <a:pt x="20380508" y="490220"/>
                    </a:lnTo>
                    <a:cubicBezTo>
                      <a:pt x="20380508" y="220980"/>
                      <a:pt x="20170958" y="0"/>
                      <a:pt x="19914419" y="0"/>
                    </a:cubicBezTo>
                    <a:lnTo>
                      <a:pt x="467360" y="0"/>
                    </a:lnTo>
                    <a:cubicBezTo>
                      <a:pt x="210820" y="0"/>
                      <a:pt x="0" y="220980"/>
                      <a:pt x="0" y="490220"/>
                    </a:cubicBezTo>
                    <a:lnTo>
                      <a:pt x="0" y="2807670"/>
                    </a:lnTo>
                    <a:cubicBezTo>
                      <a:pt x="0" y="3076910"/>
                      <a:pt x="209550" y="3297890"/>
                      <a:pt x="466090" y="3297890"/>
                    </a:cubicBezTo>
                    <a:lnTo>
                      <a:pt x="19913147" y="3297890"/>
                    </a:lnTo>
                    <a:cubicBezTo>
                      <a:pt x="20026178" y="3297890"/>
                      <a:pt x="20130317" y="3254710"/>
                      <a:pt x="20210328" y="3184860"/>
                    </a:cubicBezTo>
                    <a:cubicBezTo>
                      <a:pt x="20341138" y="3255980"/>
                      <a:pt x="20653558" y="3396950"/>
                      <a:pt x="21000267" y="3189940"/>
                    </a:cubicBezTo>
                    <a:cubicBezTo>
                      <a:pt x="21001538" y="3189940"/>
                      <a:pt x="20689119" y="3191210"/>
                      <a:pt x="20379238" y="2826720"/>
                    </a:cubicBezTo>
                    <a:lnTo>
                      <a:pt x="20379238" y="2826720"/>
                    </a:lnTo>
                    <a:close/>
                  </a:path>
                </a:pathLst>
              </a:custGeom>
              <a:solidFill>
                <a:srgbClr val="000000"/>
              </a:solidFill>
            </p:spPr>
          </p:sp>
        </p:grpSp>
        <p:sp>
          <p:nvSpPr>
            <p:cNvPr name="TextBox 7" id="7"/>
            <p:cNvSpPr txBox="true"/>
            <p:nvPr/>
          </p:nvSpPr>
          <p:spPr>
            <a:xfrm rot="0">
              <a:off x="807924" y="158007"/>
              <a:ext cx="7795566" cy="1066618"/>
            </a:xfrm>
            <a:prstGeom prst="rect">
              <a:avLst/>
            </a:prstGeom>
          </p:spPr>
          <p:txBody>
            <a:bodyPr anchor="t" rtlCol="false" tIns="0" lIns="0" bIns="0" rIns="0">
              <a:spAutoFit/>
            </a:bodyPr>
            <a:lstStyle/>
            <a:p>
              <a:pPr algn="ctr" marL="0" indent="0" lvl="0">
                <a:lnSpc>
                  <a:spcPts val="6719"/>
                </a:lnSpc>
                <a:spcBef>
                  <a:spcPct val="0"/>
                </a:spcBef>
              </a:pPr>
              <a:r>
                <a:rPr lang="en-US" sz="4800" spc="-48">
                  <a:solidFill>
                    <a:srgbClr val="FFFFFF"/>
                  </a:solidFill>
                  <a:latin typeface="DM Sans Bold"/>
                </a:rPr>
                <a:t>Introduction</a:t>
              </a:r>
            </a:p>
          </p:txBody>
        </p:sp>
      </p:grpSp>
      <p:grpSp>
        <p:nvGrpSpPr>
          <p:cNvPr name="Group 8" id="8"/>
          <p:cNvGrpSpPr/>
          <p:nvPr/>
        </p:nvGrpSpPr>
        <p:grpSpPr>
          <a:xfrm rot="0">
            <a:off x="16109622" y="7011152"/>
            <a:ext cx="1149678" cy="2247148"/>
            <a:chOff x="0" y="0"/>
            <a:chExt cx="1532905" cy="2996197"/>
          </a:xfrm>
        </p:grpSpPr>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83049" y="0"/>
              <a:ext cx="766807" cy="1295719"/>
            </a:xfrm>
            <a:prstGeom prst="rect">
              <a:avLst/>
            </a:prstGeom>
          </p:spPr>
        </p:pic>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686073"/>
              <a:ext cx="1532905" cy="2310124"/>
            </a:xfrm>
            <a:prstGeom prst="rect">
              <a:avLst/>
            </a:prstGeom>
          </p:spPr>
        </p:pic>
      </p:grpSp>
      <p:grpSp>
        <p:nvGrpSpPr>
          <p:cNvPr name="Group 11" id="11"/>
          <p:cNvGrpSpPr/>
          <p:nvPr/>
        </p:nvGrpSpPr>
        <p:grpSpPr>
          <a:xfrm rot="0">
            <a:off x="12535480" y="7011152"/>
            <a:ext cx="3402031" cy="664318"/>
            <a:chOff x="0" y="0"/>
            <a:chExt cx="4536041" cy="885758"/>
          </a:xfrm>
        </p:grpSpPr>
        <p:grpSp>
          <p:nvGrpSpPr>
            <p:cNvPr name="Group 12" id="12"/>
            <p:cNvGrpSpPr/>
            <p:nvPr/>
          </p:nvGrpSpPr>
          <p:grpSpPr>
            <a:xfrm rot="0">
              <a:off x="0" y="0"/>
              <a:ext cx="4536041" cy="885758"/>
              <a:chOff x="0" y="0"/>
              <a:chExt cx="31720136" cy="6194025"/>
            </a:xfrm>
          </p:grpSpPr>
          <p:sp>
            <p:nvSpPr>
              <p:cNvPr name="Freeform 13" id="13"/>
              <p:cNvSpPr/>
              <p:nvPr/>
            </p:nvSpPr>
            <p:spPr>
              <a:xfrm>
                <a:off x="0" y="0"/>
                <a:ext cx="31720135" cy="6293085"/>
              </a:xfrm>
              <a:custGeom>
                <a:avLst/>
                <a:gdLst/>
                <a:ahLst/>
                <a:cxnLst/>
                <a:rect r="r" b="b" t="t" l="l"/>
                <a:pathLst>
                  <a:path h="6293085" w="31720135">
                    <a:moveTo>
                      <a:pt x="31097835" y="5722855"/>
                    </a:moveTo>
                    <a:cubicBezTo>
                      <a:pt x="31097835" y="5716505"/>
                      <a:pt x="31099106" y="5711425"/>
                      <a:pt x="31099106" y="5703805"/>
                    </a:cubicBezTo>
                    <a:lnTo>
                      <a:pt x="31099106" y="490220"/>
                    </a:lnTo>
                    <a:cubicBezTo>
                      <a:pt x="31099106" y="220980"/>
                      <a:pt x="30889556" y="0"/>
                      <a:pt x="30633017" y="0"/>
                    </a:cubicBezTo>
                    <a:lnTo>
                      <a:pt x="467360" y="0"/>
                    </a:lnTo>
                    <a:cubicBezTo>
                      <a:pt x="210820" y="0"/>
                      <a:pt x="0" y="220980"/>
                      <a:pt x="0" y="490220"/>
                    </a:cubicBezTo>
                    <a:lnTo>
                      <a:pt x="0" y="5703805"/>
                    </a:lnTo>
                    <a:cubicBezTo>
                      <a:pt x="0" y="5973045"/>
                      <a:pt x="209550" y="6194025"/>
                      <a:pt x="466090" y="6194025"/>
                    </a:cubicBezTo>
                    <a:lnTo>
                      <a:pt x="30631746" y="6194025"/>
                    </a:lnTo>
                    <a:cubicBezTo>
                      <a:pt x="30744775" y="6194025"/>
                      <a:pt x="30848917" y="6150845"/>
                      <a:pt x="30928925" y="6080995"/>
                    </a:cubicBezTo>
                    <a:cubicBezTo>
                      <a:pt x="31059735" y="6152115"/>
                      <a:pt x="31372156" y="6293085"/>
                      <a:pt x="31718867" y="6086075"/>
                    </a:cubicBezTo>
                    <a:cubicBezTo>
                      <a:pt x="31720135" y="6086075"/>
                      <a:pt x="31407717" y="6087345"/>
                      <a:pt x="31097835" y="5722855"/>
                    </a:cubicBezTo>
                    <a:lnTo>
                      <a:pt x="31097835" y="5722855"/>
                    </a:lnTo>
                    <a:close/>
                  </a:path>
                </a:pathLst>
              </a:custGeom>
              <a:solidFill>
                <a:srgbClr val="000000"/>
              </a:solidFill>
            </p:spPr>
          </p:sp>
        </p:grpSp>
        <p:sp>
          <p:nvSpPr>
            <p:cNvPr name="TextBox 14" id="14"/>
            <p:cNvSpPr txBox="true"/>
            <p:nvPr/>
          </p:nvSpPr>
          <p:spPr>
            <a:xfrm rot="0">
              <a:off x="447259" y="130692"/>
              <a:ext cx="3641523" cy="567577"/>
            </a:xfrm>
            <a:prstGeom prst="rect">
              <a:avLst/>
            </a:prstGeom>
          </p:spPr>
          <p:txBody>
            <a:bodyPr anchor="t" rtlCol="false" tIns="0" lIns="0" bIns="0" rIns="0">
              <a:spAutoFit/>
            </a:bodyPr>
            <a:lstStyle/>
            <a:p>
              <a:pPr algn="ctr">
                <a:lnSpc>
                  <a:spcPts val="3518"/>
                </a:lnSpc>
                <a:spcBef>
                  <a:spcPct val="0"/>
                </a:spcBef>
              </a:pPr>
              <a:r>
                <a:rPr lang="en-US" sz="2513">
                  <a:solidFill>
                    <a:srgbClr val="FFFFFF"/>
                  </a:solidFill>
                  <a:latin typeface="DM Sans Bold"/>
                </a:rPr>
                <a:t>Who am I?</a:t>
              </a:r>
            </a:p>
          </p:txBody>
        </p:sp>
      </p:grpSp>
      <p:pic>
        <p:nvPicPr>
          <p:cNvPr name="Picture 15" id="1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160081" y="3326019"/>
            <a:ext cx="1343574" cy="1021116"/>
          </a:xfrm>
          <a:prstGeom prst="rect">
            <a:avLst/>
          </a:prstGeom>
        </p:spPr>
      </p:pic>
      <p:pic>
        <p:nvPicPr>
          <p:cNvPr name="Picture 16" id="1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188656" y="5083744"/>
            <a:ext cx="1366973" cy="976764"/>
          </a:xfrm>
          <a:prstGeom prst="rect">
            <a:avLst/>
          </a:prstGeom>
        </p:spPr>
      </p:pic>
      <p:sp>
        <p:nvSpPr>
          <p:cNvPr name="TextBox 17" id="17"/>
          <p:cNvSpPr txBox="true"/>
          <p:nvPr/>
        </p:nvSpPr>
        <p:spPr>
          <a:xfrm rot="0">
            <a:off x="2862634" y="3259344"/>
            <a:ext cx="13967295" cy="1087791"/>
          </a:xfrm>
          <a:prstGeom prst="rect">
            <a:avLst/>
          </a:prstGeom>
        </p:spPr>
        <p:txBody>
          <a:bodyPr anchor="t" rtlCol="false" tIns="0" lIns="0" bIns="0" rIns="0">
            <a:spAutoFit/>
          </a:bodyPr>
          <a:lstStyle/>
          <a:p>
            <a:pPr marL="0" indent="0" lvl="0">
              <a:lnSpc>
                <a:spcPts val="4371"/>
              </a:lnSpc>
            </a:pPr>
            <a:r>
              <a:rPr lang="en-US" sz="3122">
                <a:solidFill>
                  <a:srgbClr val="100F0D"/>
                </a:solidFill>
                <a:latin typeface="Glacial Indifference"/>
              </a:rPr>
              <a:t>Cloud based Data-Driven </a:t>
            </a:r>
            <a:r>
              <a:rPr lang="en-US" sz="3122">
                <a:solidFill>
                  <a:srgbClr val="100F0D"/>
                </a:solidFill>
                <a:latin typeface="Glacial Indifference Bold"/>
              </a:rPr>
              <a:t>e-Learning Platform</a:t>
            </a:r>
            <a:r>
              <a:rPr lang="en-US" sz="3122">
                <a:solidFill>
                  <a:srgbClr val="100F0D"/>
                </a:solidFill>
                <a:latin typeface="Glacial Indifference"/>
              </a:rPr>
              <a:t> with an state-of-art Adaptive Learning, Content Mapping &amp; Assessment System based on Artificial Intelligence.</a:t>
            </a:r>
          </a:p>
        </p:txBody>
      </p:sp>
      <p:sp>
        <p:nvSpPr>
          <p:cNvPr name="TextBox 18" id="18"/>
          <p:cNvSpPr txBox="true"/>
          <p:nvPr/>
        </p:nvSpPr>
        <p:spPr>
          <a:xfrm rot="0">
            <a:off x="6896512" y="7988223"/>
            <a:ext cx="9040998" cy="900175"/>
          </a:xfrm>
          <a:prstGeom prst="rect">
            <a:avLst/>
          </a:prstGeom>
        </p:spPr>
        <p:txBody>
          <a:bodyPr anchor="t" rtlCol="false" tIns="0" lIns="0" bIns="0" rIns="0">
            <a:spAutoFit/>
          </a:bodyPr>
          <a:lstStyle/>
          <a:p>
            <a:pPr>
              <a:lnSpc>
                <a:spcPts val="3608"/>
              </a:lnSpc>
            </a:pPr>
            <a:r>
              <a:rPr lang="en-US" sz="2577">
                <a:solidFill>
                  <a:srgbClr val="100F0D"/>
                </a:solidFill>
                <a:latin typeface="Glacial Indifference Bold"/>
              </a:rPr>
              <a:t>Shiva Chettri</a:t>
            </a:r>
            <a:r>
              <a:rPr lang="en-US" sz="2577">
                <a:solidFill>
                  <a:srgbClr val="100F0D"/>
                </a:solidFill>
                <a:latin typeface="Glacial Indifference"/>
              </a:rPr>
              <a:t> | </a:t>
            </a:r>
            <a:r>
              <a:rPr lang="en-US" sz="2577">
                <a:solidFill>
                  <a:srgbClr val="100F0D"/>
                </a:solidFill>
                <a:latin typeface="Glacial Indifference"/>
              </a:rPr>
              <a:t>Technical Head at Codigion</a:t>
            </a:r>
          </a:p>
          <a:p>
            <a:pPr marL="0" indent="0" lvl="0">
              <a:lnSpc>
                <a:spcPts val="3609"/>
              </a:lnSpc>
            </a:pPr>
            <a:r>
              <a:rPr lang="en-US" sz="2577">
                <a:solidFill>
                  <a:srgbClr val="100F0D"/>
                </a:solidFill>
                <a:latin typeface="Glacial Indifference"/>
              </a:rPr>
              <a:t>IT, Software &amp; Solutions Provider based in Shillong, Meghalaya</a:t>
            </a:r>
          </a:p>
        </p:txBody>
      </p:sp>
      <p:sp>
        <p:nvSpPr>
          <p:cNvPr name="TextBox 19" id="19"/>
          <p:cNvSpPr txBox="true"/>
          <p:nvPr/>
        </p:nvSpPr>
        <p:spPr>
          <a:xfrm rot="0">
            <a:off x="2862634" y="4994893"/>
            <a:ext cx="14365861" cy="1087791"/>
          </a:xfrm>
          <a:prstGeom prst="rect">
            <a:avLst/>
          </a:prstGeom>
        </p:spPr>
        <p:txBody>
          <a:bodyPr anchor="t" rtlCol="false" tIns="0" lIns="0" bIns="0" rIns="0">
            <a:spAutoFit/>
          </a:bodyPr>
          <a:lstStyle/>
          <a:p>
            <a:pPr marL="0" indent="0" lvl="0">
              <a:lnSpc>
                <a:spcPts val="4371"/>
              </a:lnSpc>
            </a:pPr>
            <a:r>
              <a:rPr lang="en-US" sz="3122">
                <a:solidFill>
                  <a:srgbClr val="100F0D"/>
                </a:solidFill>
                <a:latin typeface="Glacial Indifference"/>
              </a:rPr>
              <a:t>We vision a platform that can ensure fluent education</a:t>
            </a:r>
            <a:r>
              <a:rPr lang="en-US" sz="3122">
                <a:solidFill>
                  <a:srgbClr val="100F0D"/>
                </a:solidFill>
                <a:latin typeface="Glacial Indifference Bold"/>
              </a:rPr>
              <a:t> </a:t>
            </a:r>
            <a:r>
              <a:rPr lang="en-US" sz="3122">
                <a:solidFill>
                  <a:srgbClr val="100F0D"/>
                </a:solidFill>
                <a:latin typeface="Glacial Indifference"/>
              </a:rPr>
              <a:t>to anyone willing to learn or to contribute towards learning.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184977" y="2241708"/>
            <a:ext cx="7622312" cy="1129476"/>
            <a:chOff x="0" y="0"/>
            <a:chExt cx="10163082" cy="1505968"/>
          </a:xfrm>
        </p:grpSpPr>
        <p:grpSp>
          <p:nvGrpSpPr>
            <p:cNvPr name="Group 3" id="3"/>
            <p:cNvGrpSpPr/>
            <p:nvPr/>
          </p:nvGrpSpPr>
          <p:grpSpPr>
            <a:xfrm rot="0">
              <a:off x="0" y="0"/>
              <a:ext cx="10163082" cy="1505968"/>
              <a:chOff x="0" y="0"/>
              <a:chExt cx="61242739" cy="9074967"/>
            </a:xfrm>
          </p:grpSpPr>
          <p:sp>
            <p:nvSpPr>
              <p:cNvPr name="Freeform 4" id="4"/>
              <p:cNvSpPr/>
              <p:nvPr/>
            </p:nvSpPr>
            <p:spPr>
              <a:xfrm>
                <a:off x="0" y="0"/>
                <a:ext cx="61242736" cy="9174027"/>
              </a:xfrm>
              <a:custGeom>
                <a:avLst/>
                <a:gdLst/>
                <a:ahLst/>
                <a:cxnLst/>
                <a:rect r="r" b="b" t="t" l="l"/>
                <a:pathLst>
                  <a:path h="9174027" w="61242736">
                    <a:moveTo>
                      <a:pt x="60620436" y="8603797"/>
                    </a:moveTo>
                    <a:cubicBezTo>
                      <a:pt x="60620436" y="8597447"/>
                      <a:pt x="60621707" y="8592367"/>
                      <a:pt x="60621707" y="8584747"/>
                    </a:cubicBezTo>
                    <a:lnTo>
                      <a:pt x="60621707" y="490220"/>
                    </a:lnTo>
                    <a:cubicBezTo>
                      <a:pt x="60621707" y="220980"/>
                      <a:pt x="60412157" y="0"/>
                      <a:pt x="60155621" y="0"/>
                    </a:cubicBezTo>
                    <a:lnTo>
                      <a:pt x="467360" y="0"/>
                    </a:lnTo>
                    <a:cubicBezTo>
                      <a:pt x="210820" y="0"/>
                      <a:pt x="0" y="220980"/>
                      <a:pt x="0" y="490220"/>
                    </a:cubicBezTo>
                    <a:lnTo>
                      <a:pt x="0" y="8584747"/>
                    </a:lnTo>
                    <a:cubicBezTo>
                      <a:pt x="0" y="8853987"/>
                      <a:pt x="209550" y="9074967"/>
                      <a:pt x="466090" y="9074967"/>
                    </a:cubicBezTo>
                    <a:lnTo>
                      <a:pt x="60154350" y="9074967"/>
                    </a:lnTo>
                    <a:cubicBezTo>
                      <a:pt x="60267379" y="9074967"/>
                      <a:pt x="60371521" y="9031787"/>
                      <a:pt x="60451529" y="8961937"/>
                    </a:cubicBezTo>
                    <a:cubicBezTo>
                      <a:pt x="60582336" y="9033057"/>
                      <a:pt x="60894757" y="9174027"/>
                      <a:pt x="61241471" y="8967017"/>
                    </a:cubicBezTo>
                    <a:cubicBezTo>
                      <a:pt x="61242736" y="8967017"/>
                      <a:pt x="60930321" y="8968287"/>
                      <a:pt x="60620436" y="8603797"/>
                    </a:cubicBezTo>
                    <a:lnTo>
                      <a:pt x="60620436" y="8603797"/>
                    </a:lnTo>
                    <a:close/>
                  </a:path>
                </a:pathLst>
              </a:custGeom>
              <a:solidFill>
                <a:srgbClr val="000000"/>
              </a:solidFill>
            </p:spPr>
          </p:sp>
        </p:grpSp>
        <p:sp>
          <p:nvSpPr>
            <p:cNvPr name="TextBox 5" id="5"/>
            <p:cNvSpPr txBox="true"/>
            <p:nvPr/>
          </p:nvSpPr>
          <p:spPr>
            <a:xfrm rot="0">
              <a:off x="1219887" y="221743"/>
              <a:ext cx="7723308" cy="1014857"/>
            </a:xfrm>
            <a:prstGeom prst="rect">
              <a:avLst/>
            </a:prstGeom>
          </p:spPr>
          <p:txBody>
            <a:bodyPr anchor="t" rtlCol="false" tIns="0" lIns="0" bIns="0" rIns="0">
              <a:spAutoFit/>
            </a:bodyPr>
            <a:lstStyle/>
            <a:p>
              <a:pPr algn="ctr" marL="0" indent="0" lvl="0">
                <a:lnSpc>
                  <a:spcPts val="6288"/>
                </a:lnSpc>
                <a:spcBef>
                  <a:spcPct val="0"/>
                </a:spcBef>
              </a:pPr>
              <a:r>
                <a:rPr lang="en-US" sz="4800">
                  <a:solidFill>
                    <a:srgbClr val="FFFFFF"/>
                  </a:solidFill>
                  <a:latin typeface="DM Sans Bold"/>
                </a:rPr>
                <a:t>Problem Statement</a:t>
              </a: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61212" y="1028700"/>
            <a:ext cx="2298088" cy="2323434"/>
          </a:xfrm>
          <a:prstGeom prst="rect">
            <a:avLst/>
          </a:prstGeom>
        </p:spPr>
      </p:pic>
      <p:sp>
        <p:nvSpPr>
          <p:cNvPr name="TextBox 7" id="7"/>
          <p:cNvSpPr txBox="true"/>
          <p:nvPr/>
        </p:nvSpPr>
        <p:spPr>
          <a:xfrm rot="0">
            <a:off x="5971832" y="4203190"/>
            <a:ext cx="10773112" cy="2281541"/>
          </a:xfrm>
          <a:prstGeom prst="rect">
            <a:avLst/>
          </a:prstGeom>
        </p:spPr>
        <p:txBody>
          <a:bodyPr anchor="t" rtlCol="false" tIns="0" lIns="0" bIns="0" rIns="0">
            <a:spAutoFit/>
          </a:bodyPr>
          <a:lstStyle/>
          <a:p>
            <a:pPr algn="r" marL="0" indent="0" lvl="0">
              <a:lnSpc>
                <a:spcPts val="4537"/>
              </a:lnSpc>
            </a:pPr>
            <a:r>
              <a:rPr lang="en-US" sz="3241">
                <a:solidFill>
                  <a:srgbClr val="100F0D"/>
                </a:solidFill>
                <a:latin typeface="Glacial Indifference"/>
              </a:rPr>
              <a:t>Today, 650 million children around the globe are at risk of being left behind as they fail to learn basic skills. Inequitable access to education is part of the problem, but even when children are in school, they may not be learning.</a:t>
            </a:r>
          </a:p>
        </p:txBody>
      </p:sp>
      <p:pic>
        <p:nvPicPr>
          <p:cNvPr name="Picture 8" id="8"/>
          <p:cNvPicPr>
            <a:picLocks noChangeAspect="true"/>
          </p:cNvPicPr>
          <p:nvPr/>
        </p:nvPicPr>
        <p:blipFill>
          <a:blip r:embed="rId4"/>
          <a:srcRect l="0" t="0" r="0" b="0"/>
          <a:stretch>
            <a:fillRect/>
          </a:stretch>
        </p:blipFill>
        <p:spPr>
          <a:xfrm flipH="false" flipV="false" rot="0">
            <a:off x="0" y="-66641"/>
            <a:ext cx="4517764" cy="10420282"/>
          </a:xfrm>
          <a:prstGeom prst="rect">
            <a:avLst/>
          </a:prstGeom>
        </p:spPr>
      </p:pic>
      <p:grpSp>
        <p:nvGrpSpPr>
          <p:cNvPr name="Group 9" id="9"/>
          <p:cNvGrpSpPr/>
          <p:nvPr/>
        </p:nvGrpSpPr>
        <p:grpSpPr>
          <a:xfrm rot="0">
            <a:off x="3544903" y="8854910"/>
            <a:ext cx="7470110" cy="1182589"/>
            <a:chOff x="0" y="0"/>
            <a:chExt cx="19278973" cy="3052043"/>
          </a:xfrm>
        </p:grpSpPr>
        <p:sp>
          <p:nvSpPr>
            <p:cNvPr name="Freeform 10" id="10"/>
            <p:cNvSpPr/>
            <p:nvPr/>
          </p:nvSpPr>
          <p:spPr>
            <a:xfrm>
              <a:off x="0" y="0"/>
              <a:ext cx="19278972" cy="3052043"/>
            </a:xfrm>
            <a:custGeom>
              <a:avLst/>
              <a:gdLst/>
              <a:ahLst/>
              <a:cxnLst/>
              <a:rect r="r" b="b" t="t" l="l"/>
              <a:pathLst>
                <a:path h="3052043" w="19278972">
                  <a:moveTo>
                    <a:pt x="19154513" y="3052043"/>
                  </a:moveTo>
                  <a:lnTo>
                    <a:pt x="124460" y="3052043"/>
                  </a:lnTo>
                  <a:cubicBezTo>
                    <a:pt x="55880" y="3052043"/>
                    <a:pt x="0" y="2996163"/>
                    <a:pt x="0" y="2927583"/>
                  </a:cubicBezTo>
                  <a:lnTo>
                    <a:pt x="0" y="124460"/>
                  </a:lnTo>
                  <a:cubicBezTo>
                    <a:pt x="0" y="55880"/>
                    <a:pt x="55880" y="0"/>
                    <a:pt x="124460" y="0"/>
                  </a:cubicBezTo>
                  <a:lnTo>
                    <a:pt x="19154513" y="0"/>
                  </a:lnTo>
                  <a:cubicBezTo>
                    <a:pt x="19223093" y="0"/>
                    <a:pt x="19278972" y="55880"/>
                    <a:pt x="19278972" y="124460"/>
                  </a:cubicBezTo>
                  <a:lnTo>
                    <a:pt x="19278972" y="2927583"/>
                  </a:lnTo>
                  <a:cubicBezTo>
                    <a:pt x="19278972" y="2996163"/>
                    <a:pt x="19223093" y="3052043"/>
                    <a:pt x="19154513" y="3052043"/>
                  </a:cubicBezTo>
                  <a:close/>
                </a:path>
              </a:pathLst>
            </a:custGeom>
            <a:solidFill>
              <a:srgbClr val="EDF0F2"/>
            </a:solidFill>
          </p:spPr>
        </p:sp>
      </p:grpSp>
      <p:sp>
        <p:nvSpPr>
          <p:cNvPr name="TextBox 11" id="11"/>
          <p:cNvSpPr txBox="true"/>
          <p:nvPr/>
        </p:nvSpPr>
        <p:spPr>
          <a:xfrm rot="0">
            <a:off x="3736958" y="9403533"/>
            <a:ext cx="5543617" cy="405059"/>
          </a:xfrm>
          <a:prstGeom prst="rect">
            <a:avLst/>
          </a:prstGeom>
        </p:spPr>
        <p:txBody>
          <a:bodyPr anchor="t" rtlCol="false" tIns="0" lIns="0" bIns="0" rIns="0">
            <a:spAutoFit/>
          </a:bodyPr>
          <a:lstStyle/>
          <a:p>
            <a:pPr algn="just" marL="0" indent="0" lvl="0">
              <a:lnSpc>
                <a:spcPts val="3208"/>
              </a:lnSpc>
            </a:pPr>
            <a:r>
              <a:rPr lang="en-US" sz="2292">
                <a:solidFill>
                  <a:srgbClr val="100F0D"/>
                </a:solidFill>
                <a:latin typeface="Glacial Indifference"/>
              </a:rPr>
              <a:t>Source: 3ie Impact Evaluation Repository</a:t>
            </a:r>
          </a:p>
        </p:txBody>
      </p:sp>
      <p:sp>
        <p:nvSpPr>
          <p:cNvPr name="TextBox 12" id="12"/>
          <p:cNvSpPr txBox="true"/>
          <p:nvPr/>
        </p:nvSpPr>
        <p:spPr>
          <a:xfrm rot="0">
            <a:off x="3717908" y="8949693"/>
            <a:ext cx="7297105" cy="405059"/>
          </a:xfrm>
          <a:prstGeom prst="rect">
            <a:avLst/>
          </a:prstGeom>
        </p:spPr>
        <p:txBody>
          <a:bodyPr anchor="t" rtlCol="false" tIns="0" lIns="0" bIns="0" rIns="0">
            <a:spAutoFit/>
          </a:bodyPr>
          <a:lstStyle/>
          <a:p>
            <a:pPr algn="just" marL="0" indent="0" lvl="0">
              <a:lnSpc>
                <a:spcPts val="3208"/>
              </a:lnSpc>
            </a:pPr>
            <a:r>
              <a:rPr lang="en-US" sz="2292">
                <a:solidFill>
                  <a:srgbClr val="100F0D"/>
                </a:solidFill>
                <a:latin typeface="Glacial Indifference Bold"/>
              </a:rPr>
              <a:t>FIGURE. Impact evaluations in education, by country.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36988" y="1028700"/>
            <a:ext cx="7622312" cy="1129476"/>
            <a:chOff x="0" y="0"/>
            <a:chExt cx="10163082" cy="1505968"/>
          </a:xfrm>
        </p:grpSpPr>
        <p:grpSp>
          <p:nvGrpSpPr>
            <p:cNvPr name="Group 3" id="3"/>
            <p:cNvGrpSpPr/>
            <p:nvPr/>
          </p:nvGrpSpPr>
          <p:grpSpPr>
            <a:xfrm rot="0">
              <a:off x="0" y="0"/>
              <a:ext cx="10163082" cy="1505968"/>
              <a:chOff x="0" y="0"/>
              <a:chExt cx="61242739" cy="9074967"/>
            </a:xfrm>
          </p:grpSpPr>
          <p:sp>
            <p:nvSpPr>
              <p:cNvPr name="Freeform 4" id="4"/>
              <p:cNvSpPr/>
              <p:nvPr/>
            </p:nvSpPr>
            <p:spPr>
              <a:xfrm>
                <a:off x="0" y="0"/>
                <a:ext cx="61242736" cy="9174027"/>
              </a:xfrm>
              <a:custGeom>
                <a:avLst/>
                <a:gdLst/>
                <a:ahLst/>
                <a:cxnLst/>
                <a:rect r="r" b="b" t="t" l="l"/>
                <a:pathLst>
                  <a:path h="9174027" w="61242736">
                    <a:moveTo>
                      <a:pt x="60620436" y="8603797"/>
                    </a:moveTo>
                    <a:cubicBezTo>
                      <a:pt x="60620436" y="8597447"/>
                      <a:pt x="60621707" y="8592367"/>
                      <a:pt x="60621707" y="8584747"/>
                    </a:cubicBezTo>
                    <a:lnTo>
                      <a:pt x="60621707" y="490220"/>
                    </a:lnTo>
                    <a:cubicBezTo>
                      <a:pt x="60621707" y="220980"/>
                      <a:pt x="60412157" y="0"/>
                      <a:pt x="60155621" y="0"/>
                    </a:cubicBezTo>
                    <a:lnTo>
                      <a:pt x="467360" y="0"/>
                    </a:lnTo>
                    <a:cubicBezTo>
                      <a:pt x="210820" y="0"/>
                      <a:pt x="0" y="220980"/>
                      <a:pt x="0" y="490220"/>
                    </a:cubicBezTo>
                    <a:lnTo>
                      <a:pt x="0" y="8584747"/>
                    </a:lnTo>
                    <a:cubicBezTo>
                      <a:pt x="0" y="8853987"/>
                      <a:pt x="209550" y="9074967"/>
                      <a:pt x="466090" y="9074967"/>
                    </a:cubicBezTo>
                    <a:lnTo>
                      <a:pt x="60154350" y="9074967"/>
                    </a:lnTo>
                    <a:cubicBezTo>
                      <a:pt x="60267379" y="9074967"/>
                      <a:pt x="60371521" y="9031787"/>
                      <a:pt x="60451529" y="8961937"/>
                    </a:cubicBezTo>
                    <a:cubicBezTo>
                      <a:pt x="60582336" y="9033057"/>
                      <a:pt x="60894757" y="9174027"/>
                      <a:pt x="61241471" y="8967017"/>
                    </a:cubicBezTo>
                    <a:cubicBezTo>
                      <a:pt x="61242736" y="8967017"/>
                      <a:pt x="60930321" y="8968287"/>
                      <a:pt x="60620436" y="8603797"/>
                    </a:cubicBezTo>
                    <a:lnTo>
                      <a:pt x="60620436" y="8603797"/>
                    </a:lnTo>
                    <a:close/>
                  </a:path>
                </a:pathLst>
              </a:custGeom>
              <a:solidFill>
                <a:srgbClr val="000000"/>
              </a:solidFill>
            </p:spPr>
          </p:sp>
        </p:grpSp>
        <p:sp>
          <p:nvSpPr>
            <p:cNvPr name="TextBox 5" id="5"/>
            <p:cNvSpPr txBox="true"/>
            <p:nvPr/>
          </p:nvSpPr>
          <p:spPr>
            <a:xfrm rot="0">
              <a:off x="1219887" y="221743"/>
              <a:ext cx="7723308" cy="1014857"/>
            </a:xfrm>
            <a:prstGeom prst="rect">
              <a:avLst/>
            </a:prstGeom>
          </p:spPr>
          <p:txBody>
            <a:bodyPr anchor="t" rtlCol="false" tIns="0" lIns="0" bIns="0" rIns="0">
              <a:spAutoFit/>
            </a:bodyPr>
            <a:lstStyle/>
            <a:p>
              <a:pPr algn="ctr" marL="0" indent="0" lvl="0">
                <a:lnSpc>
                  <a:spcPts val="6288"/>
                </a:lnSpc>
                <a:spcBef>
                  <a:spcPct val="0"/>
                </a:spcBef>
              </a:pPr>
              <a:r>
                <a:rPr lang="en-US" sz="4800">
                  <a:solidFill>
                    <a:srgbClr val="FFFFFF"/>
                  </a:solidFill>
                  <a:latin typeface="DM Sans Bold"/>
                </a:rPr>
                <a:t>Our Solution</a:t>
              </a: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329480" y="2329339"/>
            <a:ext cx="430754" cy="430754"/>
          </a:xfrm>
          <a:prstGeom prst="rect">
            <a:avLst/>
          </a:prstGeom>
        </p:spPr>
      </p:pic>
      <p:sp>
        <p:nvSpPr>
          <p:cNvPr name="TextBox 7" id="7"/>
          <p:cNvSpPr txBox="true"/>
          <p:nvPr/>
        </p:nvSpPr>
        <p:spPr>
          <a:xfrm rot="0">
            <a:off x="1699346" y="6426643"/>
            <a:ext cx="15559954" cy="961242"/>
          </a:xfrm>
          <a:prstGeom prst="rect">
            <a:avLst/>
          </a:prstGeom>
        </p:spPr>
        <p:txBody>
          <a:bodyPr anchor="t" rtlCol="false" tIns="0" lIns="0" bIns="0" rIns="0">
            <a:spAutoFit/>
          </a:bodyPr>
          <a:lstStyle/>
          <a:p>
            <a:pPr marL="0" indent="0" lvl="0">
              <a:lnSpc>
                <a:spcPts val="3851"/>
              </a:lnSpc>
            </a:pPr>
            <a:r>
              <a:rPr lang="en-US" sz="2751">
                <a:solidFill>
                  <a:srgbClr val="100F0D"/>
                </a:solidFill>
                <a:latin typeface="Glacial Indifference Bold"/>
              </a:rPr>
              <a:t>Learning Materials</a:t>
            </a:r>
            <a:r>
              <a:rPr lang="en-US" sz="2751">
                <a:solidFill>
                  <a:srgbClr val="100F0D"/>
                </a:solidFill>
                <a:latin typeface="Glacial Indifference"/>
              </a:rPr>
              <a:t>: Content uploaded by an individual in all form (text, video, audio, etc.) for any subject is rated by community to </a:t>
            </a:r>
            <a:r>
              <a:rPr lang="en-US" sz="2751">
                <a:solidFill>
                  <a:srgbClr val="100F0D"/>
                </a:solidFill>
                <a:latin typeface="Glacial Indifference Italics"/>
              </a:rPr>
              <a:t>filter best available content </a:t>
            </a:r>
            <a:r>
              <a:rPr lang="en-US" sz="2751">
                <a:solidFill>
                  <a:srgbClr val="100F0D"/>
                </a:solidFill>
                <a:latin typeface="Glacial Indifference"/>
              </a:rPr>
              <a:t>by making using processing algorithms.</a:t>
            </a:r>
          </a:p>
        </p:txBody>
      </p:sp>
      <p:sp>
        <p:nvSpPr>
          <p:cNvPr name="TextBox 8" id="8"/>
          <p:cNvSpPr txBox="true"/>
          <p:nvPr/>
        </p:nvSpPr>
        <p:spPr>
          <a:xfrm rot="0">
            <a:off x="1699346" y="7540759"/>
            <a:ext cx="15559954" cy="961242"/>
          </a:xfrm>
          <a:prstGeom prst="rect">
            <a:avLst/>
          </a:prstGeom>
        </p:spPr>
        <p:txBody>
          <a:bodyPr anchor="t" rtlCol="false" tIns="0" lIns="0" bIns="0" rIns="0">
            <a:spAutoFit/>
          </a:bodyPr>
          <a:lstStyle/>
          <a:p>
            <a:pPr marL="0" indent="0" lvl="0">
              <a:lnSpc>
                <a:spcPts val="3851"/>
              </a:lnSpc>
            </a:pPr>
            <a:r>
              <a:rPr lang="en-US" sz="2751">
                <a:solidFill>
                  <a:srgbClr val="100F0D"/>
                </a:solidFill>
                <a:latin typeface="Glacial Indifference Bold"/>
              </a:rPr>
              <a:t>Content Network Mapping</a:t>
            </a:r>
            <a:r>
              <a:rPr lang="en-US" sz="2751">
                <a:solidFill>
                  <a:srgbClr val="100F0D"/>
                </a:solidFill>
                <a:latin typeface="Glacial Indifference"/>
              </a:rPr>
              <a:t>: Contents are mapped with inter-connected (knowledge component graph) network to plot the s</a:t>
            </a:r>
            <a:r>
              <a:rPr lang="en-US" sz="2751">
                <a:solidFill>
                  <a:srgbClr val="100F0D"/>
                </a:solidFill>
                <a:latin typeface="Glacial Indifference Italics"/>
              </a:rPr>
              <a:t>hortest-path</a:t>
            </a:r>
            <a:r>
              <a:rPr lang="en-US" sz="2751">
                <a:solidFill>
                  <a:srgbClr val="100F0D"/>
                </a:solidFill>
                <a:latin typeface="Glacial Indifference"/>
              </a:rPr>
              <a:t> towards learning any subject deeply and efficiently.</a:t>
            </a:r>
          </a:p>
        </p:txBody>
      </p:sp>
      <p:sp>
        <p:nvSpPr>
          <p:cNvPr name="TextBox 9" id="9"/>
          <p:cNvSpPr txBox="true"/>
          <p:nvPr/>
        </p:nvSpPr>
        <p:spPr>
          <a:xfrm rot="0">
            <a:off x="1699346" y="8614245"/>
            <a:ext cx="15559954" cy="961242"/>
          </a:xfrm>
          <a:prstGeom prst="rect">
            <a:avLst/>
          </a:prstGeom>
        </p:spPr>
        <p:txBody>
          <a:bodyPr anchor="t" rtlCol="false" tIns="0" lIns="0" bIns="0" rIns="0">
            <a:spAutoFit/>
          </a:bodyPr>
          <a:lstStyle/>
          <a:p>
            <a:pPr marL="0" indent="0" lvl="0">
              <a:lnSpc>
                <a:spcPts val="3851"/>
              </a:lnSpc>
            </a:pPr>
            <a:r>
              <a:rPr lang="en-US" sz="2751">
                <a:solidFill>
                  <a:srgbClr val="100F0D"/>
                </a:solidFill>
                <a:latin typeface="Glacial Indifference Bold"/>
              </a:rPr>
              <a:t>Adaptive Learning</a:t>
            </a:r>
            <a:r>
              <a:rPr lang="en-US" sz="2751">
                <a:solidFill>
                  <a:srgbClr val="100F0D"/>
                </a:solidFill>
                <a:latin typeface="Glacial Indifference"/>
              </a:rPr>
              <a:t>: Individual's learning activity and up-to-date </a:t>
            </a:r>
            <a:r>
              <a:rPr lang="en-US" sz="2751">
                <a:solidFill>
                  <a:srgbClr val="100F0D"/>
                </a:solidFill>
                <a:latin typeface="Glacial Indifference Italics"/>
              </a:rPr>
              <a:t>assessment system</a:t>
            </a:r>
            <a:r>
              <a:rPr lang="en-US" sz="2751">
                <a:solidFill>
                  <a:srgbClr val="100F0D"/>
                </a:solidFill>
                <a:latin typeface="Glacial Indifference"/>
              </a:rPr>
              <a:t> is plotted into Knowledge Graph and Learning Curves iterated until stable, to ensure flawless learning.</a:t>
            </a:r>
          </a:p>
        </p:txBody>
      </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1028700"/>
            <a:ext cx="1941589" cy="2114602"/>
          </a:xfrm>
          <a:prstGeom prst="rect">
            <a:avLst/>
          </a:prstGeom>
        </p:spPr>
      </p:pic>
      <p:sp>
        <p:nvSpPr>
          <p:cNvPr name="TextBox 11" id="11"/>
          <p:cNvSpPr txBox="true"/>
          <p:nvPr/>
        </p:nvSpPr>
        <p:spPr>
          <a:xfrm rot="0">
            <a:off x="9359236" y="2326503"/>
            <a:ext cx="4667123" cy="433591"/>
          </a:xfrm>
          <a:prstGeom prst="rect">
            <a:avLst/>
          </a:prstGeom>
        </p:spPr>
        <p:txBody>
          <a:bodyPr anchor="t" rtlCol="false" tIns="0" lIns="0" bIns="0" rIns="0">
            <a:spAutoFit/>
          </a:bodyPr>
          <a:lstStyle/>
          <a:p>
            <a:pPr algn="r" marL="0" indent="0" lvl="0">
              <a:lnSpc>
                <a:spcPts val="3564"/>
              </a:lnSpc>
            </a:pPr>
            <a:r>
              <a:rPr lang="en-US" sz="2545">
                <a:solidFill>
                  <a:srgbClr val="100F0D"/>
                </a:solidFill>
                <a:latin typeface="Glacial Indifference Bold"/>
              </a:rPr>
              <a:t>Software as a Service (SaaS)</a:t>
            </a:r>
          </a:p>
        </p:txBody>
      </p:sp>
      <p:sp>
        <p:nvSpPr>
          <p:cNvPr name="TextBox 12" id="12"/>
          <p:cNvSpPr txBox="true"/>
          <p:nvPr/>
        </p:nvSpPr>
        <p:spPr>
          <a:xfrm rot="0">
            <a:off x="15000093" y="2326503"/>
            <a:ext cx="2422659" cy="433591"/>
          </a:xfrm>
          <a:prstGeom prst="rect">
            <a:avLst/>
          </a:prstGeom>
        </p:spPr>
        <p:txBody>
          <a:bodyPr anchor="t" rtlCol="false" tIns="0" lIns="0" bIns="0" rIns="0">
            <a:spAutoFit/>
          </a:bodyPr>
          <a:lstStyle/>
          <a:p>
            <a:pPr algn="just" marL="0" indent="0" lvl="0">
              <a:lnSpc>
                <a:spcPts val="3564"/>
              </a:lnSpc>
            </a:pPr>
            <a:r>
              <a:rPr lang="en-US" sz="2545">
                <a:solidFill>
                  <a:srgbClr val="100F0D"/>
                </a:solidFill>
                <a:latin typeface="Glacial Indifference Bold"/>
              </a:rPr>
              <a:t>Open Learning</a:t>
            </a:r>
          </a:p>
        </p:txBody>
      </p:sp>
      <p:sp>
        <p:nvSpPr>
          <p:cNvPr name="TextBox 13" id="13"/>
          <p:cNvSpPr txBox="true"/>
          <p:nvPr/>
        </p:nvSpPr>
        <p:spPr>
          <a:xfrm rot="0">
            <a:off x="1306848" y="3847264"/>
            <a:ext cx="15952452" cy="1519344"/>
          </a:xfrm>
          <a:prstGeom prst="rect">
            <a:avLst/>
          </a:prstGeom>
        </p:spPr>
        <p:txBody>
          <a:bodyPr anchor="t" rtlCol="false" tIns="0" lIns="0" bIns="0" rIns="0">
            <a:spAutoFit/>
          </a:bodyPr>
          <a:lstStyle/>
          <a:p>
            <a:pPr algn="r" marL="0" indent="0" lvl="0">
              <a:lnSpc>
                <a:spcPts val="4050"/>
              </a:lnSpc>
            </a:pPr>
            <a:r>
              <a:rPr lang="en-US" sz="2893">
                <a:solidFill>
                  <a:srgbClr val="100F0D"/>
                </a:solidFill>
                <a:latin typeface="Glacial Indifference Bold"/>
              </a:rPr>
              <a:t>An adaptive e-learning interactive system that personalizes and adapts e-learning</a:t>
            </a:r>
            <a:r>
              <a:rPr lang="en-US" sz="1024">
                <a:solidFill>
                  <a:srgbClr val="100F0D"/>
                </a:solidFill>
                <a:latin typeface="Arimo Bold"/>
              </a:rPr>
              <a:t> content, pedagogical models, and interactions between participants to facilitates learning in an evocative and efficient way by using diversity of computing technologies.</a:t>
            </a:r>
          </a:p>
        </p:txBody>
      </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91470" y="6505085"/>
            <a:ext cx="430754" cy="430754"/>
          </a:xfrm>
          <a:prstGeom prst="rect">
            <a:avLst/>
          </a:prstGeom>
        </p:spPr>
      </p:pic>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91470" y="7619201"/>
            <a:ext cx="430754" cy="430754"/>
          </a:xfrm>
          <a:prstGeom prst="rect">
            <a:avLst/>
          </a:prstGeom>
        </p:spPr>
      </p:pic>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91470" y="8671395"/>
            <a:ext cx="430754" cy="430754"/>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58524" y="2801462"/>
            <a:ext cx="7263437" cy="4839265"/>
          </a:xfrm>
          <a:prstGeom prst="rect">
            <a:avLst/>
          </a:prstGeom>
        </p:spPr>
      </p:pic>
      <p:grpSp>
        <p:nvGrpSpPr>
          <p:cNvPr name="Group 3" id="3"/>
          <p:cNvGrpSpPr/>
          <p:nvPr/>
        </p:nvGrpSpPr>
        <p:grpSpPr>
          <a:xfrm rot="0">
            <a:off x="10783219" y="5449723"/>
            <a:ext cx="2963622" cy="1230496"/>
            <a:chOff x="0" y="0"/>
            <a:chExt cx="6418134" cy="2636520"/>
          </a:xfrm>
        </p:grpSpPr>
        <p:sp>
          <p:nvSpPr>
            <p:cNvPr name="Freeform 4" id="4"/>
            <p:cNvSpPr/>
            <p:nvPr/>
          </p:nvSpPr>
          <p:spPr>
            <a:xfrm>
              <a:off x="657860" y="0"/>
              <a:ext cx="5760274" cy="2112010"/>
            </a:xfrm>
            <a:custGeom>
              <a:avLst/>
              <a:gdLst/>
              <a:ahLst/>
              <a:cxnLst/>
              <a:rect r="r" b="b" t="t" l="l"/>
              <a:pathLst>
                <a:path h="2112010" w="5760274">
                  <a:moveTo>
                    <a:pt x="0" y="0"/>
                  </a:moveTo>
                  <a:lnTo>
                    <a:pt x="5760274" y="0"/>
                  </a:lnTo>
                  <a:lnTo>
                    <a:pt x="5760274" y="2112010"/>
                  </a:lnTo>
                  <a:lnTo>
                    <a:pt x="0" y="2112010"/>
                  </a:lnTo>
                  <a:close/>
                </a:path>
              </a:pathLst>
            </a:custGeom>
            <a:solidFill>
              <a:srgbClr val="77838D"/>
            </a:solidFill>
          </p:spPr>
        </p:sp>
        <p:sp>
          <p:nvSpPr>
            <p:cNvPr name="Freeform 5" id="5"/>
            <p:cNvSpPr/>
            <p:nvPr/>
          </p:nvSpPr>
          <p:spPr>
            <a:xfrm>
              <a:off x="0" y="0"/>
              <a:ext cx="657860" cy="2636520"/>
            </a:xfrm>
            <a:custGeom>
              <a:avLst/>
              <a:gdLst/>
              <a:ahLst/>
              <a:cxnLst/>
              <a:rect r="r" b="b" t="t" l="l"/>
              <a:pathLst>
                <a:path h="2636520" w="657860">
                  <a:moveTo>
                    <a:pt x="657860" y="670560"/>
                  </a:moveTo>
                  <a:lnTo>
                    <a:pt x="657860" y="2025650"/>
                  </a:lnTo>
                  <a:lnTo>
                    <a:pt x="657860" y="2025650"/>
                  </a:lnTo>
                  <a:lnTo>
                    <a:pt x="657860" y="2112010"/>
                  </a:lnTo>
                  <a:lnTo>
                    <a:pt x="0" y="2636520"/>
                  </a:lnTo>
                  <a:lnTo>
                    <a:pt x="0" y="524510"/>
                  </a:lnTo>
                  <a:lnTo>
                    <a:pt x="657860" y="0"/>
                  </a:lnTo>
                  <a:close/>
                </a:path>
              </a:pathLst>
            </a:custGeom>
            <a:solidFill>
              <a:srgbClr val="293241"/>
            </a:solidFill>
          </p:spPr>
        </p:sp>
        <p:sp>
          <p:nvSpPr>
            <p:cNvPr name="Freeform 6" id="6"/>
            <p:cNvSpPr/>
            <p:nvPr/>
          </p:nvSpPr>
          <p:spPr>
            <a:xfrm>
              <a:off x="0" y="2112010"/>
              <a:ext cx="6418134" cy="524510"/>
            </a:xfrm>
            <a:custGeom>
              <a:avLst/>
              <a:gdLst/>
              <a:ahLst/>
              <a:cxnLst/>
              <a:rect r="r" b="b" t="t" l="l"/>
              <a:pathLst>
                <a:path h="524510" w="6418134">
                  <a:moveTo>
                    <a:pt x="6418134" y="0"/>
                  </a:moveTo>
                  <a:lnTo>
                    <a:pt x="5760274" y="524510"/>
                  </a:lnTo>
                  <a:lnTo>
                    <a:pt x="0" y="524510"/>
                  </a:lnTo>
                  <a:lnTo>
                    <a:pt x="657860" y="0"/>
                  </a:lnTo>
                  <a:lnTo>
                    <a:pt x="784860" y="0"/>
                  </a:lnTo>
                  <a:lnTo>
                    <a:pt x="784860" y="0"/>
                  </a:lnTo>
                  <a:lnTo>
                    <a:pt x="5670104" y="0"/>
                  </a:lnTo>
                  <a:lnTo>
                    <a:pt x="5670104" y="0"/>
                  </a:lnTo>
                  <a:close/>
                </a:path>
              </a:pathLst>
            </a:custGeom>
            <a:solidFill>
              <a:srgbClr val="9AA7B2"/>
            </a:solidFill>
          </p:spPr>
        </p:sp>
      </p:grpSp>
      <p:grpSp>
        <p:nvGrpSpPr>
          <p:cNvPr name="Group 7" id="7"/>
          <p:cNvGrpSpPr/>
          <p:nvPr/>
        </p:nvGrpSpPr>
        <p:grpSpPr>
          <a:xfrm rot="0">
            <a:off x="10459868" y="8720168"/>
            <a:ext cx="3196383" cy="1080710"/>
            <a:chOff x="0" y="0"/>
            <a:chExt cx="6554641" cy="2216150"/>
          </a:xfrm>
        </p:grpSpPr>
        <p:sp>
          <p:nvSpPr>
            <p:cNvPr name="Freeform 8" id="8"/>
            <p:cNvSpPr/>
            <p:nvPr/>
          </p:nvSpPr>
          <p:spPr>
            <a:xfrm>
              <a:off x="689610" y="0"/>
              <a:ext cx="5866301" cy="2216150"/>
            </a:xfrm>
            <a:custGeom>
              <a:avLst/>
              <a:gdLst/>
              <a:ahLst/>
              <a:cxnLst/>
              <a:rect r="r" b="b" t="t" l="l"/>
              <a:pathLst>
                <a:path h="2216150" w="5866301">
                  <a:moveTo>
                    <a:pt x="5155368" y="0"/>
                  </a:moveTo>
                  <a:lnTo>
                    <a:pt x="20320" y="0"/>
                  </a:lnTo>
                  <a:lnTo>
                    <a:pt x="0" y="0"/>
                  </a:lnTo>
                  <a:lnTo>
                    <a:pt x="0" y="2216150"/>
                  </a:lnTo>
                  <a:lnTo>
                    <a:pt x="20320" y="2216150"/>
                  </a:lnTo>
                  <a:lnTo>
                    <a:pt x="5154036" y="2213610"/>
                  </a:lnTo>
                  <a:cubicBezTo>
                    <a:pt x="5547532" y="2213610"/>
                    <a:pt x="5865032" y="1717040"/>
                    <a:pt x="5865032" y="1104900"/>
                  </a:cubicBezTo>
                  <a:cubicBezTo>
                    <a:pt x="5866301" y="496570"/>
                    <a:pt x="5548801" y="0"/>
                    <a:pt x="5155368" y="0"/>
                  </a:cubicBezTo>
                  <a:lnTo>
                    <a:pt x="5155368" y="0"/>
                  </a:lnTo>
                  <a:close/>
                  <a:moveTo>
                    <a:pt x="730250" y="1107440"/>
                  </a:moveTo>
                  <a:lnTo>
                    <a:pt x="730250" y="1102360"/>
                  </a:lnTo>
                  <a:lnTo>
                    <a:pt x="730250" y="1107440"/>
                  </a:lnTo>
                  <a:close/>
                </a:path>
              </a:pathLst>
            </a:custGeom>
            <a:solidFill>
              <a:srgbClr val="77838D"/>
            </a:solidFill>
          </p:spPr>
        </p:sp>
        <p:sp>
          <p:nvSpPr>
            <p:cNvPr name="Freeform 9" id="9"/>
            <p:cNvSpPr/>
            <p:nvPr/>
          </p:nvSpPr>
          <p:spPr>
            <a:xfrm>
              <a:off x="0" y="0"/>
              <a:ext cx="1421130" cy="2217420"/>
            </a:xfrm>
            <a:custGeom>
              <a:avLst/>
              <a:gdLst/>
              <a:ahLst/>
              <a:cxnLst/>
              <a:rect r="r" b="b" t="t" l="l"/>
              <a:pathLst>
                <a:path h="2217420" w="1421130">
                  <a:moveTo>
                    <a:pt x="1361440" y="665480"/>
                  </a:moveTo>
                  <a:lnTo>
                    <a:pt x="1346200" y="615950"/>
                  </a:lnTo>
                  <a:cubicBezTo>
                    <a:pt x="1341120" y="599440"/>
                    <a:pt x="1336040" y="584200"/>
                    <a:pt x="1329690" y="568960"/>
                  </a:cubicBezTo>
                  <a:lnTo>
                    <a:pt x="1329690" y="567690"/>
                  </a:lnTo>
                  <a:cubicBezTo>
                    <a:pt x="1324610" y="552450"/>
                    <a:pt x="1318260" y="537210"/>
                    <a:pt x="1311910" y="521970"/>
                  </a:cubicBezTo>
                  <a:lnTo>
                    <a:pt x="1311910" y="520700"/>
                  </a:lnTo>
                  <a:cubicBezTo>
                    <a:pt x="1305560" y="505460"/>
                    <a:pt x="1299210" y="491490"/>
                    <a:pt x="1292860" y="476250"/>
                  </a:cubicBezTo>
                  <a:lnTo>
                    <a:pt x="1292860" y="474980"/>
                  </a:lnTo>
                  <a:cubicBezTo>
                    <a:pt x="1286510" y="461010"/>
                    <a:pt x="1280160" y="445770"/>
                    <a:pt x="1272540" y="431800"/>
                  </a:cubicBezTo>
                  <a:lnTo>
                    <a:pt x="1272540" y="430530"/>
                  </a:lnTo>
                  <a:cubicBezTo>
                    <a:pt x="1266190" y="416560"/>
                    <a:pt x="1258570" y="402590"/>
                    <a:pt x="1250950" y="389890"/>
                  </a:cubicBezTo>
                  <a:lnTo>
                    <a:pt x="1250950" y="388620"/>
                  </a:lnTo>
                  <a:cubicBezTo>
                    <a:pt x="1243330" y="374650"/>
                    <a:pt x="1235710" y="361950"/>
                    <a:pt x="1228090" y="349250"/>
                  </a:cubicBezTo>
                  <a:cubicBezTo>
                    <a:pt x="1220470" y="336550"/>
                    <a:pt x="1212850" y="323850"/>
                    <a:pt x="1203960" y="311150"/>
                  </a:cubicBezTo>
                  <a:cubicBezTo>
                    <a:pt x="1078230" y="121920"/>
                    <a:pt x="908050" y="3810"/>
                    <a:pt x="718820" y="0"/>
                  </a:cubicBezTo>
                  <a:lnTo>
                    <a:pt x="709930" y="0"/>
                  </a:lnTo>
                  <a:cubicBezTo>
                    <a:pt x="317500" y="0"/>
                    <a:pt x="0" y="496570"/>
                    <a:pt x="0" y="1108710"/>
                  </a:cubicBezTo>
                  <a:cubicBezTo>
                    <a:pt x="0" y="1720850"/>
                    <a:pt x="317500" y="2217420"/>
                    <a:pt x="709930" y="2217420"/>
                  </a:cubicBezTo>
                  <a:lnTo>
                    <a:pt x="718820" y="2217420"/>
                  </a:lnTo>
                  <a:cubicBezTo>
                    <a:pt x="1107440" y="2209800"/>
                    <a:pt x="1419860" y="1717040"/>
                    <a:pt x="1419860" y="1109980"/>
                  </a:cubicBezTo>
                  <a:cubicBezTo>
                    <a:pt x="1421130" y="951230"/>
                    <a:pt x="1399540" y="801370"/>
                    <a:pt x="1361440" y="665480"/>
                  </a:cubicBezTo>
                  <a:close/>
                </a:path>
              </a:pathLst>
            </a:custGeom>
            <a:solidFill>
              <a:srgbClr val="293241"/>
            </a:solidFill>
          </p:spPr>
        </p:sp>
      </p:grpSp>
      <p:grpSp>
        <p:nvGrpSpPr>
          <p:cNvPr name="Group 10" id="10"/>
          <p:cNvGrpSpPr/>
          <p:nvPr/>
        </p:nvGrpSpPr>
        <p:grpSpPr>
          <a:xfrm rot="0">
            <a:off x="10693280" y="2936838"/>
            <a:ext cx="2963622" cy="1230496"/>
            <a:chOff x="0" y="0"/>
            <a:chExt cx="6418134" cy="2636520"/>
          </a:xfrm>
        </p:grpSpPr>
        <p:sp>
          <p:nvSpPr>
            <p:cNvPr name="Freeform 11" id="11"/>
            <p:cNvSpPr/>
            <p:nvPr/>
          </p:nvSpPr>
          <p:spPr>
            <a:xfrm>
              <a:off x="657860" y="0"/>
              <a:ext cx="5760274" cy="2112010"/>
            </a:xfrm>
            <a:custGeom>
              <a:avLst/>
              <a:gdLst/>
              <a:ahLst/>
              <a:cxnLst/>
              <a:rect r="r" b="b" t="t" l="l"/>
              <a:pathLst>
                <a:path h="2112010" w="5760274">
                  <a:moveTo>
                    <a:pt x="0" y="0"/>
                  </a:moveTo>
                  <a:lnTo>
                    <a:pt x="5760274" y="0"/>
                  </a:lnTo>
                  <a:lnTo>
                    <a:pt x="5760274" y="2112010"/>
                  </a:lnTo>
                  <a:lnTo>
                    <a:pt x="0" y="2112010"/>
                  </a:lnTo>
                  <a:close/>
                </a:path>
              </a:pathLst>
            </a:custGeom>
            <a:solidFill>
              <a:srgbClr val="77838D"/>
            </a:solidFill>
          </p:spPr>
        </p:sp>
        <p:sp>
          <p:nvSpPr>
            <p:cNvPr name="Freeform 12" id="12"/>
            <p:cNvSpPr/>
            <p:nvPr/>
          </p:nvSpPr>
          <p:spPr>
            <a:xfrm>
              <a:off x="0" y="0"/>
              <a:ext cx="657860" cy="2636520"/>
            </a:xfrm>
            <a:custGeom>
              <a:avLst/>
              <a:gdLst/>
              <a:ahLst/>
              <a:cxnLst/>
              <a:rect r="r" b="b" t="t" l="l"/>
              <a:pathLst>
                <a:path h="2636520" w="657860">
                  <a:moveTo>
                    <a:pt x="657860" y="670560"/>
                  </a:moveTo>
                  <a:lnTo>
                    <a:pt x="657860" y="2025650"/>
                  </a:lnTo>
                  <a:lnTo>
                    <a:pt x="657860" y="2025650"/>
                  </a:lnTo>
                  <a:lnTo>
                    <a:pt x="657860" y="2112010"/>
                  </a:lnTo>
                  <a:lnTo>
                    <a:pt x="0" y="2636520"/>
                  </a:lnTo>
                  <a:lnTo>
                    <a:pt x="0" y="524510"/>
                  </a:lnTo>
                  <a:lnTo>
                    <a:pt x="657860" y="0"/>
                  </a:lnTo>
                  <a:close/>
                </a:path>
              </a:pathLst>
            </a:custGeom>
            <a:solidFill>
              <a:srgbClr val="293241"/>
            </a:solidFill>
          </p:spPr>
        </p:sp>
        <p:sp>
          <p:nvSpPr>
            <p:cNvPr name="Freeform 13" id="13"/>
            <p:cNvSpPr/>
            <p:nvPr/>
          </p:nvSpPr>
          <p:spPr>
            <a:xfrm>
              <a:off x="0" y="2112010"/>
              <a:ext cx="6418134" cy="524510"/>
            </a:xfrm>
            <a:custGeom>
              <a:avLst/>
              <a:gdLst/>
              <a:ahLst/>
              <a:cxnLst/>
              <a:rect r="r" b="b" t="t" l="l"/>
              <a:pathLst>
                <a:path h="524510" w="6418134">
                  <a:moveTo>
                    <a:pt x="6418134" y="0"/>
                  </a:moveTo>
                  <a:lnTo>
                    <a:pt x="5760274" y="524510"/>
                  </a:lnTo>
                  <a:lnTo>
                    <a:pt x="0" y="524510"/>
                  </a:lnTo>
                  <a:lnTo>
                    <a:pt x="657860" y="0"/>
                  </a:lnTo>
                  <a:lnTo>
                    <a:pt x="784860" y="0"/>
                  </a:lnTo>
                  <a:lnTo>
                    <a:pt x="784860" y="0"/>
                  </a:lnTo>
                  <a:lnTo>
                    <a:pt x="5670104" y="0"/>
                  </a:lnTo>
                  <a:lnTo>
                    <a:pt x="5670104" y="0"/>
                  </a:lnTo>
                  <a:close/>
                </a:path>
              </a:pathLst>
            </a:custGeom>
            <a:solidFill>
              <a:srgbClr val="9AA7B2"/>
            </a:solidFill>
          </p:spPr>
        </p:sp>
      </p:grpSp>
      <p:pic>
        <p:nvPicPr>
          <p:cNvPr name="Picture 14" id="1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233793" y="1515683"/>
            <a:ext cx="1049463" cy="1373531"/>
          </a:xfrm>
          <a:prstGeom prst="rect">
            <a:avLst/>
          </a:prstGeom>
        </p:spPr>
      </p:pic>
      <p:sp>
        <p:nvSpPr>
          <p:cNvPr name="AutoShape 15" id="15"/>
          <p:cNvSpPr/>
          <p:nvPr/>
        </p:nvSpPr>
        <p:spPr>
          <a:xfrm rot="0">
            <a:off x="1736848" y="5359873"/>
            <a:ext cx="887522" cy="0"/>
          </a:xfrm>
          <a:prstGeom prst="line">
            <a:avLst/>
          </a:prstGeom>
          <a:ln cap="rnd" w="47625">
            <a:solidFill>
              <a:srgbClr val="000000"/>
            </a:solidFill>
            <a:prstDash val="sysDot"/>
            <a:headEnd type="none" len="sm" w="sm"/>
            <a:tailEnd type="arrow" len="sm" w="med"/>
          </a:ln>
        </p:spPr>
      </p:sp>
      <p:sp>
        <p:nvSpPr>
          <p:cNvPr name="AutoShape 16" id="16"/>
          <p:cNvSpPr/>
          <p:nvPr/>
        </p:nvSpPr>
        <p:spPr>
          <a:xfrm rot="-5400000">
            <a:off x="712617" y="4309204"/>
            <a:ext cx="2053714" cy="0"/>
          </a:xfrm>
          <a:prstGeom prst="line">
            <a:avLst/>
          </a:prstGeom>
          <a:ln cap="rnd" w="47625">
            <a:solidFill>
              <a:srgbClr val="000000"/>
            </a:solidFill>
            <a:prstDash val="sysDot"/>
            <a:headEnd type="none" len="sm" w="sm"/>
            <a:tailEnd type="none" len="sm" w="sm"/>
          </a:ln>
        </p:spPr>
      </p:sp>
      <p:grpSp>
        <p:nvGrpSpPr>
          <p:cNvPr name="Group 17" id="17"/>
          <p:cNvGrpSpPr/>
          <p:nvPr/>
        </p:nvGrpSpPr>
        <p:grpSpPr>
          <a:xfrm rot="0">
            <a:off x="996471" y="3735827"/>
            <a:ext cx="612446" cy="612446"/>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7838D"/>
            </a:solidFill>
          </p:spPr>
        </p:sp>
      </p:grpSp>
      <p:grpSp>
        <p:nvGrpSpPr>
          <p:cNvPr name="Group 19" id="19"/>
          <p:cNvGrpSpPr/>
          <p:nvPr/>
        </p:nvGrpSpPr>
        <p:grpSpPr>
          <a:xfrm rot="0">
            <a:off x="5799603" y="8853518"/>
            <a:ext cx="3716247" cy="882888"/>
            <a:chOff x="0" y="0"/>
            <a:chExt cx="6365485" cy="1512281"/>
          </a:xfrm>
        </p:grpSpPr>
        <p:sp>
          <p:nvSpPr>
            <p:cNvPr name="Freeform 20" id="20"/>
            <p:cNvSpPr/>
            <p:nvPr/>
          </p:nvSpPr>
          <p:spPr>
            <a:xfrm>
              <a:off x="92710" y="293370"/>
              <a:ext cx="6260075" cy="1206211"/>
            </a:xfrm>
            <a:custGeom>
              <a:avLst/>
              <a:gdLst/>
              <a:ahLst/>
              <a:cxnLst/>
              <a:rect r="r" b="b" t="t" l="l"/>
              <a:pathLst>
                <a:path h="1206211" w="6260075">
                  <a:moveTo>
                    <a:pt x="0" y="1151601"/>
                  </a:moveTo>
                  <a:lnTo>
                    <a:pt x="0" y="1206211"/>
                  </a:lnTo>
                  <a:lnTo>
                    <a:pt x="6260075" y="1206211"/>
                  </a:lnTo>
                  <a:lnTo>
                    <a:pt x="6260075" y="54610"/>
                  </a:lnTo>
                  <a:lnTo>
                    <a:pt x="6205466" y="0"/>
                  </a:lnTo>
                  <a:lnTo>
                    <a:pt x="6205466" y="1151601"/>
                  </a:lnTo>
                  <a:close/>
                </a:path>
              </a:pathLst>
            </a:custGeom>
            <a:solidFill>
              <a:srgbClr val="9AA7B2"/>
            </a:solidFill>
          </p:spPr>
        </p:sp>
        <p:sp>
          <p:nvSpPr>
            <p:cNvPr name="Freeform 21" id="21"/>
            <p:cNvSpPr/>
            <p:nvPr/>
          </p:nvSpPr>
          <p:spPr>
            <a:xfrm>
              <a:off x="6350" y="11430"/>
              <a:ext cx="6285476" cy="1420841"/>
            </a:xfrm>
            <a:custGeom>
              <a:avLst/>
              <a:gdLst/>
              <a:ahLst/>
              <a:cxnLst/>
              <a:rect r="r" b="b" t="t" l="l"/>
              <a:pathLst>
                <a:path h="1420841" w="6285476">
                  <a:moveTo>
                    <a:pt x="6014965" y="0"/>
                  </a:moveTo>
                  <a:lnTo>
                    <a:pt x="0" y="1270"/>
                  </a:lnTo>
                  <a:lnTo>
                    <a:pt x="0" y="1420841"/>
                  </a:lnTo>
                  <a:lnTo>
                    <a:pt x="6284206" y="1420841"/>
                  </a:lnTo>
                  <a:lnTo>
                    <a:pt x="6285476" y="266700"/>
                  </a:lnTo>
                  <a:close/>
                </a:path>
              </a:pathLst>
            </a:custGeom>
            <a:solidFill>
              <a:srgbClr val="77838D"/>
            </a:solidFill>
          </p:spPr>
        </p:sp>
        <p:sp>
          <p:nvSpPr>
            <p:cNvPr name="Freeform 22" id="22"/>
            <p:cNvSpPr/>
            <p:nvPr/>
          </p:nvSpPr>
          <p:spPr>
            <a:xfrm>
              <a:off x="0" y="0"/>
              <a:ext cx="6365485" cy="1512281"/>
            </a:xfrm>
            <a:custGeom>
              <a:avLst/>
              <a:gdLst/>
              <a:ahLst/>
              <a:cxnLst/>
              <a:rect r="r" b="b" t="t" l="l"/>
              <a:pathLst>
                <a:path h="1512281" w="6365485">
                  <a:moveTo>
                    <a:pt x="6298176" y="275590"/>
                  </a:moveTo>
                  <a:lnTo>
                    <a:pt x="6298176" y="275590"/>
                  </a:lnTo>
                  <a:lnTo>
                    <a:pt x="6296906" y="274320"/>
                  </a:lnTo>
                  <a:lnTo>
                    <a:pt x="6161015" y="138430"/>
                  </a:lnTo>
                  <a:lnTo>
                    <a:pt x="6093706" y="71120"/>
                  </a:lnTo>
                  <a:lnTo>
                    <a:pt x="6022585" y="0"/>
                  </a:lnTo>
                  <a:lnTo>
                    <a:pt x="0" y="0"/>
                  </a:lnTo>
                  <a:lnTo>
                    <a:pt x="0" y="1444971"/>
                  </a:lnTo>
                  <a:lnTo>
                    <a:pt x="80010" y="1444971"/>
                  </a:lnTo>
                  <a:lnTo>
                    <a:pt x="80010" y="1512281"/>
                  </a:lnTo>
                  <a:lnTo>
                    <a:pt x="6365485" y="1512281"/>
                  </a:lnTo>
                  <a:lnTo>
                    <a:pt x="6365485" y="342900"/>
                  </a:lnTo>
                  <a:lnTo>
                    <a:pt x="6298176" y="275590"/>
                  </a:lnTo>
                  <a:close/>
                  <a:moveTo>
                    <a:pt x="6026395" y="21590"/>
                  </a:moveTo>
                  <a:lnTo>
                    <a:pt x="6152126" y="146050"/>
                  </a:lnTo>
                  <a:lnTo>
                    <a:pt x="6276585" y="270510"/>
                  </a:lnTo>
                  <a:lnTo>
                    <a:pt x="6026395" y="270510"/>
                  </a:lnTo>
                  <a:lnTo>
                    <a:pt x="6026395" y="21590"/>
                  </a:lnTo>
                  <a:close/>
                  <a:moveTo>
                    <a:pt x="12700" y="1432271"/>
                  </a:moveTo>
                  <a:lnTo>
                    <a:pt x="12700" y="12700"/>
                  </a:lnTo>
                  <a:lnTo>
                    <a:pt x="6013695" y="12700"/>
                  </a:lnTo>
                  <a:lnTo>
                    <a:pt x="6013695" y="278130"/>
                  </a:lnTo>
                  <a:cubicBezTo>
                    <a:pt x="6013695" y="281940"/>
                    <a:pt x="6016235" y="284480"/>
                    <a:pt x="6020045" y="284480"/>
                  </a:cubicBezTo>
                  <a:lnTo>
                    <a:pt x="6285476" y="284480"/>
                  </a:lnTo>
                  <a:lnTo>
                    <a:pt x="6285476" y="1432271"/>
                  </a:lnTo>
                  <a:lnTo>
                    <a:pt x="12700" y="1432271"/>
                  </a:lnTo>
                  <a:close/>
                  <a:moveTo>
                    <a:pt x="6352785" y="1499581"/>
                  </a:moveTo>
                  <a:lnTo>
                    <a:pt x="92710" y="1499581"/>
                  </a:lnTo>
                  <a:lnTo>
                    <a:pt x="92710" y="1444971"/>
                  </a:lnTo>
                  <a:lnTo>
                    <a:pt x="6298176" y="1444971"/>
                  </a:lnTo>
                  <a:lnTo>
                    <a:pt x="6298176" y="293370"/>
                  </a:lnTo>
                  <a:lnTo>
                    <a:pt x="6352785" y="347980"/>
                  </a:lnTo>
                  <a:lnTo>
                    <a:pt x="6352785" y="1499581"/>
                  </a:lnTo>
                  <a:close/>
                </a:path>
              </a:pathLst>
            </a:custGeom>
            <a:solidFill>
              <a:srgbClr val="77838D"/>
            </a:solidFill>
          </p:spPr>
        </p:sp>
      </p:grpSp>
      <p:sp>
        <p:nvSpPr>
          <p:cNvPr name="AutoShape 23" id="23"/>
          <p:cNvSpPr/>
          <p:nvPr/>
        </p:nvSpPr>
        <p:spPr>
          <a:xfrm rot="0">
            <a:off x="4228463" y="9126461"/>
            <a:ext cx="1571140" cy="0"/>
          </a:xfrm>
          <a:prstGeom prst="line">
            <a:avLst/>
          </a:prstGeom>
          <a:ln cap="rnd" w="47625">
            <a:solidFill>
              <a:srgbClr val="000000"/>
            </a:solidFill>
            <a:prstDash val="sysDot"/>
            <a:headEnd type="none" len="sm" w="sm"/>
            <a:tailEnd type="arrow" len="sm" w="med"/>
          </a:ln>
        </p:spPr>
      </p:sp>
      <p:grpSp>
        <p:nvGrpSpPr>
          <p:cNvPr name="Group 24" id="24"/>
          <p:cNvGrpSpPr/>
          <p:nvPr/>
        </p:nvGrpSpPr>
        <p:grpSpPr>
          <a:xfrm rot="0">
            <a:off x="4813019" y="8419377"/>
            <a:ext cx="612446" cy="612446"/>
            <a:chOff x="0" y="0"/>
            <a:chExt cx="6350000" cy="6350000"/>
          </a:xfrm>
        </p:grpSpPr>
        <p:sp>
          <p:nvSpPr>
            <p:cNvPr name="Freeform 25" id="2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7838D"/>
            </a:solidFill>
          </p:spPr>
        </p:sp>
      </p:grpSp>
      <p:sp>
        <p:nvSpPr>
          <p:cNvPr name="AutoShape 26" id="26"/>
          <p:cNvSpPr/>
          <p:nvPr/>
        </p:nvSpPr>
        <p:spPr>
          <a:xfrm rot="93891">
            <a:off x="9516978" y="9252116"/>
            <a:ext cx="943066" cy="0"/>
          </a:xfrm>
          <a:prstGeom prst="line">
            <a:avLst/>
          </a:prstGeom>
          <a:ln cap="rnd" w="47625">
            <a:solidFill>
              <a:srgbClr val="000000"/>
            </a:solidFill>
            <a:prstDash val="sysDot"/>
            <a:headEnd type="none" len="sm" w="sm"/>
            <a:tailEnd type="arrow" len="sm" w="med"/>
          </a:ln>
        </p:spPr>
      </p:sp>
      <p:grpSp>
        <p:nvGrpSpPr>
          <p:cNvPr name="Group 27" id="27"/>
          <p:cNvGrpSpPr/>
          <p:nvPr/>
        </p:nvGrpSpPr>
        <p:grpSpPr>
          <a:xfrm rot="0">
            <a:off x="9682288" y="8547295"/>
            <a:ext cx="612446" cy="612446"/>
            <a:chOff x="0" y="0"/>
            <a:chExt cx="6350000" cy="6350000"/>
          </a:xfrm>
        </p:grpSpPr>
        <p:sp>
          <p:nvSpPr>
            <p:cNvPr name="Freeform 28" id="2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7838D"/>
            </a:solidFill>
          </p:spPr>
        </p:sp>
      </p:grpSp>
      <p:pic>
        <p:nvPicPr>
          <p:cNvPr name="Picture 29" id="29"/>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5359931" y="4696746"/>
            <a:ext cx="1448559" cy="2053369"/>
          </a:xfrm>
          <a:prstGeom prst="rect">
            <a:avLst/>
          </a:prstGeom>
        </p:spPr>
      </p:pic>
      <p:sp>
        <p:nvSpPr>
          <p:cNvPr name="AutoShape 30" id="30"/>
          <p:cNvSpPr/>
          <p:nvPr/>
        </p:nvSpPr>
        <p:spPr>
          <a:xfrm rot="-5400000">
            <a:off x="3225418" y="8123417"/>
            <a:ext cx="2053714" cy="0"/>
          </a:xfrm>
          <a:prstGeom prst="line">
            <a:avLst/>
          </a:prstGeom>
          <a:ln cap="rnd" w="47625">
            <a:solidFill>
              <a:srgbClr val="000000"/>
            </a:solidFill>
            <a:prstDash val="sysDot"/>
            <a:headEnd type="none" len="sm" w="sm"/>
            <a:tailEnd type="none" len="sm" w="sm"/>
          </a:ln>
        </p:spPr>
      </p:sp>
      <p:grpSp>
        <p:nvGrpSpPr>
          <p:cNvPr name="Group 31" id="31"/>
          <p:cNvGrpSpPr/>
          <p:nvPr/>
        </p:nvGrpSpPr>
        <p:grpSpPr>
          <a:xfrm rot="0">
            <a:off x="522987" y="8872509"/>
            <a:ext cx="3315244" cy="1032901"/>
            <a:chOff x="0" y="0"/>
            <a:chExt cx="20381238" cy="6350000"/>
          </a:xfrm>
        </p:grpSpPr>
        <p:sp>
          <p:nvSpPr>
            <p:cNvPr name="Freeform 32" id="32"/>
            <p:cNvSpPr/>
            <p:nvPr/>
          </p:nvSpPr>
          <p:spPr>
            <a:xfrm>
              <a:off x="72390" y="72390"/>
              <a:ext cx="20236459" cy="6205220"/>
            </a:xfrm>
            <a:custGeom>
              <a:avLst/>
              <a:gdLst/>
              <a:ahLst/>
              <a:cxnLst/>
              <a:rect r="r" b="b" t="t" l="l"/>
              <a:pathLst>
                <a:path h="6205220" w="20236459">
                  <a:moveTo>
                    <a:pt x="0" y="0"/>
                  </a:moveTo>
                  <a:lnTo>
                    <a:pt x="20236459" y="0"/>
                  </a:lnTo>
                  <a:lnTo>
                    <a:pt x="20236459" y="6205220"/>
                  </a:lnTo>
                  <a:lnTo>
                    <a:pt x="0" y="6205220"/>
                  </a:lnTo>
                  <a:lnTo>
                    <a:pt x="0" y="0"/>
                  </a:lnTo>
                  <a:close/>
                </a:path>
              </a:pathLst>
            </a:custGeom>
            <a:solidFill>
              <a:srgbClr val="77838D"/>
            </a:solidFill>
          </p:spPr>
        </p:sp>
        <p:sp>
          <p:nvSpPr>
            <p:cNvPr name="Freeform 33" id="33"/>
            <p:cNvSpPr/>
            <p:nvPr/>
          </p:nvSpPr>
          <p:spPr>
            <a:xfrm>
              <a:off x="0" y="0"/>
              <a:ext cx="20381238" cy="6350000"/>
            </a:xfrm>
            <a:custGeom>
              <a:avLst/>
              <a:gdLst/>
              <a:ahLst/>
              <a:cxnLst/>
              <a:rect r="r" b="b" t="t" l="l"/>
              <a:pathLst>
                <a:path h="6350000" w="20381238">
                  <a:moveTo>
                    <a:pt x="20236458" y="6205220"/>
                  </a:moveTo>
                  <a:lnTo>
                    <a:pt x="20381238" y="6205220"/>
                  </a:lnTo>
                  <a:lnTo>
                    <a:pt x="20381238" y="6350000"/>
                  </a:lnTo>
                  <a:lnTo>
                    <a:pt x="20236458" y="6350000"/>
                  </a:lnTo>
                  <a:lnTo>
                    <a:pt x="20236458" y="6205220"/>
                  </a:lnTo>
                  <a:close/>
                  <a:moveTo>
                    <a:pt x="0" y="144780"/>
                  </a:moveTo>
                  <a:lnTo>
                    <a:pt x="144780" y="144780"/>
                  </a:lnTo>
                  <a:lnTo>
                    <a:pt x="144780" y="6205220"/>
                  </a:lnTo>
                  <a:lnTo>
                    <a:pt x="0" y="6205220"/>
                  </a:lnTo>
                  <a:lnTo>
                    <a:pt x="0" y="144780"/>
                  </a:lnTo>
                  <a:close/>
                  <a:moveTo>
                    <a:pt x="0" y="6205220"/>
                  </a:moveTo>
                  <a:lnTo>
                    <a:pt x="144780" y="6205220"/>
                  </a:lnTo>
                  <a:lnTo>
                    <a:pt x="144780" y="6350000"/>
                  </a:lnTo>
                  <a:lnTo>
                    <a:pt x="0" y="6350000"/>
                  </a:lnTo>
                  <a:lnTo>
                    <a:pt x="0" y="6205220"/>
                  </a:lnTo>
                  <a:close/>
                  <a:moveTo>
                    <a:pt x="20236458" y="144780"/>
                  </a:moveTo>
                  <a:lnTo>
                    <a:pt x="20381238" y="144780"/>
                  </a:lnTo>
                  <a:lnTo>
                    <a:pt x="20381238" y="6205220"/>
                  </a:lnTo>
                  <a:lnTo>
                    <a:pt x="20236458" y="6205220"/>
                  </a:lnTo>
                  <a:lnTo>
                    <a:pt x="20236458" y="144780"/>
                  </a:lnTo>
                  <a:close/>
                  <a:moveTo>
                    <a:pt x="144780" y="6205220"/>
                  </a:moveTo>
                  <a:lnTo>
                    <a:pt x="20236458" y="6205220"/>
                  </a:lnTo>
                  <a:lnTo>
                    <a:pt x="20236458" y="6350000"/>
                  </a:lnTo>
                  <a:lnTo>
                    <a:pt x="144780" y="6350000"/>
                  </a:lnTo>
                  <a:lnTo>
                    <a:pt x="144780" y="6205220"/>
                  </a:lnTo>
                  <a:close/>
                  <a:moveTo>
                    <a:pt x="20236458" y="0"/>
                  </a:moveTo>
                  <a:lnTo>
                    <a:pt x="20381238" y="0"/>
                  </a:lnTo>
                  <a:lnTo>
                    <a:pt x="20381238" y="144780"/>
                  </a:lnTo>
                  <a:lnTo>
                    <a:pt x="20236458" y="144780"/>
                  </a:lnTo>
                  <a:lnTo>
                    <a:pt x="20236458" y="0"/>
                  </a:lnTo>
                  <a:close/>
                  <a:moveTo>
                    <a:pt x="0" y="0"/>
                  </a:moveTo>
                  <a:lnTo>
                    <a:pt x="144780" y="0"/>
                  </a:lnTo>
                  <a:lnTo>
                    <a:pt x="144780" y="144780"/>
                  </a:lnTo>
                  <a:lnTo>
                    <a:pt x="0" y="144780"/>
                  </a:lnTo>
                  <a:lnTo>
                    <a:pt x="0" y="0"/>
                  </a:lnTo>
                  <a:close/>
                  <a:moveTo>
                    <a:pt x="144780" y="0"/>
                  </a:moveTo>
                  <a:lnTo>
                    <a:pt x="20236458" y="0"/>
                  </a:lnTo>
                  <a:lnTo>
                    <a:pt x="20236458" y="144780"/>
                  </a:lnTo>
                  <a:lnTo>
                    <a:pt x="144780" y="144780"/>
                  </a:lnTo>
                  <a:lnTo>
                    <a:pt x="144780" y="0"/>
                  </a:lnTo>
                  <a:close/>
                </a:path>
              </a:pathLst>
            </a:custGeom>
            <a:solidFill>
              <a:srgbClr val="293241"/>
            </a:solidFill>
          </p:spPr>
        </p:sp>
      </p:grpSp>
      <p:sp>
        <p:nvSpPr>
          <p:cNvPr name="AutoShape 34" id="34"/>
          <p:cNvSpPr/>
          <p:nvPr/>
        </p:nvSpPr>
        <p:spPr>
          <a:xfrm rot="0">
            <a:off x="3838693" y="9403143"/>
            <a:ext cx="1984722" cy="0"/>
          </a:xfrm>
          <a:prstGeom prst="line">
            <a:avLst/>
          </a:prstGeom>
          <a:ln cap="rnd" w="47625">
            <a:solidFill>
              <a:srgbClr val="000000"/>
            </a:solidFill>
            <a:prstDash val="sysDot"/>
            <a:headEnd type="none" len="sm" w="sm"/>
            <a:tailEnd type="arrow" len="sm" w="med"/>
          </a:ln>
        </p:spPr>
      </p:sp>
      <p:grpSp>
        <p:nvGrpSpPr>
          <p:cNvPr name="Group 35" id="35"/>
          <p:cNvGrpSpPr/>
          <p:nvPr/>
        </p:nvGrpSpPr>
        <p:grpSpPr>
          <a:xfrm rot="0">
            <a:off x="14357646" y="8580818"/>
            <a:ext cx="3354918" cy="1183641"/>
            <a:chOff x="0" y="0"/>
            <a:chExt cx="15413886" cy="5438140"/>
          </a:xfrm>
        </p:grpSpPr>
        <p:sp>
          <p:nvSpPr>
            <p:cNvPr name="Freeform 36" id="36"/>
            <p:cNvSpPr/>
            <p:nvPr/>
          </p:nvSpPr>
          <p:spPr>
            <a:xfrm>
              <a:off x="27940" y="0"/>
              <a:ext cx="15358006" cy="5438140"/>
            </a:xfrm>
            <a:custGeom>
              <a:avLst/>
              <a:gdLst/>
              <a:ahLst/>
              <a:cxnLst/>
              <a:rect r="r" b="b" t="t" l="l"/>
              <a:pathLst>
                <a:path h="5438140" w="15358006">
                  <a:moveTo>
                    <a:pt x="15358006" y="2719070"/>
                  </a:moveTo>
                  <a:cubicBezTo>
                    <a:pt x="15332606" y="2743200"/>
                    <a:pt x="14954146" y="3116580"/>
                    <a:pt x="14954146" y="3509010"/>
                  </a:cubicBezTo>
                  <a:lnTo>
                    <a:pt x="14952876" y="3509010"/>
                  </a:lnTo>
                  <a:lnTo>
                    <a:pt x="14952876" y="4631690"/>
                  </a:lnTo>
                  <a:cubicBezTo>
                    <a:pt x="14952876" y="5058410"/>
                    <a:pt x="14621406" y="5406390"/>
                    <a:pt x="14202306" y="5435600"/>
                  </a:cubicBezTo>
                  <a:cubicBezTo>
                    <a:pt x="14193417" y="5436870"/>
                    <a:pt x="14184526" y="5436870"/>
                    <a:pt x="14175636" y="5436870"/>
                  </a:cubicBezTo>
                  <a:cubicBezTo>
                    <a:pt x="14165476" y="5438140"/>
                    <a:pt x="14156586" y="5438140"/>
                    <a:pt x="14146426"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14147696" y="0"/>
                  </a:lnTo>
                  <a:cubicBezTo>
                    <a:pt x="14157856" y="0"/>
                    <a:pt x="14166746" y="1270"/>
                    <a:pt x="14176906" y="1270"/>
                  </a:cubicBezTo>
                  <a:cubicBezTo>
                    <a:pt x="14185796" y="1270"/>
                    <a:pt x="14194686" y="2540"/>
                    <a:pt x="14203576" y="2540"/>
                  </a:cubicBezTo>
                  <a:cubicBezTo>
                    <a:pt x="14622676" y="30480"/>
                    <a:pt x="14954146" y="379730"/>
                    <a:pt x="14954146" y="806450"/>
                  </a:cubicBezTo>
                  <a:lnTo>
                    <a:pt x="14954146" y="1929130"/>
                  </a:lnTo>
                  <a:cubicBezTo>
                    <a:pt x="14954146" y="2321560"/>
                    <a:pt x="15332606" y="2694940"/>
                    <a:pt x="15358006" y="2719070"/>
                  </a:cubicBezTo>
                  <a:close/>
                </a:path>
              </a:pathLst>
            </a:custGeom>
            <a:solidFill>
              <a:srgbClr val="77838D"/>
            </a:solidFill>
          </p:spPr>
        </p:sp>
      </p:grpSp>
      <p:sp>
        <p:nvSpPr>
          <p:cNvPr name="TextBox 37" id="37"/>
          <p:cNvSpPr txBox="true"/>
          <p:nvPr/>
        </p:nvSpPr>
        <p:spPr>
          <a:xfrm rot="0">
            <a:off x="11286739" y="9048154"/>
            <a:ext cx="2528721" cy="377114"/>
          </a:xfrm>
          <a:prstGeom prst="rect">
            <a:avLst/>
          </a:prstGeom>
        </p:spPr>
        <p:txBody>
          <a:bodyPr anchor="t" rtlCol="false" tIns="0" lIns="0" bIns="0" rIns="0">
            <a:spAutoFit/>
          </a:bodyPr>
          <a:lstStyle/>
          <a:p>
            <a:pPr algn="just" marL="0" indent="0" lvl="0">
              <a:lnSpc>
                <a:spcPts val="3042"/>
              </a:lnSpc>
            </a:pPr>
            <a:r>
              <a:rPr lang="en-US" sz="2173">
                <a:solidFill>
                  <a:srgbClr val="FFFFFF"/>
                </a:solidFill>
                <a:latin typeface="Glacial Indifference Bold"/>
              </a:rPr>
              <a:t>Predictive Model</a:t>
            </a:r>
          </a:p>
        </p:txBody>
      </p:sp>
      <p:sp>
        <p:nvSpPr>
          <p:cNvPr name="TextBox 38" id="38"/>
          <p:cNvSpPr txBox="true"/>
          <p:nvPr/>
        </p:nvSpPr>
        <p:spPr>
          <a:xfrm rot="0">
            <a:off x="15180590" y="6780094"/>
            <a:ext cx="1627899" cy="402646"/>
          </a:xfrm>
          <a:prstGeom prst="rect">
            <a:avLst/>
          </a:prstGeom>
        </p:spPr>
        <p:txBody>
          <a:bodyPr anchor="t" rtlCol="false" tIns="0" lIns="0" bIns="0" rIns="0">
            <a:spAutoFit/>
          </a:bodyPr>
          <a:lstStyle/>
          <a:p>
            <a:pPr algn="ctr" marL="0" indent="0" lvl="0">
              <a:lnSpc>
                <a:spcPts val="3278"/>
              </a:lnSpc>
            </a:pPr>
            <a:r>
              <a:rPr lang="en-US" sz="2341">
                <a:solidFill>
                  <a:srgbClr val="000000"/>
                </a:solidFill>
                <a:latin typeface="Glacial Indifference Bold"/>
              </a:rPr>
              <a:t>Tutor</a:t>
            </a:r>
          </a:p>
        </p:txBody>
      </p:sp>
      <p:sp>
        <p:nvSpPr>
          <p:cNvPr name="AutoShape 39" id="39"/>
          <p:cNvSpPr/>
          <p:nvPr/>
        </p:nvSpPr>
        <p:spPr>
          <a:xfrm rot="0">
            <a:off x="13656901" y="9174078"/>
            <a:ext cx="701724" cy="0"/>
          </a:xfrm>
          <a:prstGeom prst="line">
            <a:avLst/>
          </a:prstGeom>
          <a:ln cap="rnd" w="47625">
            <a:solidFill>
              <a:srgbClr val="000000"/>
            </a:solidFill>
            <a:prstDash val="sysDot"/>
            <a:headEnd type="none" len="sm" w="sm"/>
            <a:tailEnd type="arrow" len="sm" w="med"/>
          </a:ln>
        </p:spPr>
      </p:sp>
      <p:grpSp>
        <p:nvGrpSpPr>
          <p:cNvPr name="Group 40" id="40"/>
          <p:cNvGrpSpPr/>
          <p:nvPr/>
        </p:nvGrpSpPr>
        <p:grpSpPr>
          <a:xfrm rot="0">
            <a:off x="13694351" y="8482953"/>
            <a:ext cx="612446" cy="612446"/>
            <a:chOff x="0" y="0"/>
            <a:chExt cx="6350000" cy="6350000"/>
          </a:xfrm>
        </p:grpSpPr>
        <p:sp>
          <p:nvSpPr>
            <p:cNvPr name="Freeform 41" id="4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7838D"/>
            </a:solidFill>
          </p:spPr>
        </p:sp>
      </p:grpSp>
      <p:sp>
        <p:nvSpPr>
          <p:cNvPr name="AutoShape 42" id="42"/>
          <p:cNvSpPr/>
          <p:nvPr/>
        </p:nvSpPr>
        <p:spPr>
          <a:xfrm rot="-5400000">
            <a:off x="11292478" y="7685201"/>
            <a:ext cx="2033174" cy="0"/>
          </a:xfrm>
          <a:prstGeom prst="line">
            <a:avLst/>
          </a:prstGeom>
          <a:ln cap="rnd" w="47625">
            <a:solidFill>
              <a:srgbClr val="000000"/>
            </a:solidFill>
            <a:prstDash val="sysDot"/>
            <a:headEnd type="none" len="sm" w="sm"/>
            <a:tailEnd type="arrow" len="sm" w="med"/>
          </a:ln>
        </p:spPr>
      </p:sp>
      <p:grpSp>
        <p:nvGrpSpPr>
          <p:cNvPr name="Group 43" id="43"/>
          <p:cNvGrpSpPr/>
          <p:nvPr/>
        </p:nvGrpSpPr>
        <p:grpSpPr>
          <a:xfrm rot="0">
            <a:off x="11587449" y="7468108"/>
            <a:ext cx="612446" cy="612446"/>
            <a:chOff x="0" y="0"/>
            <a:chExt cx="6350000" cy="6350000"/>
          </a:xfrm>
        </p:grpSpPr>
        <p:sp>
          <p:nvSpPr>
            <p:cNvPr name="Freeform 44" id="4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7838D"/>
            </a:solidFill>
          </p:spPr>
        </p:sp>
      </p:grpSp>
      <p:sp>
        <p:nvSpPr>
          <p:cNvPr name="AutoShape 45" id="45"/>
          <p:cNvSpPr/>
          <p:nvPr/>
        </p:nvSpPr>
        <p:spPr>
          <a:xfrm rot="-5400000">
            <a:off x="15290559" y="7862908"/>
            <a:ext cx="1407962" cy="0"/>
          </a:xfrm>
          <a:prstGeom prst="line">
            <a:avLst/>
          </a:prstGeom>
          <a:ln cap="rnd" w="47625">
            <a:solidFill>
              <a:srgbClr val="000000"/>
            </a:solidFill>
            <a:prstDash val="sysDot"/>
            <a:headEnd type="none" len="sm" w="sm"/>
            <a:tailEnd type="arrow" len="sm" w="med"/>
          </a:ln>
        </p:spPr>
      </p:sp>
      <p:sp>
        <p:nvSpPr>
          <p:cNvPr name="AutoShape 46" id="46"/>
          <p:cNvSpPr/>
          <p:nvPr/>
        </p:nvSpPr>
        <p:spPr>
          <a:xfrm rot="-5400000">
            <a:off x="17149561" y="8422480"/>
            <a:ext cx="1407962" cy="0"/>
          </a:xfrm>
          <a:prstGeom prst="line">
            <a:avLst/>
          </a:prstGeom>
          <a:ln cap="rnd" w="47625">
            <a:solidFill>
              <a:srgbClr val="000000"/>
            </a:solidFill>
            <a:prstDash val="sysDot"/>
            <a:headEnd type="none" len="sm" w="sm"/>
            <a:tailEnd type="arrow" len="sm" w="med"/>
          </a:ln>
        </p:spPr>
      </p:sp>
      <p:sp>
        <p:nvSpPr>
          <p:cNvPr name="AutoShape 47" id="47"/>
          <p:cNvSpPr/>
          <p:nvPr/>
        </p:nvSpPr>
        <p:spPr>
          <a:xfrm rot="154748">
            <a:off x="17713632" y="9139005"/>
            <a:ext cx="164401" cy="0"/>
          </a:xfrm>
          <a:prstGeom prst="line">
            <a:avLst/>
          </a:prstGeom>
          <a:ln cap="rnd" w="47625">
            <a:solidFill>
              <a:srgbClr val="000000"/>
            </a:solidFill>
            <a:prstDash val="sysDot"/>
            <a:headEnd type="none" len="sm" w="sm"/>
            <a:tailEnd type="none" len="sm" w="sm"/>
          </a:ln>
        </p:spPr>
      </p:sp>
      <p:grpSp>
        <p:nvGrpSpPr>
          <p:cNvPr name="Group 48" id="48"/>
          <p:cNvGrpSpPr/>
          <p:nvPr/>
        </p:nvGrpSpPr>
        <p:grpSpPr>
          <a:xfrm rot="0">
            <a:off x="17442222" y="7093241"/>
            <a:ext cx="755964" cy="658596"/>
            <a:chOff x="0" y="0"/>
            <a:chExt cx="6350000" cy="5532120"/>
          </a:xfrm>
        </p:grpSpPr>
        <p:sp>
          <p:nvSpPr>
            <p:cNvPr name="Freeform 49" id="49"/>
            <p:cNvSpPr/>
            <p:nvPr/>
          </p:nvSpPr>
          <p:spPr>
            <a:xfrm>
              <a:off x="0" y="0"/>
              <a:ext cx="6350000" cy="5532120"/>
            </a:xfrm>
            <a:custGeom>
              <a:avLst/>
              <a:gdLst/>
              <a:ahLst/>
              <a:cxnLst/>
              <a:rect r="r" b="b" t="t" l="l"/>
              <a:pathLst>
                <a:path h="5532120" w="6350000">
                  <a:moveTo>
                    <a:pt x="4762500" y="0"/>
                  </a:moveTo>
                  <a:lnTo>
                    <a:pt x="1587500" y="0"/>
                  </a:lnTo>
                  <a:lnTo>
                    <a:pt x="0" y="2766060"/>
                  </a:lnTo>
                  <a:lnTo>
                    <a:pt x="1587500" y="5532120"/>
                  </a:lnTo>
                  <a:lnTo>
                    <a:pt x="4762500" y="5532120"/>
                  </a:lnTo>
                  <a:lnTo>
                    <a:pt x="6350000" y="2766060"/>
                  </a:lnTo>
                  <a:lnTo>
                    <a:pt x="4762500" y="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77838D"/>
            </a:solidFill>
          </p:spPr>
        </p:sp>
      </p:grpSp>
      <p:grpSp>
        <p:nvGrpSpPr>
          <p:cNvPr name="Group 50" id="50"/>
          <p:cNvGrpSpPr/>
          <p:nvPr/>
        </p:nvGrpSpPr>
        <p:grpSpPr>
          <a:xfrm rot="0">
            <a:off x="3339133" y="1873150"/>
            <a:ext cx="755964" cy="658596"/>
            <a:chOff x="0" y="0"/>
            <a:chExt cx="6350000" cy="5532120"/>
          </a:xfrm>
        </p:grpSpPr>
        <p:sp>
          <p:nvSpPr>
            <p:cNvPr name="Freeform 51" id="51"/>
            <p:cNvSpPr/>
            <p:nvPr/>
          </p:nvSpPr>
          <p:spPr>
            <a:xfrm>
              <a:off x="0" y="0"/>
              <a:ext cx="6350000" cy="5532120"/>
            </a:xfrm>
            <a:custGeom>
              <a:avLst/>
              <a:gdLst/>
              <a:ahLst/>
              <a:cxnLst/>
              <a:rect r="r" b="b" t="t" l="l"/>
              <a:pathLst>
                <a:path h="5532120" w="6350000">
                  <a:moveTo>
                    <a:pt x="4762500" y="0"/>
                  </a:moveTo>
                  <a:lnTo>
                    <a:pt x="1587500" y="0"/>
                  </a:lnTo>
                  <a:lnTo>
                    <a:pt x="0" y="2766060"/>
                  </a:lnTo>
                  <a:lnTo>
                    <a:pt x="1587500" y="5532120"/>
                  </a:lnTo>
                  <a:lnTo>
                    <a:pt x="4762500" y="5532120"/>
                  </a:lnTo>
                  <a:lnTo>
                    <a:pt x="6350000" y="2766060"/>
                  </a:lnTo>
                  <a:lnTo>
                    <a:pt x="4762500" y="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77838D"/>
            </a:solidFill>
          </p:spPr>
        </p:sp>
      </p:grpSp>
      <p:sp>
        <p:nvSpPr>
          <p:cNvPr name="AutoShape 52" id="52"/>
          <p:cNvSpPr/>
          <p:nvPr/>
        </p:nvSpPr>
        <p:spPr>
          <a:xfrm rot="-10799999">
            <a:off x="2160255" y="2188160"/>
            <a:ext cx="1220419" cy="0"/>
          </a:xfrm>
          <a:prstGeom prst="line">
            <a:avLst/>
          </a:prstGeom>
          <a:ln cap="rnd" w="47625">
            <a:solidFill>
              <a:srgbClr val="000000"/>
            </a:solidFill>
            <a:prstDash val="sysDot"/>
            <a:headEnd type="none" len="sm" w="sm"/>
            <a:tailEnd type="arrow" len="sm" w="med"/>
          </a:ln>
        </p:spPr>
      </p:sp>
      <p:sp>
        <p:nvSpPr>
          <p:cNvPr name="AutoShape 53" id="53"/>
          <p:cNvSpPr/>
          <p:nvPr/>
        </p:nvSpPr>
        <p:spPr>
          <a:xfrm rot="-10800000">
            <a:off x="13656901" y="3414196"/>
            <a:ext cx="2288977" cy="0"/>
          </a:xfrm>
          <a:prstGeom prst="line">
            <a:avLst/>
          </a:prstGeom>
          <a:ln cap="rnd" w="47625">
            <a:solidFill>
              <a:srgbClr val="000000"/>
            </a:solidFill>
            <a:prstDash val="sysDot"/>
            <a:headEnd type="none" len="sm" w="sm"/>
            <a:tailEnd type="arrow" len="sm" w="med"/>
          </a:ln>
        </p:spPr>
      </p:sp>
      <p:sp>
        <p:nvSpPr>
          <p:cNvPr name="AutoShape 54" id="54"/>
          <p:cNvSpPr/>
          <p:nvPr/>
        </p:nvSpPr>
        <p:spPr>
          <a:xfrm rot="-5400000">
            <a:off x="15203039" y="4179611"/>
            <a:ext cx="1483205" cy="0"/>
          </a:xfrm>
          <a:prstGeom prst="line">
            <a:avLst/>
          </a:prstGeom>
          <a:ln cap="rnd" w="47625">
            <a:solidFill>
              <a:srgbClr val="000000"/>
            </a:solidFill>
            <a:prstDash val="sysDot"/>
            <a:headEnd type="none" len="sm" w="sm"/>
            <a:tailEnd type="none" len="sm" w="sm"/>
          </a:ln>
        </p:spPr>
      </p:sp>
      <p:grpSp>
        <p:nvGrpSpPr>
          <p:cNvPr name="Group 55" id="55"/>
          <p:cNvGrpSpPr/>
          <p:nvPr/>
        </p:nvGrpSpPr>
        <p:grpSpPr>
          <a:xfrm rot="0">
            <a:off x="15180590" y="3628079"/>
            <a:ext cx="612446" cy="612446"/>
            <a:chOff x="0" y="0"/>
            <a:chExt cx="6350000" cy="6350000"/>
          </a:xfrm>
        </p:grpSpPr>
        <p:sp>
          <p:nvSpPr>
            <p:cNvPr name="Freeform 56" id="5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7838D"/>
            </a:solidFill>
          </p:spPr>
        </p:sp>
      </p:grpSp>
      <p:sp>
        <p:nvSpPr>
          <p:cNvPr name="AutoShape 57" id="57"/>
          <p:cNvSpPr/>
          <p:nvPr/>
        </p:nvSpPr>
        <p:spPr>
          <a:xfrm rot="-10800000">
            <a:off x="6780939" y="3461821"/>
            <a:ext cx="3879399" cy="0"/>
          </a:xfrm>
          <a:prstGeom prst="line">
            <a:avLst/>
          </a:prstGeom>
          <a:ln cap="rnd" w="47625">
            <a:solidFill>
              <a:srgbClr val="000000"/>
            </a:solidFill>
            <a:prstDash val="sysDot"/>
            <a:headEnd type="none" len="sm" w="sm"/>
            <a:tailEnd type="arrow" len="sm" w="med"/>
          </a:ln>
        </p:spPr>
      </p:sp>
      <p:sp>
        <p:nvSpPr>
          <p:cNvPr name="AutoShape 58" id="58"/>
          <p:cNvSpPr/>
          <p:nvPr/>
        </p:nvSpPr>
        <p:spPr>
          <a:xfrm rot="-10800000">
            <a:off x="8438535" y="6041912"/>
            <a:ext cx="2345701" cy="0"/>
          </a:xfrm>
          <a:prstGeom prst="line">
            <a:avLst/>
          </a:prstGeom>
          <a:ln cap="rnd" w="47625">
            <a:solidFill>
              <a:srgbClr val="000000"/>
            </a:solidFill>
            <a:prstDash val="sysDot"/>
            <a:headEnd type="none" len="sm" w="sm"/>
            <a:tailEnd type="arrow" len="sm" w="med"/>
          </a:ln>
        </p:spPr>
      </p:sp>
      <p:grpSp>
        <p:nvGrpSpPr>
          <p:cNvPr name="Group 59" id="59"/>
          <p:cNvGrpSpPr/>
          <p:nvPr/>
        </p:nvGrpSpPr>
        <p:grpSpPr>
          <a:xfrm rot="0">
            <a:off x="8409515" y="2693713"/>
            <a:ext cx="612446" cy="612446"/>
            <a:chOff x="0" y="0"/>
            <a:chExt cx="6350000" cy="6350000"/>
          </a:xfrm>
        </p:grpSpPr>
        <p:sp>
          <p:nvSpPr>
            <p:cNvPr name="Freeform 60" id="6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7838D"/>
            </a:solidFill>
          </p:spPr>
        </p:sp>
      </p:grpSp>
      <p:grpSp>
        <p:nvGrpSpPr>
          <p:cNvPr name="Group 61" id="61"/>
          <p:cNvGrpSpPr/>
          <p:nvPr/>
        </p:nvGrpSpPr>
        <p:grpSpPr>
          <a:xfrm rot="0">
            <a:off x="9376065" y="5327296"/>
            <a:ext cx="612446" cy="612446"/>
            <a:chOff x="0" y="0"/>
            <a:chExt cx="6350000" cy="6350000"/>
          </a:xfrm>
        </p:grpSpPr>
        <p:sp>
          <p:nvSpPr>
            <p:cNvPr name="Freeform 62" id="6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7838D"/>
            </a:solidFill>
          </p:spPr>
        </p:sp>
      </p:grpSp>
      <p:grpSp>
        <p:nvGrpSpPr>
          <p:cNvPr name="Group 63" id="63"/>
          <p:cNvGrpSpPr/>
          <p:nvPr/>
        </p:nvGrpSpPr>
        <p:grpSpPr>
          <a:xfrm rot="0">
            <a:off x="12916220" y="970598"/>
            <a:ext cx="4423499" cy="923361"/>
            <a:chOff x="0" y="0"/>
            <a:chExt cx="5897998" cy="1231148"/>
          </a:xfrm>
        </p:grpSpPr>
        <p:grpSp>
          <p:nvGrpSpPr>
            <p:cNvPr name="Group 64" id="64"/>
            <p:cNvGrpSpPr/>
            <p:nvPr/>
          </p:nvGrpSpPr>
          <p:grpSpPr>
            <a:xfrm rot="0">
              <a:off x="0" y="0"/>
              <a:ext cx="5897998" cy="1231148"/>
              <a:chOff x="0" y="0"/>
              <a:chExt cx="43474998" cy="9074967"/>
            </a:xfrm>
          </p:grpSpPr>
          <p:sp>
            <p:nvSpPr>
              <p:cNvPr name="Freeform 65" id="65"/>
              <p:cNvSpPr/>
              <p:nvPr/>
            </p:nvSpPr>
            <p:spPr>
              <a:xfrm>
                <a:off x="0" y="0"/>
                <a:ext cx="43474999" cy="9174027"/>
              </a:xfrm>
              <a:custGeom>
                <a:avLst/>
                <a:gdLst/>
                <a:ahLst/>
                <a:cxnLst/>
                <a:rect r="r" b="b" t="t" l="l"/>
                <a:pathLst>
                  <a:path h="9174027" w="43474999">
                    <a:moveTo>
                      <a:pt x="42852699" y="8603797"/>
                    </a:moveTo>
                    <a:cubicBezTo>
                      <a:pt x="42852699" y="8597447"/>
                      <a:pt x="42853967" y="8592367"/>
                      <a:pt x="42853967" y="8584747"/>
                    </a:cubicBezTo>
                    <a:lnTo>
                      <a:pt x="42853967" y="490220"/>
                    </a:lnTo>
                    <a:cubicBezTo>
                      <a:pt x="42853967" y="220980"/>
                      <a:pt x="42644417" y="0"/>
                      <a:pt x="42387878" y="0"/>
                    </a:cubicBezTo>
                    <a:lnTo>
                      <a:pt x="467360" y="0"/>
                    </a:lnTo>
                    <a:cubicBezTo>
                      <a:pt x="210820" y="0"/>
                      <a:pt x="0" y="220980"/>
                      <a:pt x="0" y="490220"/>
                    </a:cubicBezTo>
                    <a:lnTo>
                      <a:pt x="0" y="8584747"/>
                    </a:lnTo>
                    <a:cubicBezTo>
                      <a:pt x="0" y="8853987"/>
                      <a:pt x="209550" y="9074967"/>
                      <a:pt x="466090" y="9074967"/>
                    </a:cubicBezTo>
                    <a:lnTo>
                      <a:pt x="42386610" y="9074967"/>
                    </a:lnTo>
                    <a:cubicBezTo>
                      <a:pt x="42499638" y="9074967"/>
                      <a:pt x="42603778" y="9031787"/>
                      <a:pt x="42683788" y="8961937"/>
                    </a:cubicBezTo>
                    <a:cubicBezTo>
                      <a:pt x="42814599" y="9033057"/>
                      <a:pt x="43127017" y="9174027"/>
                      <a:pt x="43473728" y="8967017"/>
                    </a:cubicBezTo>
                    <a:cubicBezTo>
                      <a:pt x="43474999" y="8967017"/>
                      <a:pt x="43162578" y="8968287"/>
                      <a:pt x="42852699" y="8603797"/>
                    </a:cubicBezTo>
                    <a:lnTo>
                      <a:pt x="42852699" y="8603797"/>
                    </a:lnTo>
                    <a:close/>
                  </a:path>
                </a:pathLst>
              </a:custGeom>
              <a:solidFill>
                <a:srgbClr val="000000"/>
              </a:solidFill>
            </p:spPr>
          </p:sp>
        </p:grpSp>
        <p:sp>
          <p:nvSpPr>
            <p:cNvPr name="TextBox 66" id="66"/>
            <p:cNvSpPr txBox="true"/>
            <p:nvPr/>
          </p:nvSpPr>
          <p:spPr>
            <a:xfrm rot="0">
              <a:off x="707944" y="182112"/>
              <a:ext cx="4482110" cy="828824"/>
            </a:xfrm>
            <a:prstGeom prst="rect">
              <a:avLst/>
            </a:prstGeom>
          </p:spPr>
          <p:txBody>
            <a:bodyPr anchor="t" rtlCol="false" tIns="0" lIns="0" bIns="0" rIns="0">
              <a:spAutoFit/>
            </a:bodyPr>
            <a:lstStyle/>
            <a:p>
              <a:pPr algn="ctr" marL="0" indent="0" lvl="0">
                <a:lnSpc>
                  <a:spcPts val="5140"/>
                </a:lnSpc>
                <a:spcBef>
                  <a:spcPct val="0"/>
                </a:spcBef>
              </a:pPr>
              <a:r>
                <a:rPr lang="en-US" sz="3924">
                  <a:solidFill>
                    <a:srgbClr val="FFFFFF"/>
                  </a:solidFill>
                  <a:latin typeface="DM Sans Bold"/>
                </a:rPr>
                <a:t>How it works?</a:t>
              </a:r>
            </a:p>
          </p:txBody>
        </p:sp>
      </p:grpSp>
      <p:grpSp>
        <p:nvGrpSpPr>
          <p:cNvPr name="Group 67" id="67"/>
          <p:cNvGrpSpPr/>
          <p:nvPr/>
        </p:nvGrpSpPr>
        <p:grpSpPr>
          <a:xfrm rot="0">
            <a:off x="6682605" y="310964"/>
            <a:ext cx="2981193" cy="846324"/>
            <a:chOff x="0" y="0"/>
            <a:chExt cx="12705027" cy="3606800"/>
          </a:xfrm>
        </p:grpSpPr>
        <p:sp>
          <p:nvSpPr>
            <p:cNvPr name="Freeform 68" id="68"/>
            <p:cNvSpPr/>
            <p:nvPr/>
          </p:nvSpPr>
          <p:spPr>
            <a:xfrm>
              <a:off x="0" y="0"/>
              <a:ext cx="12705027" cy="3606800"/>
            </a:xfrm>
            <a:custGeom>
              <a:avLst/>
              <a:gdLst/>
              <a:ahLst/>
              <a:cxnLst/>
              <a:rect r="r" b="b" t="t" l="l"/>
              <a:pathLst>
                <a:path h="3606800" w="12705027">
                  <a:moveTo>
                    <a:pt x="12705027" y="0"/>
                  </a:moveTo>
                  <a:lnTo>
                    <a:pt x="1041400" y="0"/>
                  </a:lnTo>
                  <a:lnTo>
                    <a:pt x="0" y="1803400"/>
                  </a:lnTo>
                  <a:lnTo>
                    <a:pt x="1041400" y="3606800"/>
                  </a:lnTo>
                  <a:lnTo>
                    <a:pt x="12705027" y="3606800"/>
                  </a:lnTo>
                  <a:lnTo>
                    <a:pt x="11663627" y="1803400"/>
                  </a:lnTo>
                  <a:close/>
                </a:path>
              </a:pathLst>
            </a:custGeom>
            <a:solidFill>
              <a:srgbClr val="77838D"/>
            </a:solidFill>
          </p:spPr>
        </p:sp>
      </p:grpSp>
      <p:grpSp>
        <p:nvGrpSpPr>
          <p:cNvPr name="Group 69" id="69"/>
          <p:cNvGrpSpPr/>
          <p:nvPr/>
        </p:nvGrpSpPr>
        <p:grpSpPr>
          <a:xfrm rot="0">
            <a:off x="6682605" y="1389462"/>
            <a:ext cx="2981193" cy="846324"/>
            <a:chOff x="0" y="0"/>
            <a:chExt cx="12705027" cy="3606800"/>
          </a:xfrm>
        </p:grpSpPr>
        <p:sp>
          <p:nvSpPr>
            <p:cNvPr name="Freeform 70" id="70"/>
            <p:cNvSpPr/>
            <p:nvPr/>
          </p:nvSpPr>
          <p:spPr>
            <a:xfrm>
              <a:off x="0" y="0"/>
              <a:ext cx="12705027" cy="3606800"/>
            </a:xfrm>
            <a:custGeom>
              <a:avLst/>
              <a:gdLst/>
              <a:ahLst/>
              <a:cxnLst/>
              <a:rect r="r" b="b" t="t" l="l"/>
              <a:pathLst>
                <a:path h="3606800" w="12705027">
                  <a:moveTo>
                    <a:pt x="12705027" y="0"/>
                  </a:moveTo>
                  <a:lnTo>
                    <a:pt x="1041400" y="0"/>
                  </a:lnTo>
                  <a:lnTo>
                    <a:pt x="0" y="1803400"/>
                  </a:lnTo>
                  <a:lnTo>
                    <a:pt x="1041400" y="3606800"/>
                  </a:lnTo>
                  <a:lnTo>
                    <a:pt x="12705027" y="3606800"/>
                  </a:lnTo>
                  <a:lnTo>
                    <a:pt x="11663627" y="1803400"/>
                  </a:lnTo>
                  <a:close/>
                </a:path>
              </a:pathLst>
            </a:custGeom>
            <a:solidFill>
              <a:srgbClr val="77838D"/>
            </a:solidFill>
          </p:spPr>
        </p:sp>
      </p:grpSp>
      <p:sp>
        <p:nvSpPr>
          <p:cNvPr name="AutoShape 71" id="71"/>
          <p:cNvSpPr/>
          <p:nvPr/>
        </p:nvSpPr>
        <p:spPr>
          <a:xfrm rot="-5400000">
            <a:off x="7975117" y="8452719"/>
            <a:ext cx="791954" cy="0"/>
          </a:xfrm>
          <a:prstGeom prst="line">
            <a:avLst/>
          </a:prstGeom>
          <a:ln cap="rnd" w="47625">
            <a:solidFill>
              <a:srgbClr val="000000"/>
            </a:solidFill>
            <a:prstDash val="sysDot"/>
            <a:headEnd type="none" len="sm" w="sm"/>
            <a:tailEnd type="arrow" len="sm" w="med"/>
          </a:ln>
        </p:spPr>
      </p:sp>
      <p:grpSp>
        <p:nvGrpSpPr>
          <p:cNvPr name="Group 72" id="72"/>
          <p:cNvGrpSpPr/>
          <p:nvPr/>
        </p:nvGrpSpPr>
        <p:grpSpPr>
          <a:xfrm rot="0">
            <a:off x="7969300" y="7413014"/>
            <a:ext cx="755964" cy="658596"/>
            <a:chOff x="0" y="0"/>
            <a:chExt cx="6350000" cy="5532120"/>
          </a:xfrm>
        </p:grpSpPr>
        <p:sp>
          <p:nvSpPr>
            <p:cNvPr name="Freeform 73" id="73"/>
            <p:cNvSpPr/>
            <p:nvPr/>
          </p:nvSpPr>
          <p:spPr>
            <a:xfrm>
              <a:off x="0" y="0"/>
              <a:ext cx="6350000" cy="5532120"/>
            </a:xfrm>
            <a:custGeom>
              <a:avLst/>
              <a:gdLst/>
              <a:ahLst/>
              <a:cxnLst/>
              <a:rect r="r" b="b" t="t" l="l"/>
              <a:pathLst>
                <a:path h="5532120" w="6350000">
                  <a:moveTo>
                    <a:pt x="4762500" y="0"/>
                  </a:moveTo>
                  <a:lnTo>
                    <a:pt x="1587500" y="0"/>
                  </a:lnTo>
                  <a:lnTo>
                    <a:pt x="0" y="2766060"/>
                  </a:lnTo>
                  <a:lnTo>
                    <a:pt x="1587500" y="5532120"/>
                  </a:lnTo>
                  <a:lnTo>
                    <a:pt x="4762500" y="5532120"/>
                  </a:lnTo>
                  <a:lnTo>
                    <a:pt x="6350000" y="2766060"/>
                  </a:lnTo>
                  <a:lnTo>
                    <a:pt x="4762500" y="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77838D"/>
            </a:solidFill>
          </p:spPr>
        </p:sp>
      </p:grpSp>
      <p:sp>
        <p:nvSpPr>
          <p:cNvPr name="TextBox 74" id="74"/>
          <p:cNvSpPr txBox="true"/>
          <p:nvPr/>
        </p:nvSpPr>
        <p:spPr>
          <a:xfrm rot="0">
            <a:off x="7168994" y="520243"/>
            <a:ext cx="2551954" cy="380141"/>
          </a:xfrm>
          <a:prstGeom prst="rect">
            <a:avLst/>
          </a:prstGeom>
        </p:spPr>
        <p:txBody>
          <a:bodyPr anchor="t" rtlCol="false" tIns="0" lIns="0" bIns="0" rIns="0">
            <a:spAutoFit/>
          </a:bodyPr>
          <a:lstStyle/>
          <a:p>
            <a:pPr algn="just" marL="0" indent="0" lvl="0">
              <a:lnSpc>
                <a:spcPts val="3070"/>
              </a:lnSpc>
            </a:pPr>
            <a:r>
              <a:rPr lang="en-US" sz="2193">
                <a:solidFill>
                  <a:srgbClr val="FFFFFF"/>
                </a:solidFill>
                <a:latin typeface="Glacial Indifference Bold"/>
              </a:rPr>
              <a:t>Assessment</a:t>
            </a:r>
          </a:p>
        </p:txBody>
      </p:sp>
      <p:sp>
        <p:nvSpPr>
          <p:cNvPr name="TextBox 75" id="75"/>
          <p:cNvSpPr txBox="true"/>
          <p:nvPr/>
        </p:nvSpPr>
        <p:spPr>
          <a:xfrm rot="0">
            <a:off x="7149457" y="1598741"/>
            <a:ext cx="2551954" cy="380141"/>
          </a:xfrm>
          <a:prstGeom prst="rect">
            <a:avLst/>
          </a:prstGeom>
        </p:spPr>
        <p:txBody>
          <a:bodyPr anchor="t" rtlCol="false" tIns="0" lIns="0" bIns="0" rIns="0">
            <a:spAutoFit/>
          </a:bodyPr>
          <a:lstStyle/>
          <a:p>
            <a:pPr algn="just" marL="0" indent="0" lvl="0">
              <a:lnSpc>
                <a:spcPts val="3070"/>
              </a:lnSpc>
            </a:pPr>
            <a:r>
              <a:rPr lang="en-US" sz="2193">
                <a:solidFill>
                  <a:srgbClr val="FFFFFF"/>
                </a:solidFill>
                <a:latin typeface="Glacial Indifference Bold"/>
              </a:rPr>
              <a:t>Learning Curve</a:t>
            </a:r>
          </a:p>
        </p:txBody>
      </p:sp>
      <p:grpSp>
        <p:nvGrpSpPr>
          <p:cNvPr name="Group 76" id="76"/>
          <p:cNvGrpSpPr/>
          <p:nvPr/>
        </p:nvGrpSpPr>
        <p:grpSpPr>
          <a:xfrm rot="0">
            <a:off x="10605355" y="404828"/>
            <a:ext cx="755964" cy="658596"/>
            <a:chOff x="0" y="0"/>
            <a:chExt cx="6350000" cy="5532120"/>
          </a:xfrm>
        </p:grpSpPr>
        <p:sp>
          <p:nvSpPr>
            <p:cNvPr name="Freeform 77" id="77"/>
            <p:cNvSpPr/>
            <p:nvPr/>
          </p:nvSpPr>
          <p:spPr>
            <a:xfrm>
              <a:off x="0" y="0"/>
              <a:ext cx="6350000" cy="5532120"/>
            </a:xfrm>
            <a:custGeom>
              <a:avLst/>
              <a:gdLst/>
              <a:ahLst/>
              <a:cxnLst/>
              <a:rect r="r" b="b" t="t" l="l"/>
              <a:pathLst>
                <a:path h="5532120" w="6350000">
                  <a:moveTo>
                    <a:pt x="4762500" y="0"/>
                  </a:moveTo>
                  <a:lnTo>
                    <a:pt x="1587500" y="0"/>
                  </a:lnTo>
                  <a:lnTo>
                    <a:pt x="0" y="2766060"/>
                  </a:lnTo>
                  <a:lnTo>
                    <a:pt x="1587500" y="5532120"/>
                  </a:lnTo>
                  <a:lnTo>
                    <a:pt x="4762500" y="5532120"/>
                  </a:lnTo>
                  <a:lnTo>
                    <a:pt x="6350000" y="2766060"/>
                  </a:lnTo>
                  <a:lnTo>
                    <a:pt x="4762500" y="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77838D"/>
            </a:solidFill>
          </p:spPr>
        </p:sp>
      </p:grpSp>
      <p:sp>
        <p:nvSpPr>
          <p:cNvPr name="AutoShape 78" id="78"/>
          <p:cNvSpPr/>
          <p:nvPr/>
        </p:nvSpPr>
        <p:spPr>
          <a:xfrm rot="-10799999">
            <a:off x="9426476" y="719838"/>
            <a:ext cx="1220419" cy="0"/>
          </a:xfrm>
          <a:prstGeom prst="line">
            <a:avLst/>
          </a:prstGeom>
          <a:ln cap="rnd" w="47625">
            <a:solidFill>
              <a:srgbClr val="000000"/>
            </a:solidFill>
            <a:prstDash val="sysDot"/>
            <a:headEnd type="none" len="sm" w="sm"/>
            <a:tailEnd type="arrow" len="sm" w="med"/>
          </a:ln>
        </p:spPr>
      </p:sp>
      <p:grpSp>
        <p:nvGrpSpPr>
          <p:cNvPr name="Group 79" id="79"/>
          <p:cNvGrpSpPr/>
          <p:nvPr/>
        </p:nvGrpSpPr>
        <p:grpSpPr>
          <a:xfrm rot="0">
            <a:off x="10605355" y="1483326"/>
            <a:ext cx="755964" cy="658596"/>
            <a:chOff x="0" y="0"/>
            <a:chExt cx="6350000" cy="5532120"/>
          </a:xfrm>
        </p:grpSpPr>
        <p:sp>
          <p:nvSpPr>
            <p:cNvPr name="Freeform 80" id="80"/>
            <p:cNvSpPr/>
            <p:nvPr/>
          </p:nvSpPr>
          <p:spPr>
            <a:xfrm>
              <a:off x="0" y="0"/>
              <a:ext cx="6350000" cy="5532120"/>
            </a:xfrm>
            <a:custGeom>
              <a:avLst/>
              <a:gdLst/>
              <a:ahLst/>
              <a:cxnLst/>
              <a:rect r="r" b="b" t="t" l="l"/>
              <a:pathLst>
                <a:path h="5532120" w="6350000">
                  <a:moveTo>
                    <a:pt x="4762500" y="0"/>
                  </a:moveTo>
                  <a:lnTo>
                    <a:pt x="1587500" y="0"/>
                  </a:lnTo>
                  <a:lnTo>
                    <a:pt x="0" y="2766060"/>
                  </a:lnTo>
                  <a:lnTo>
                    <a:pt x="1587500" y="5532120"/>
                  </a:lnTo>
                  <a:lnTo>
                    <a:pt x="4762500" y="5532120"/>
                  </a:lnTo>
                  <a:lnTo>
                    <a:pt x="6350000" y="2766060"/>
                  </a:lnTo>
                  <a:lnTo>
                    <a:pt x="4762500" y="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77838D"/>
            </a:solidFill>
          </p:spPr>
        </p:sp>
      </p:grpSp>
      <p:sp>
        <p:nvSpPr>
          <p:cNvPr name="AutoShape 81" id="81"/>
          <p:cNvSpPr/>
          <p:nvPr/>
        </p:nvSpPr>
        <p:spPr>
          <a:xfrm rot="-10799999">
            <a:off x="9426476" y="1798336"/>
            <a:ext cx="1220419" cy="0"/>
          </a:xfrm>
          <a:prstGeom prst="line">
            <a:avLst/>
          </a:prstGeom>
          <a:ln cap="rnd" w="47625">
            <a:solidFill>
              <a:srgbClr val="000000"/>
            </a:solidFill>
            <a:prstDash val="sysDot"/>
            <a:headEnd type="none" len="sm" w="sm"/>
            <a:tailEnd type="arrow" len="sm" w="med"/>
          </a:ln>
        </p:spPr>
      </p:sp>
      <p:sp>
        <p:nvSpPr>
          <p:cNvPr name="AutoShape 82" id="82"/>
          <p:cNvSpPr/>
          <p:nvPr/>
        </p:nvSpPr>
        <p:spPr>
          <a:xfrm rot="-5400000">
            <a:off x="5288929" y="1230512"/>
            <a:ext cx="1088023" cy="0"/>
          </a:xfrm>
          <a:prstGeom prst="line">
            <a:avLst/>
          </a:prstGeom>
          <a:ln cap="rnd" w="47625">
            <a:solidFill>
              <a:srgbClr val="000000"/>
            </a:solidFill>
            <a:prstDash val="sysDot"/>
            <a:headEnd type="none" len="sm" w="sm"/>
            <a:tailEnd type="none" len="sm" w="sm"/>
          </a:ln>
        </p:spPr>
      </p:sp>
      <p:sp>
        <p:nvSpPr>
          <p:cNvPr name="AutoShape 83" id="83"/>
          <p:cNvSpPr/>
          <p:nvPr/>
        </p:nvSpPr>
        <p:spPr>
          <a:xfrm rot="0">
            <a:off x="5849117" y="1781121"/>
            <a:ext cx="931147" cy="0"/>
          </a:xfrm>
          <a:prstGeom prst="line">
            <a:avLst/>
          </a:prstGeom>
          <a:ln cap="rnd" w="47625">
            <a:solidFill>
              <a:srgbClr val="000000"/>
            </a:solidFill>
            <a:prstDash val="sysDot"/>
            <a:headEnd type="none" len="sm" w="sm"/>
            <a:tailEnd type="none" len="sm" w="sm"/>
          </a:ln>
        </p:spPr>
      </p:sp>
      <p:sp>
        <p:nvSpPr>
          <p:cNvPr name="AutoShape 84" id="84"/>
          <p:cNvSpPr/>
          <p:nvPr/>
        </p:nvSpPr>
        <p:spPr>
          <a:xfrm rot="0">
            <a:off x="5809128" y="734126"/>
            <a:ext cx="931147" cy="0"/>
          </a:xfrm>
          <a:prstGeom prst="line">
            <a:avLst/>
          </a:prstGeom>
          <a:ln cap="rnd" w="47625">
            <a:solidFill>
              <a:srgbClr val="000000"/>
            </a:solidFill>
            <a:prstDash val="sysDot"/>
            <a:headEnd type="none" len="sm" w="sm"/>
            <a:tailEnd type="none" len="sm" w="sm"/>
          </a:ln>
        </p:spPr>
      </p:sp>
      <p:sp>
        <p:nvSpPr>
          <p:cNvPr name="AutoShape 85" id="85"/>
          <p:cNvSpPr/>
          <p:nvPr/>
        </p:nvSpPr>
        <p:spPr>
          <a:xfrm rot="0">
            <a:off x="3087691" y="1230512"/>
            <a:ext cx="2754774" cy="0"/>
          </a:xfrm>
          <a:prstGeom prst="line">
            <a:avLst/>
          </a:prstGeom>
          <a:ln cap="rnd" w="47625">
            <a:solidFill>
              <a:srgbClr val="000000"/>
            </a:solidFill>
            <a:prstDash val="sysDot"/>
            <a:headEnd type="none" len="sm" w="sm"/>
            <a:tailEnd type="none" len="sm" w="sm"/>
          </a:ln>
        </p:spPr>
      </p:sp>
      <p:sp>
        <p:nvSpPr>
          <p:cNvPr name="AutoShape 86" id="86"/>
          <p:cNvSpPr/>
          <p:nvPr/>
        </p:nvSpPr>
        <p:spPr>
          <a:xfrm rot="5400000">
            <a:off x="2584936" y="1709455"/>
            <a:ext cx="1005510" cy="0"/>
          </a:xfrm>
          <a:prstGeom prst="line">
            <a:avLst/>
          </a:prstGeom>
          <a:ln cap="rnd" w="47625">
            <a:solidFill>
              <a:srgbClr val="000000"/>
            </a:solidFill>
            <a:prstDash val="sysDot"/>
            <a:headEnd type="none" len="sm" w="sm"/>
            <a:tailEnd type="arrow" len="sm" w="med"/>
          </a:ln>
        </p:spPr>
      </p:sp>
      <p:pic>
        <p:nvPicPr>
          <p:cNvPr name="Picture 87" id="87"/>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10800000">
            <a:off x="16847047" y="710313"/>
            <a:ext cx="1210360" cy="1431608"/>
          </a:xfrm>
          <a:prstGeom prst="rect">
            <a:avLst/>
          </a:prstGeom>
        </p:spPr>
      </p:pic>
      <p:sp>
        <p:nvSpPr>
          <p:cNvPr name="TextBox 88" id="88"/>
          <p:cNvSpPr txBox="true"/>
          <p:nvPr/>
        </p:nvSpPr>
        <p:spPr>
          <a:xfrm rot="0">
            <a:off x="996471" y="2889213"/>
            <a:ext cx="1627899" cy="402646"/>
          </a:xfrm>
          <a:prstGeom prst="rect">
            <a:avLst/>
          </a:prstGeom>
        </p:spPr>
        <p:txBody>
          <a:bodyPr anchor="t" rtlCol="false" tIns="0" lIns="0" bIns="0" rIns="0">
            <a:spAutoFit/>
          </a:bodyPr>
          <a:lstStyle/>
          <a:p>
            <a:pPr algn="ctr" marL="0" indent="0" lvl="0">
              <a:lnSpc>
                <a:spcPts val="3278"/>
              </a:lnSpc>
            </a:pPr>
            <a:r>
              <a:rPr lang="en-US" sz="2341">
                <a:solidFill>
                  <a:srgbClr val="000000"/>
                </a:solidFill>
                <a:latin typeface="Glacial Indifference Bold"/>
              </a:rPr>
              <a:t>Student</a:t>
            </a:r>
          </a:p>
        </p:txBody>
      </p:sp>
      <p:sp>
        <p:nvSpPr>
          <p:cNvPr name="TextBox 89" id="89"/>
          <p:cNvSpPr txBox="true"/>
          <p:nvPr/>
        </p:nvSpPr>
        <p:spPr>
          <a:xfrm rot="0">
            <a:off x="11211299" y="5725860"/>
            <a:ext cx="2551954" cy="380141"/>
          </a:xfrm>
          <a:prstGeom prst="rect">
            <a:avLst/>
          </a:prstGeom>
        </p:spPr>
        <p:txBody>
          <a:bodyPr anchor="t" rtlCol="false" tIns="0" lIns="0" bIns="0" rIns="0">
            <a:spAutoFit/>
          </a:bodyPr>
          <a:lstStyle/>
          <a:p>
            <a:pPr algn="just" marL="0" indent="0" lvl="0">
              <a:lnSpc>
                <a:spcPts val="3070"/>
              </a:lnSpc>
            </a:pPr>
            <a:r>
              <a:rPr lang="en-US" sz="2193">
                <a:solidFill>
                  <a:srgbClr val="FFFFFF"/>
                </a:solidFill>
                <a:latin typeface="Glacial Indifference Bold"/>
              </a:rPr>
              <a:t>Adaptation Engine</a:t>
            </a:r>
          </a:p>
        </p:txBody>
      </p:sp>
      <p:sp>
        <p:nvSpPr>
          <p:cNvPr name="TextBox 90" id="90"/>
          <p:cNvSpPr txBox="true"/>
          <p:nvPr/>
        </p:nvSpPr>
        <p:spPr>
          <a:xfrm rot="0">
            <a:off x="11104947" y="3247938"/>
            <a:ext cx="2551954" cy="380141"/>
          </a:xfrm>
          <a:prstGeom prst="rect">
            <a:avLst/>
          </a:prstGeom>
        </p:spPr>
        <p:txBody>
          <a:bodyPr anchor="t" rtlCol="false" tIns="0" lIns="0" bIns="0" rIns="0">
            <a:spAutoFit/>
          </a:bodyPr>
          <a:lstStyle/>
          <a:p>
            <a:pPr algn="just" marL="0" indent="0" lvl="0">
              <a:lnSpc>
                <a:spcPts val="3070"/>
              </a:lnSpc>
            </a:pPr>
            <a:r>
              <a:rPr lang="en-US" sz="2193">
                <a:solidFill>
                  <a:srgbClr val="FFFFFF"/>
                </a:solidFill>
                <a:latin typeface="Glacial Indifference Bold"/>
              </a:rPr>
              <a:t>Intervention Engine</a:t>
            </a:r>
          </a:p>
        </p:txBody>
      </p:sp>
      <p:sp>
        <p:nvSpPr>
          <p:cNvPr name="TextBox 91" id="91"/>
          <p:cNvSpPr txBox="true"/>
          <p:nvPr/>
        </p:nvSpPr>
        <p:spPr>
          <a:xfrm rot="0">
            <a:off x="1065372" y="3795951"/>
            <a:ext cx="474643" cy="433591"/>
          </a:xfrm>
          <a:prstGeom prst="rect">
            <a:avLst/>
          </a:prstGeom>
        </p:spPr>
        <p:txBody>
          <a:bodyPr anchor="t" rtlCol="false" tIns="0" lIns="0" bIns="0" rIns="0">
            <a:spAutoFit/>
          </a:bodyPr>
          <a:lstStyle/>
          <a:p>
            <a:pPr algn="ctr" marL="0" indent="0" lvl="0">
              <a:lnSpc>
                <a:spcPts val="3564"/>
              </a:lnSpc>
            </a:pPr>
            <a:r>
              <a:rPr lang="en-US" sz="2545">
                <a:solidFill>
                  <a:srgbClr val="FFFFFF"/>
                </a:solidFill>
                <a:latin typeface="Glacial Indifference Bold"/>
              </a:rPr>
              <a:t>1</a:t>
            </a:r>
          </a:p>
        </p:txBody>
      </p:sp>
      <p:sp>
        <p:nvSpPr>
          <p:cNvPr name="TextBox 92" id="92"/>
          <p:cNvSpPr txBox="true"/>
          <p:nvPr/>
        </p:nvSpPr>
        <p:spPr>
          <a:xfrm rot="0">
            <a:off x="6121220" y="9047774"/>
            <a:ext cx="3073013" cy="394102"/>
          </a:xfrm>
          <a:prstGeom prst="rect">
            <a:avLst/>
          </a:prstGeom>
        </p:spPr>
        <p:txBody>
          <a:bodyPr anchor="t" rtlCol="false" tIns="0" lIns="0" bIns="0" rIns="0">
            <a:spAutoFit/>
          </a:bodyPr>
          <a:lstStyle/>
          <a:p>
            <a:pPr algn="ctr" marL="0" indent="0" lvl="0">
              <a:lnSpc>
                <a:spcPts val="3199"/>
              </a:lnSpc>
            </a:pPr>
            <a:r>
              <a:rPr lang="en-US" sz="2285">
                <a:solidFill>
                  <a:srgbClr val="FFFFFF"/>
                </a:solidFill>
                <a:latin typeface="Glacial Indifference Bold"/>
              </a:rPr>
              <a:t>Student Learning Data</a:t>
            </a:r>
          </a:p>
        </p:txBody>
      </p:sp>
      <p:sp>
        <p:nvSpPr>
          <p:cNvPr name="TextBox 93" id="93"/>
          <p:cNvSpPr txBox="true"/>
          <p:nvPr/>
        </p:nvSpPr>
        <p:spPr>
          <a:xfrm rot="0">
            <a:off x="4881920" y="8479501"/>
            <a:ext cx="474643" cy="433591"/>
          </a:xfrm>
          <a:prstGeom prst="rect">
            <a:avLst/>
          </a:prstGeom>
        </p:spPr>
        <p:txBody>
          <a:bodyPr anchor="t" rtlCol="false" tIns="0" lIns="0" bIns="0" rIns="0">
            <a:spAutoFit/>
          </a:bodyPr>
          <a:lstStyle/>
          <a:p>
            <a:pPr algn="ctr" marL="0" indent="0" lvl="0">
              <a:lnSpc>
                <a:spcPts val="3564"/>
              </a:lnSpc>
            </a:pPr>
            <a:r>
              <a:rPr lang="en-US" sz="2545">
                <a:solidFill>
                  <a:srgbClr val="FFFFFF"/>
                </a:solidFill>
                <a:latin typeface="Glacial Indifference"/>
              </a:rPr>
              <a:t>2</a:t>
            </a:r>
          </a:p>
        </p:txBody>
      </p:sp>
      <p:sp>
        <p:nvSpPr>
          <p:cNvPr name="TextBox 94" id="94"/>
          <p:cNvSpPr txBox="true"/>
          <p:nvPr/>
        </p:nvSpPr>
        <p:spPr>
          <a:xfrm rot="0">
            <a:off x="9751189" y="8607419"/>
            <a:ext cx="474643" cy="433591"/>
          </a:xfrm>
          <a:prstGeom prst="rect">
            <a:avLst/>
          </a:prstGeom>
        </p:spPr>
        <p:txBody>
          <a:bodyPr anchor="t" rtlCol="false" tIns="0" lIns="0" bIns="0" rIns="0">
            <a:spAutoFit/>
          </a:bodyPr>
          <a:lstStyle/>
          <a:p>
            <a:pPr algn="ctr" marL="0" indent="0" lvl="0">
              <a:lnSpc>
                <a:spcPts val="3564"/>
              </a:lnSpc>
            </a:pPr>
            <a:r>
              <a:rPr lang="en-US" sz="2545">
                <a:solidFill>
                  <a:srgbClr val="FFFFFF"/>
                </a:solidFill>
                <a:latin typeface="Glacial Indifference Bold"/>
              </a:rPr>
              <a:t>3</a:t>
            </a:r>
          </a:p>
        </p:txBody>
      </p:sp>
      <p:sp>
        <p:nvSpPr>
          <p:cNvPr name="TextBox 95" id="95"/>
          <p:cNvSpPr txBox="true"/>
          <p:nvPr/>
        </p:nvSpPr>
        <p:spPr>
          <a:xfrm rot="0">
            <a:off x="644102" y="8965833"/>
            <a:ext cx="3073013" cy="798626"/>
          </a:xfrm>
          <a:prstGeom prst="rect">
            <a:avLst/>
          </a:prstGeom>
        </p:spPr>
        <p:txBody>
          <a:bodyPr anchor="t" rtlCol="false" tIns="0" lIns="0" bIns="0" rIns="0">
            <a:spAutoFit/>
          </a:bodyPr>
          <a:lstStyle/>
          <a:p>
            <a:pPr algn="ctr" marL="0" indent="0" lvl="0">
              <a:lnSpc>
                <a:spcPts val="3199"/>
              </a:lnSpc>
            </a:pPr>
            <a:r>
              <a:rPr lang="en-US" sz="2285">
                <a:solidFill>
                  <a:srgbClr val="FFFFFF"/>
                </a:solidFill>
                <a:latin typeface="Glacial Indifference Bold"/>
              </a:rPr>
              <a:t>Student Information System</a:t>
            </a:r>
          </a:p>
        </p:txBody>
      </p:sp>
      <p:sp>
        <p:nvSpPr>
          <p:cNvPr name="TextBox 96" id="96"/>
          <p:cNvSpPr txBox="true"/>
          <p:nvPr/>
        </p:nvSpPr>
        <p:spPr>
          <a:xfrm rot="0">
            <a:off x="15261721" y="8964026"/>
            <a:ext cx="1546768" cy="377114"/>
          </a:xfrm>
          <a:prstGeom prst="rect">
            <a:avLst/>
          </a:prstGeom>
        </p:spPr>
        <p:txBody>
          <a:bodyPr anchor="t" rtlCol="false" tIns="0" lIns="0" bIns="0" rIns="0">
            <a:spAutoFit/>
          </a:bodyPr>
          <a:lstStyle/>
          <a:p>
            <a:pPr algn="just" marL="0" indent="0" lvl="0">
              <a:lnSpc>
                <a:spcPts val="3042"/>
              </a:lnSpc>
            </a:pPr>
            <a:r>
              <a:rPr lang="en-US" sz="2173">
                <a:solidFill>
                  <a:srgbClr val="FFFFFF"/>
                </a:solidFill>
                <a:latin typeface="Glacial Indifference Bold"/>
              </a:rPr>
              <a:t>Dashboard</a:t>
            </a:r>
          </a:p>
        </p:txBody>
      </p:sp>
      <p:sp>
        <p:nvSpPr>
          <p:cNvPr name="TextBox 97" id="97"/>
          <p:cNvSpPr txBox="true"/>
          <p:nvPr/>
        </p:nvSpPr>
        <p:spPr>
          <a:xfrm rot="0">
            <a:off x="13763252" y="8543077"/>
            <a:ext cx="474643" cy="433591"/>
          </a:xfrm>
          <a:prstGeom prst="rect">
            <a:avLst/>
          </a:prstGeom>
        </p:spPr>
        <p:txBody>
          <a:bodyPr anchor="t" rtlCol="false" tIns="0" lIns="0" bIns="0" rIns="0">
            <a:spAutoFit/>
          </a:bodyPr>
          <a:lstStyle/>
          <a:p>
            <a:pPr algn="ctr" marL="0" indent="0" lvl="0">
              <a:lnSpc>
                <a:spcPts val="3564"/>
              </a:lnSpc>
            </a:pPr>
            <a:r>
              <a:rPr lang="en-US" sz="2545">
                <a:solidFill>
                  <a:srgbClr val="FFFFFF"/>
                </a:solidFill>
                <a:latin typeface="Glacial Indifference Bold"/>
              </a:rPr>
              <a:t>5</a:t>
            </a:r>
          </a:p>
        </p:txBody>
      </p:sp>
      <p:sp>
        <p:nvSpPr>
          <p:cNvPr name="TextBox 98" id="98"/>
          <p:cNvSpPr txBox="true"/>
          <p:nvPr/>
        </p:nvSpPr>
        <p:spPr>
          <a:xfrm rot="0">
            <a:off x="11656351" y="7528232"/>
            <a:ext cx="474643" cy="433591"/>
          </a:xfrm>
          <a:prstGeom prst="rect">
            <a:avLst/>
          </a:prstGeom>
        </p:spPr>
        <p:txBody>
          <a:bodyPr anchor="t" rtlCol="false" tIns="0" lIns="0" bIns="0" rIns="0">
            <a:spAutoFit/>
          </a:bodyPr>
          <a:lstStyle/>
          <a:p>
            <a:pPr algn="ctr" marL="0" indent="0" lvl="0">
              <a:lnSpc>
                <a:spcPts val="3564"/>
              </a:lnSpc>
            </a:pPr>
            <a:r>
              <a:rPr lang="en-US" sz="2545">
                <a:solidFill>
                  <a:srgbClr val="FFFFFF"/>
                </a:solidFill>
                <a:latin typeface="Glacial Indifference Bold"/>
              </a:rPr>
              <a:t>4</a:t>
            </a:r>
          </a:p>
        </p:txBody>
      </p:sp>
      <p:sp>
        <p:nvSpPr>
          <p:cNvPr name="TextBox 99" id="99"/>
          <p:cNvSpPr txBox="true"/>
          <p:nvPr/>
        </p:nvSpPr>
        <p:spPr>
          <a:xfrm rot="0">
            <a:off x="17592408" y="7181931"/>
            <a:ext cx="474643" cy="433591"/>
          </a:xfrm>
          <a:prstGeom prst="rect">
            <a:avLst/>
          </a:prstGeom>
        </p:spPr>
        <p:txBody>
          <a:bodyPr anchor="t" rtlCol="false" tIns="0" lIns="0" bIns="0" rIns="0">
            <a:spAutoFit/>
          </a:bodyPr>
          <a:lstStyle/>
          <a:p>
            <a:pPr algn="ctr" marL="0" indent="0" lvl="0">
              <a:lnSpc>
                <a:spcPts val="3564"/>
              </a:lnSpc>
            </a:pPr>
            <a:r>
              <a:rPr lang="en-US" sz="2545">
                <a:solidFill>
                  <a:srgbClr val="000000"/>
                </a:solidFill>
                <a:latin typeface="Glacial Indifference"/>
              </a:rPr>
              <a:t>A</a:t>
            </a:r>
          </a:p>
        </p:txBody>
      </p:sp>
      <p:sp>
        <p:nvSpPr>
          <p:cNvPr name="TextBox 100" id="100"/>
          <p:cNvSpPr txBox="true"/>
          <p:nvPr/>
        </p:nvSpPr>
        <p:spPr>
          <a:xfrm rot="0">
            <a:off x="3479793" y="1947553"/>
            <a:ext cx="474643" cy="433591"/>
          </a:xfrm>
          <a:prstGeom prst="rect">
            <a:avLst/>
          </a:prstGeom>
        </p:spPr>
        <p:txBody>
          <a:bodyPr anchor="t" rtlCol="false" tIns="0" lIns="0" bIns="0" rIns="0">
            <a:spAutoFit/>
          </a:bodyPr>
          <a:lstStyle/>
          <a:p>
            <a:pPr algn="ctr" marL="0" indent="0" lvl="0">
              <a:lnSpc>
                <a:spcPts val="3564"/>
              </a:lnSpc>
            </a:pPr>
            <a:r>
              <a:rPr lang="en-US" sz="2545">
                <a:solidFill>
                  <a:srgbClr val="000000"/>
                </a:solidFill>
                <a:latin typeface="Glacial Indifference"/>
              </a:rPr>
              <a:t>A</a:t>
            </a:r>
          </a:p>
        </p:txBody>
      </p:sp>
      <p:sp>
        <p:nvSpPr>
          <p:cNvPr name="TextBox 101" id="101"/>
          <p:cNvSpPr txBox="true"/>
          <p:nvPr/>
        </p:nvSpPr>
        <p:spPr>
          <a:xfrm rot="0">
            <a:off x="15249492" y="3688202"/>
            <a:ext cx="474643" cy="433591"/>
          </a:xfrm>
          <a:prstGeom prst="rect">
            <a:avLst/>
          </a:prstGeom>
        </p:spPr>
        <p:txBody>
          <a:bodyPr anchor="t" rtlCol="false" tIns="0" lIns="0" bIns="0" rIns="0">
            <a:spAutoFit/>
          </a:bodyPr>
          <a:lstStyle/>
          <a:p>
            <a:pPr algn="ctr" marL="0" indent="0" lvl="0">
              <a:lnSpc>
                <a:spcPts val="3564"/>
              </a:lnSpc>
            </a:pPr>
            <a:r>
              <a:rPr lang="en-US" sz="2545">
                <a:solidFill>
                  <a:srgbClr val="FFFFFF"/>
                </a:solidFill>
                <a:latin typeface="Glacial Indifference Bold"/>
              </a:rPr>
              <a:t>6</a:t>
            </a:r>
          </a:p>
        </p:txBody>
      </p:sp>
      <p:sp>
        <p:nvSpPr>
          <p:cNvPr name="TextBox 102" id="102"/>
          <p:cNvSpPr txBox="true"/>
          <p:nvPr/>
        </p:nvSpPr>
        <p:spPr>
          <a:xfrm rot="0">
            <a:off x="8478417" y="2753837"/>
            <a:ext cx="474643" cy="433591"/>
          </a:xfrm>
          <a:prstGeom prst="rect">
            <a:avLst/>
          </a:prstGeom>
        </p:spPr>
        <p:txBody>
          <a:bodyPr anchor="t" rtlCol="false" tIns="0" lIns="0" bIns="0" rIns="0">
            <a:spAutoFit/>
          </a:bodyPr>
          <a:lstStyle/>
          <a:p>
            <a:pPr algn="ctr" marL="0" indent="0" lvl="0">
              <a:lnSpc>
                <a:spcPts val="3564"/>
              </a:lnSpc>
            </a:pPr>
            <a:r>
              <a:rPr lang="en-US" sz="2545">
                <a:solidFill>
                  <a:srgbClr val="FFFFFF"/>
                </a:solidFill>
                <a:latin typeface="Glacial Indifference Bold"/>
              </a:rPr>
              <a:t>7</a:t>
            </a:r>
          </a:p>
        </p:txBody>
      </p:sp>
      <p:sp>
        <p:nvSpPr>
          <p:cNvPr name="TextBox 103" id="103"/>
          <p:cNvSpPr txBox="true"/>
          <p:nvPr/>
        </p:nvSpPr>
        <p:spPr>
          <a:xfrm rot="0">
            <a:off x="9444966" y="5387420"/>
            <a:ext cx="474643" cy="433591"/>
          </a:xfrm>
          <a:prstGeom prst="rect">
            <a:avLst/>
          </a:prstGeom>
        </p:spPr>
        <p:txBody>
          <a:bodyPr anchor="t" rtlCol="false" tIns="0" lIns="0" bIns="0" rIns="0">
            <a:spAutoFit/>
          </a:bodyPr>
          <a:lstStyle/>
          <a:p>
            <a:pPr algn="ctr" marL="0" indent="0" lvl="0">
              <a:lnSpc>
                <a:spcPts val="3564"/>
              </a:lnSpc>
            </a:pPr>
            <a:r>
              <a:rPr lang="en-US" sz="2545">
                <a:solidFill>
                  <a:srgbClr val="FFFFFF"/>
                </a:solidFill>
                <a:latin typeface="Glacial Indifference Bold"/>
              </a:rPr>
              <a:t>7</a:t>
            </a:r>
          </a:p>
        </p:txBody>
      </p:sp>
      <p:sp>
        <p:nvSpPr>
          <p:cNvPr name="TextBox 104" id="104"/>
          <p:cNvSpPr txBox="true"/>
          <p:nvPr/>
        </p:nvSpPr>
        <p:spPr>
          <a:xfrm rot="0">
            <a:off x="8109960" y="7511229"/>
            <a:ext cx="474643" cy="433591"/>
          </a:xfrm>
          <a:prstGeom prst="rect">
            <a:avLst/>
          </a:prstGeom>
        </p:spPr>
        <p:txBody>
          <a:bodyPr anchor="t" rtlCol="false" tIns="0" lIns="0" bIns="0" rIns="0">
            <a:spAutoFit/>
          </a:bodyPr>
          <a:lstStyle/>
          <a:p>
            <a:pPr algn="ctr" marL="0" indent="0" lvl="0">
              <a:lnSpc>
                <a:spcPts val="3564"/>
              </a:lnSpc>
            </a:pPr>
            <a:r>
              <a:rPr lang="en-US" sz="2545">
                <a:solidFill>
                  <a:srgbClr val="000000"/>
                </a:solidFill>
                <a:latin typeface="Glacial Indifference"/>
              </a:rPr>
              <a:t>B</a:t>
            </a:r>
          </a:p>
        </p:txBody>
      </p:sp>
      <p:sp>
        <p:nvSpPr>
          <p:cNvPr name="TextBox 105" id="105"/>
          <p:cNvSpPr txBox="true"/>
          <p:nvPr/>
        </p:nvSpPr>
        <p:spPr>
          <a:xfrm rot="0">
            <a:off x="10746015" y="479230"/>
            <a:ext cx="474643" cy="433591"/>
          </a:xfrm>
          <a:prstGeom prst="rect">
            <a:avLst/>
          </a:prstGeom>
        </p:spPr>
        <p:txBody>
          <a:bodyPr anchor="t" rtlCol="false" tIns="0" lIns="0" bIns="0" rIns="0">
            <a:spAutoFit/>
          </a:bodyPr>
          <a:lstStyle/>
          <a:p>
            <a:pPr algn="ctr" marL="0" indent="0" lvl="0">
              <a:lnSpc>
                <a:spcPts val="3564"/>
              </a:lnSpc>
            </a:pPr>
            <a:r>
              <a:rPr lang="en-US" sz="2545">
                <a:solidFill>
                  <a:srgbClr val="000000"/>
                </a:solidFill>
                <a:latin typeface="Glacial Indifference"/>
              </a:rPr>
              <a:t>B</a:t>
            </a:r>
          </a:p>
        </p:txBody>
      </p:sp>
      <p:sp>
        <p:nvSpPr>
          <p:cNvPr name="TextBox 106" id="106"/>
          <p:cNvSpPr txBox="true"/>
          <p:nvPr/>
        </p:nvSpPr>
        <p:spPr>
          <a:xfrm rot="0">
            <a:off x="10746015" y="1557728"/>
            <a:ext cx="474643" cy="433591"/>
          </a:xfrm>
          <a:prstGeom prst="rect">
            <a:avLst/>
          </a:prstGeom>
        </p:spPr>
        <p:txBody>
          <a:bodyPr anchor="t" rtlCol="false" tIns="0" lIns="0" bIns="0" rIns="0">
            <a:spAutoFit/>
          </a:bodyPr>
          <a:lstStyle/>
          <a:p>
            <a:pPr algn="ctr" marL="0" indent="0" lvl="0">
              <a:lnSpc>
                <a:spcPts val="3564"/>
              </a:lnSpc>
            </a:pPr>
            <a:r>
              <a:rPr lang="en-US" sz="2545">
                <a:solidFill>
                  <a:srgbClr val="000000"/>
                </a:solidFill>
                <a:latin typeface="Glacial Indifference"/>
              </a:rPr>
              <a:t>B</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203437" y="1028700"/>
            <a:ext cx="6055863" cy="1129476"/>
            <a:chOff x="0" y="0"/>
            <a:chExt cx="8074484" cy="1505968"/>
          </a:xfrm>
        </p:grpSpPr>
        <p:grpSp>
          <p:nvGrpSpPr>
            <p:cNvPr name="Group 3" id="3"/>
            <p:cNvGrpSpPr/>
            <p:nvPr/>
          </p:nvGrpSpPr>
          <p:grpSpPr>
            <a:xfrm rot="0">
              <a:off x="0" y="0"/>
              <a:ext cx="8074484" cy="1505968"/>
              <a:chOff x="0" y="0"/>
              <a:chExt cx="48656843" cy="9074967"/>
            </a:xfrm>
          </p:grpSpPr>
          <p:sp>
            <p:nvSpPr>
              <p:cNvPr name="Freeform 4" id="4"/>
              <p:cNvSpPr/>
              <p:nvPr/>
            </p:nvSpPr>
            <p:spPr>
              <a:xfrm>
                <a:off x="0" y="0"/>
                <a:ext cx="48656844" cy="9174027"/>
              </a:xfrm>
              <a:custGeom>
                <a:avLst/>
                <a:gdLst/>
                <a:ahLst/>
                <a:cxnLst/>
                <a:rect r="r" b="b" t="t" l="l"/>
                <a:pathLst>
                  <a:path h="9174027" w="48656844">
                    <a:moveTo>
                      <a:pt x="48034544" y="8603797"/>
                    </a:moveTo>
                    <a:cubicBezTo>
                      <a:pt x="48034544" y="8597447"/>
                      <a:pt x="48035812" y="8592367"/>
                      <a:pt x="48035812" y="8584747"/>
                    </a:cubicBezTo>
                    <a:lnTo>
                      <a:pt x="48035812" y="490220"/>
                    </a:lnTo>
                    <a:cubicBezTo>
                      <a:pt x="48035812" y="220980"/>
                      <a:pt x="47826262" y="0"/>
                      <a:pt x="47569723" y="0"/>
                    </a:cubicBezTo>
                    <a:lnTo>
                      <a:pt x="467360" y="0"/>
                    </a:lnTo>
                    <a:cubicBezTo>
                      <a:pt x="210820" y="0"/>
                      <a:pt x="0" y="220980"/>
                      <a:pt x="0" y="490220"/>
                    </a:cubicBezTo>
                    <a:lnTo>
                      <a:pt x="0" y="8584747"/>
                    </a:lnTo>
                    <a:cubicBezTo>
                      <a:pt x="0" y="8853987"/>
                      <a:pt x="209550" y="9074967"/>
                      <a:pt x="466090" y="9074967"/>
                    </a:cubicBezTo>
                    <a:lnTo>
                      <a:pt x="47568452" y="9074967"/>
                    </a:lnTo>
                    <a:cubicBezTo>
                      <a:pt x="47681483" y="9074967"/>
                      <a:pt x="47785623" y="9031787"/>
                      <a:pt x="47865633" y="8961937"/>
                    </a:cubicBezTo>
                    <a:cubicBezTo>
                      <a:pt x="47996444" y="9033057"/>
                      <a:pt x="48308862" y="9174027"/>
                      <a:pt x="48655573" y="8967017"/>
                    </a:cubicBezTo>
                    <a:cubicBezTo>
                      <a:pt x="48656844" y="8967017"/>
                      <a:pt x="48344423" y="8968287"/>
                      <a:pt x="48034544" y="8603797"/>
                    </a:cubicBezTo>
                    <a:lnTo>
                      <a:pt x="48034544" y="8603797"/>
                    </a:lnTo>
                    <a:close/>
                  </a:path>
                </a:pathLst>
              </a:custGeom>
              <a:solidFill>
                <a:srgbClr val="000000"/>
              </a:solidFill>
            </p:spPr>
          </p:sp>
        </p:grpSp>
        <p:sp>
          <p:nvSpPr>
            <p:cNvPr name="TextBox 5" id="5"/>
            <p:cNvSpPr txBox="true"/>
            <p:nvPr/>
          </p:nvSpPr>
          <p:spPr>
            <a:xfrm rot="0">
              <a:off x="969190" y="221743"/>
              <a:ext cx="6136104" cy="1014857"/>
            </a:xfrm>
            <a:prstGeom prst="rect">
              <a:avLst/>
            </a:prstGeom>
          </p:spPr>
          <p:txBody>
            <a:bodyPr anchor="t" rtlCol="false" tIns="0" lIns="0" bIns="0" rIns="0">
              <a:spAutoFit/>
            </a:bodyPr>
            <a:lstStyle/>
            <a:p>
              <a:pPr algn="ctr" marL="0" indent="0" lvl="0">
                <a:lnSpc>
                  <a:spcPts val="6288"/>
                </a:lnSpc>
                <a:spcBef>
                  <a:spcPct val="0"/>
                </a:spcBef>
              </a:pPr>
              <a:r>
                <a:rPr lang="en-US" sz="4800">
                  <a:solidFill>
                    <a:srgbClr val="FFFFFF"/>
                  </a:solidFill>
                  <a:latin typeface="DM Sans Bold"/>
                </a:rPr>
                <a:t>Our Customers</a:t>
              </a: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31243" y="5143500"/>
            <a:ext cx="3119767" cy="4114800"/>
          </a:xfrm>
          <a:prstGeom prst="rect">
            <a:avLst/>
          </a:prstGeom>
        </p:spPr>
      </p:pic>
      <p:sp>
        <p:nvSpPr>
          <p:cNvPr name="TextBox 7" id="7"/>
          <p:cNvSpPr txBox="true"/>
          <p:nvPr/>
        </p:nvSpPr>
        <p:spPr>
          <a:xfrm rot="0">
            <a:off x="7838668" y="2492422"/>
            <a:ext cx="9420632" cy="643298"/>
          </a:xfrm>
          <a:prstGeom prst="rect">
            <a:avLst/>
          </a:prstGeom>
        </p:spPr>
        <p:txBody>
          <a:bodyPr anchor="t" rtlCol="false" tIns="0" lIns="0" bIns="0" rIns="0">
            <a:spAutoFit/>
          </a:bodyPr>
          <a:lstStyle/>
          <a:p>
            <a:pPr algn="r" marL="0" indent="0" lvl="0">
              <a:lnSpc>
                <a:spcPts val="5236"/>
              </a:lnSpc>
            </a:pPr>
            <a:r>
              <a:rPr lang="en-US" sz="3740">
                <a:solidFill>
                  <a:srgbClr val="100F0D"/>
                </a:solidFill>
                <a:latin typeface="Glacial Indifference Bold"/>
              </a:rPr>
              <a:t>Teachers </a:t>
            </a:r>
            <a:r>
              <a:rPr lang="en-US" sz="3740">
                <a:solidFill>
                  <a:srgbClr val="100F0D"/>
                </a:solidFill>
                <a:latin typeface="Glacial Indifference"/>
              </a:rPr>
              <a:t>&amp; </a:t>
            </a:r>
            <a:r>
              <a:rPr lang="en-US" sz="3740">
                <a:solidFill>
                  <a:srgbClr val="100F0D"/>
                </a:solidFill>
                <a:latin typeface="Glacial Indifference Bold"/>
              </a:rPr>
              <a:t>Students</a:t>
            </a:r>
            <a:r>
              <a:rPr lang="en-US" sz="3740">
                <a:solidFill>
                  <a:srgbClr val="100F0D"/>
                </a:solidFill>
                <a:latin typeface="Glacial Indifference"/>
              </a:rPr>
              <a:t> all around the globe.</a:t>
            </a:r>
          </a:p>
        </p:txBody>
      </p:sp>
      <p:sp>
        <p:nvSpPr>
          <p:cNvPr name="TextBox 8" id="8"/>
          <p:cNvSpPr txBox="true"/>
          <p:nvPr/>
        </p:nvSpPr>
        <p:spPr>
          <a:xfrm rot="0">
            <a:off x="4812712" y="3897812"/>
            <a:ext cx="12413251" cy="643298"/>
          </a:xfrm>
          <a:prstGeom prst="rect">
            <a:avLst/>
          </a:prstGeom>
        </p:spPr>
        <p:txBody>
          <a:bodyPr anchor="t" rtlCol="false" tIns="0" lIns="0" bIns="0" rIns="0">
            <a:spAutoFit/>
          </a:bodyPr>
          <a:lstStyle/>
          <a:p>
            <a:pPr algn="r" marL="0" indent="0" lvl="0">
              <a:lnSpc>
                <a:spcPts val="5236"/>
              </a:lnSpc>
            </a:pPr>
            <a:r>
              <a:rPr lang="en-US" sz="3740">
                <a:solidFill>
                  <a:srgbClr val="100F0D"/>
                </a:solidFill>
                <a:latin typeface="Glacial Indifference Bold"/>
              </a:rPr>
              <a:t>Schools</a:t>
            </a:r>
            <a:r>
              <a:rPr lang="en-US" sz="3740">
                <a:solidFill>
                  <a:srgbClr val="100F0D"/>
                </a:solidFill>
                <a:latin typeface="Glacial Indifference"/>
              </a:rPr>
              <a:t> &amp; </a:t>
            </a:r>
            <a:r>
              <a:rPr lang="en-US" sz="3740">
                <a:solidFill>
                  <a:srgbClr val="100F0D"/>
                </a:solidFill>
                <a:latin typeface="Glacial Indifference Bold"/>
              </a:rPr>
              <a:t>Educational Institute</a:t>
            </a:r>
            <a:r>
              <a:rPr lang="en-US" sz="3740">
                <a:solidFill>
                  <a:srgbClr val="100F0D"/>
                </a:solidFill>
                <a:latin typeface="Glacial Indifference"/>
              </a:rPr>
              <a:t> can license our tool.</a:t>
            </a:r>
          </a:p>
        </p:txBody>
      </p:sp>
      <p:grpSp>
        <p:nvGrpSpPr>
          <p:cNvPr name="Group 9" id="9"/>
          <p:cNvGrpSpPr/>
          <p:nvPr/>
        </p:nvGrpSpPr>
        <p:grpSpPr>
          <a:xfrm rot="0">
            <a:off x="11480253" y="5973396"/>
            <a:ext cx="5707177" cy="839819"/>
            <a:chOff x="0" y="0"/>
            <a:chExt cx="45855268" cy="6747670"/>
          </a:xfrm>
        </p:grpSpPr>
        <p:sp>
          <p:nvSpPr>
            <p:cNvPr name="Freeform 10" id="10"/>
            <p:cNvSpPr/>
            <p:nvPr/>
          </p:nvSpPr>
          <p:spPr>
            <a:xfrm>
              <a:off x="0" y="0"/>
              <a:ext cx="45855269" cy="6846730"/>
            </a:xfrm>
            <a:custGeom>
              <a:avLst/>
              <a:gdLst/>
              <a:ahLst/>
              <a:cxnLst/>
              <a:rect r="r" b="b" t="t" l="l"/>
              <a:pathLst>
                <a:path h="6846730" w="45855269">
                  <a:moveTo>
                    <a:pt x="45232969" y="6276500"/>
                  </a:moveTo>
                  <a:cubicBezTo>
                    <a:pt x="45232969" y="6270150"/>
                    <a:pt x="45234237" y="6265070"/>
                    <a:pt x="45234237" y="6257450"/>
                  </a:cubicBezTo>
                  <a:lnTo>
                    <a:pt x="45234237" y="490220"/>
                  </a:lnTo>
                  <a:cubicBezTo>
                    <a:pt x="45234237" y="220980"/>
                    <a:pt x="45024687" y="0"/>
                    <a:pt x="44768148" y="0"/>
                  </a:cubicBezTo>
                  <a:lnTo>
                    <a:pt x="467360" y="0"/>
                  </a:lnTo>
                  <a:cubicBezTo>
                    <a:pt x="210820" y="0"/>
                    <a:pt x="0" y="220980"/>
                    <a:pt x="0" y="490220"/>
                  </a:cubicBezTo>
                  <a:lnTo>
                    <a:pt x="0" y="6257450"/>
                  </a:lnTo>
                  <a:cubicBezTo>
                    <a:pt x="0" y="6526690"/>
                    <a:pt x="209550" y="6747670"/>
                    <a:pt x="466090" y="6747670"/>
                  </a:cubicBezTo>
                  <a:lnTo>
                    <a:pt x="44766877" y="6747670"/>
                  </a:lnTo>
                  <a:cubicBezTo>
                    <a:pt x="44879909" y="6747670"/>
                    <a:pt x="44984048" y="6704490"/>
                    <a:pt x="45064059" y="6634640"/>
                  </a:cubicBezTo>
                  <a:cubicBezTo>
                    <a:pt x="45194866" y="6705760"/>
                    <a:pt x="45507287" y="6846730"/>
                    <a:pt x="45853998" y="6639720"/>
                  </a:cubicBezTo>
                  <a:cubicBezTo>
                    <a:pt x="45855269" y="6639720"/>
                    <a:pt x="45542848" y="6640990"/>
                    <a:pt x="45232969" y="6276500"/>
                  </a:cubicBezTo>
                  <a:lnTo>
                    <a:pt x="45232969" y="6276500"/>
                  </a:lnTo>
                  <a:close/>
                </a:path>
              </a:pathLst>
            </a:custGeom>
            <a:solidFill>
              <a:srgbClr val="100F0D"/>
            </a:solidFill>
          </p:spPr>
        </p:sp>
      </p:grpSp>
      <p:sp>
        <p:nvSpPr>
          <p:cNvPr name="TextBox 11" id="11"/>
          <p:cNvSpPr txBox="true"/>
          <p:nvPr/>
        </p:nvSpPr>
        <p:spPr>
          <a:xfrm rot="0">
            <a:off x="11621317" y="6033556"/>
            <a:ext cx="5076363" cy="643298"/>
          </a:xfrm>
          <a:prstGeom prst="rect">
            <a:avLst/>
          </a:prstGeom>
        </p:spPr>
        <p:txBody>
          <a:bodyPr anchor="t" rtlCol="false" tIns="0" lIns="0" bIns="0" rIns="0">
            <a:spAutoFit/>
          </a:bodyPr>
          <a:lstStyle/>
          <a:p>
            <a:pPr algn="r" marL="0" indent="0" lvl="0">
              <a:lnSpc>
                <a:spcPts val="5236"/>
              </a:lnSpc>
            </a:pPr>
            <a:r>
              <a:rPr lang="en-US" sz="3740">
                <a:solidFill>
                  <a:srgbClr val="FFFFFF"/>
                </a:solidFill>
                <a:latin typeface="Glacial Indifference Bold"/>
              </a:rPr>
              <a:t>Does market need us?</a:t>
            </a:r>
          </a:p>
        </p:txBody>
      </p:sp>
      <p:sp>
        <p:nvSpPr>
          <p:cNvPr name="TextBox 12" id="12"/>
          <p:cNvSpPr txBox="true"/>
          <p:nvPr/>
        </p:nvSpPr>
        <p:spPr>
          <a:xfrm rot="0">
            <a:off x="4002645" y="7197057"/>
            <a:ext cx="13184785" cy="1427722"/>
          </a:xfrm>
          <a:prstGeom prst="rect">
            <a:avLst/>
          </a:prstGeom>
        </p:spPr>
        <p:txBody>
          <a:bodyPr anchor="t" rtlCol="false" tIns="0" lIns="0" bIns="0" rIns="0">
            <a:spAutoFit/>
          </a:bodyPr>
          <a:lstStyle/>
          <a:p>
            <a:pPr algn="r" marL="0" indent="0" lvl="0">
              <a:lnSpc>
                <a:spcPts val="3836"/>
              </a:lnSpc>
            </a:pPr>
            <a:r>
              <a:rPr lang="en-US" sz="2740">
                <a:solidFill>
                  <a:srgbClr val="100F0D"/>
                </a:solidFill>
                <a:latin typeface="Glacial Indifference Bold"/>
              </a:rPr>
              <a:t>Intelligent Tutoring System</a:t>
            </a:r>
            <a:r>
              <a:rPr lang="en-US" sz="2740">
                <a:solidFill>
                  <a:srgbClr val="100F0D"/>
                </a:solidFill>
                <a:latin typeface="Glacial Indifference"/>
              </a:rPr>
              <a:t> that aims to provide interactive and personalized learning experience, typically without interference from human teacher, to meet individual's own learning needs and preferences.</a:t>
            </a:r>
          </a:p>
        </p:txBody>
      </p:sp>
      <p:sp>
        <p:nvSpPr>
          <p:cNvPr name="TextBox 13" id="13"/>
          <p:cNvSpPr txBox="true"/>
          <p:nvPr/>
        </p:nvSpPr>
        <p:spPr>
          <a:xfrm rot="0">
            <a:off x="3189546" y="8812923"/>
            <a:ext cx="14003079" cy="445377"/>
          </a:xfrm>
          <a:prstGeom prst="rect">
            <a:avLst/>
          </a:prstGeom>
        </p:spPr>
        <p:txBody>
          <a:bodyPr anchor="t" rtlCol="false" tIns="0" lIns="0" bIns="0" rIns="0">
            <a:spAutoFit/>
          </a:bodyPr>
          <a:lstStyle/>
          <a:p>
            <a:pPr algn="r" marL="0" indent="0" lvl="0">
              <a:lnSpc>
                <a:spcPts val="3696"/>
              </a:lnSpc>
            </a:pPr>
            <a:r>
              <a:rPr lang="en-US" sz="2640">
                <a:solidFill>
                  <a:srgbClr val="100F0D"/>
                </a:solidFill>
                <a:latin typeface="Glacial Indifference"/>
              </a:rPr>
              <a:t>Research and Survery suggests that there is a great demand for our solution.</a:t>
            </a:r>
          </a:p>
        </p:txBody>
      </p:sp>
      <p:sp>
        <p:nvSpPr>
          <p:cNvPr name="TextBox 14" id="14"/>
          <p:cNvSpPr txBox="true"/>
          <p:nvPr/>
        </p:nvSpPr>
        <p:spPr>
          <a:xfrm rot="0">
            <a:off x="3189546" y="3088095"/>
            <a:ext cx="14003079" cy="445377"/>
          </a:xfrm>
          <a:prstGeom prst="rect">
            <a:avLst/>
          </a:prstGeom>
        </p:spPr>
        <p:txBody>
          <a:bodyPr anchor="t" rtlCol="false" tIns="0" lIns="0" bIns="0" rIns="0">
            <a:spAutoFit/>
          </a:bodyPr>
          <a:lstStyle/>
          <a:p>
            <a:pPr algn="r" marL="0" indent="0" lvl="0">
              <a:lnSpc>
                <a:spcPts val="3696"/>
              </a:lnSpc>
            </a:pPr>
            <a:r>
              <a:rPr lang="en-US" sz="2640">
                <a:solidFill>
                  <a:srgbClr val="100F0D"/>
                </a:solidFill>
                <a:latin typeface="Glacial Indifference"/>
              </a:rPr>
              <a:t>Global e-learning is expected to reach USD 374.3 Billion by 2026.</a:t>
            </a:r>
          </a:p>
        </p:txBody>
      </p:sp>
      <p:sp>
        <p:nvSpPr>
          <p:cNvPr name="TextBox 15" id="15"/>
          <p:cNvSpPr txBox="true"/>
          <p:nvPr/>
        </p:nvSpPr>
        <p:spPr>
          <a:xfrm rot="0">
            <a:off x="3156208" y="4493484"/>
            <a:ext cx="14003079" cy="445377"/>
          </a:xfrm>
          <a:prstGeom prst="rect">
            <a:avLst/>
          </a:prstGeom>
        </p:spPr>
        <p:txBody>
          <a:bodyPr anchor="t" rtlCol="false" tIns="0" lIns="0" bIns="0" rIns="0">
            <a:spAutoFit/>
          </a:bodyPr>
          <a:lstStyle/>
          <a:p>
            <a:pPr algn="r" marL="0" indent="0" lvl="0">
              <a:lnSpc>
                <a:spcPts val="3696"/>
              </a:lnSpc>
            </a:pPr>
            <a:r>
              <a:rPr lang="en-US" sz="2640">
                <a:solidFill>
                  <a:srgbClr val="100F0D"/>
                </a:solidFill>
                <a:latin typeface="Glacial Indifference"/>
              </a:rPr>
              <a:t>Only in India, over 900 universities and 40,000 colleges.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74963" y="2862494"/>
            <a:ext cx="7622312" cy="1129476"/>
            <a:chOff x="0" y="0"/>
            <a:chExt cx="10163082" cy="1505968"/>
          </a:xfrm>
        </p:grpSpPr>
        <p:grpSp>
          <p:nvGrpSpPr>
            <p:cNvPr name="Group 3" id="3"/>
            <p:cNvGrpSpPr/>
            <p:nvPr/>
          </p:nvGrpSpPr>
          <p:grpSpPr>
            <a:xfrm rot="0">
              <a:off x="0" y="0"/>
              <a:ext cx="10163082" cy="1505968"/>
              <a:chOff x="0" y="0"/>
              <a:chExt cx="61242739" cy="9074967"/>
            </a:xfrm>
          </p:grpSpPr>
          <p:sp>
            <p:nvSpPr>
              <p:cNvPr name="Freeform 4" id="4"/>
              <p:cNvSpPr/>
              <p:nvPr/>
            </p:nvSpPr>
            <p:spPr>
              <a:xfrm>
                <a:off x="0" y="0"/>
                <a:ext cx="61242736" cy="9174027"/>
              </a:xfrm>
              <a:custGeom>
                <a:avLst/>
                <a:gdLst/>
                <a:ahLst/>
                <a:cxnLst/>
                <a:rect r="r" b="b" t="t" l="l"/>
                <a:pathLst>
                  <a:path h="9174027" w="61242736">
                    <a:moveTo>
                      <a:pt x="60620436" y="8603797"/>
                    </a:moveTo>
                    <a:cubicBezTo>
                      <a:pt x="60620436" y="8597447"/>
                      <a:pt x="60621707" y="8592367"/>
                      <a:pt x="60621707" y="8584747"/>
                    </a:cubicBezTo>
                    <a:lnTo>
                      <a:pt x="60621707" y="490220"/>
                    </a:lnTo>
                    <a:cubicBezTo>
                      <a:pt x="60621707" y="220980"/>
                      <a:pt x="60412157" y="0"/>
                      <a:pt x="60155621" y="0"/>
                    </a:cubicBezTo>
                    <a:lnTo>
                      <a:pt x="467360" y="0"/>
                    </a:lnTo>
                    <a:cubicBezTo>
                      <a:pt x="210820" y="0"/>
                      <a:pt x="0" y="220980"/>
                      <a:pt x="0" y="490220"/>
                    </a:cubicBezTo>
                    <a:lnTo>
                      <a:pt x="0" y="8584747"/>
                    </a:lnTo>
                    <a:cubicBezTo>
                      <a:pt x="0" y="8853987"/>
                      <a:pt x="209550" y="9074967"/>
                      <a:pt x="466090" y="9074967"/>
                    </a:cubicBezTo>
                    <a:lnTo>
                      <a:pt x="60154350" y="9074967"/>
                    </a:lnTo>
                    <a:cubicBezTo>
                      <a:pt x="60267379" y="9074967"/>
                      <a:pt x="60371521" y="9031787"/>
                      <a:pt x="60451529" y="8961937"/>
                    </a:cubicBezTo>
                    <a:cubicBezTo>
                      <a:pt x="60582336" y="9033057"/>
                      <a:pt x="60894757" y="9174027"/>
                      <a:pt x="61241471" y="8967017"/>
                    </a:cubicBezTo>
                    <a:cubicBezTo>
                      <a:pt x="61242736" y="8967017"/>
                      <a:pt x="60930321" y="8968287"/>
                      <a:pt x="60620436" y="8603797"/>
                    </a:cubicBezTo>
                    <a:lnTo>
                      <a:pt x="60620436" y="8603797"/>
                    </a:lnTo>
                    <a:close/>
                  </a:path>
                </a:pathLst>
              </a:custGeom>
              <a:solidFill>
                <a:srgbClr val="000000"/>
              </a:solidFill>
            </p:spPr>
          </p:sp>
        </p:grpSp>
        <p:sp>
          <p:nvSpPr>
            <p:cNvPr name="TextBox 5" id="5"/>
            <p:cNvSpPr txBox="true"/>
            <p:nvPr/>
          </p:nvSpPr>
          <p:spPr>
            <a:xfrm rot="0">
              <a:off x="1219887" y="221743"/>
              <a:ext cx="7723308" cy="1014857"/>
            </a:xfrm>
            <a:prstGeom prst="rect">
              <a:avLst/>
            </a:prstGeom>
          </p:spPr>
          <p:txBody>
            <a:bodyPr anchor="t" rtlCol="false" tIns="0" lIns="0" bIns="0" rIns="0">
              <a:spAutoFit/>
            </a:bodyPr>
            <a:lstStyle/>
            <a:p>
              <a:pPr algn="ctr" marL="0" indent="0" lvl="0">
                <a:lnSpc>
                  <a:spcPts val="6288"/>
                </a:lnSpc>
                <a:spcBef>
                  <a:spcPct val="0"/>
                </a:spcBef>
              </a:pPr>
              <a:r>
                <a:rPr lang="en-US" sz="4800">
                  <a:solidFill>
                    <a:srgbClr val="FFFFFF"/>
                  </a:solidFill>
                  <a:latin typeface="DM Sans Bold"/>
                </a:rPr>
                <a:t>Marketing Strategy</a:t>
              </a: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450570" y="430314"/>
            <a:ext cx="2680030" cy="2460755"/>
          </a:xfrm>
          <a:prstGeom prst="rect">
            <a:avLst/>
          </a:prstGeom>
        </p:spPr>
      </p:pic>
      <p:sp>
        <p:nvSpPr>
          <p:cNvPr name="TextBox 7" id="7"/>
          <p:cNvSpPr txBox="true"/>
          <p:nvPr/>
        </p:nvSpPr>
        <p:spPr>
          <a:xfrm rot="0">
            <a:off x="1157400" y="5174843"/>
            <a:ext cx="15014406" cy="534208"/>
          </a:xfrm>
          <a:prstGeom prst="rect">
            <a:avLst/>
          </a:prstGeom>
        </p:spPr>
        <p:txBody>
          <a:bodyPr anchor="t" rtlCol="false" tIns="0" lIns="0" bIns="0" rIns="0">
            <a:spAutoFit/>
          </a:bodyPr>
          <a:lstStyle/>
          <a:p>
            <a:pPr marL="0" indent="0" lvl="0">
              <a:lnSpc>
                <a:spcPts val="4317"/>
              </a:lnSpc>
            </a:pPr>
            <a:r>
              <a:rPr lang="en-US" sz="3083">
                <a:solidFill>
                  <a:srgbClr val="100F0D"/>
                </a:solidFill>
                <a:latin typeface="Glacial Indifference Bold"/>
              </a:rPr>
              <a:t>Digital Marketing</a:t>
            </a:r>
            <a:r>
              <a:rPr lang="en-US" sz="3083">
                <a:solidFill>
                  <a:srgbClr val="100F0D"/>
                </a:solidFill>
                <a:latin typeface="Glacial Indifference"/>
              </a:rPr>
              <a:t>: Campaigns and Influencer Marketing on social media platforms.</a:t>
            </a:r>
          </a:p>
        </p:txBody>
      </p:sp>
      <p:sp>
        <p:nvSpPr>
          <p:cNvPr name="TextBox 8" id="8"/>
          <p:cNvSpPr txBox="true"/>
          <p:nvPr/>
        </p:nvSpPr>
        <p:spPr>
          <a:xfrm rot="0">
            <a:off x="1157400" y="4510747"/>
            <a:ext cx="15014406" cy="534208"/>
          </a:xfrm>
          <a:prstGeom prst="rect">
            <a:avLst/>
          </a:prstGeom>
        </p:spPr>
        <p:txBody>
          <a:bodyPr anchor="t" rtlCol="false" tIns="0" lIns="0" bIns="0" rIns="0">
            <a:spAutoFit/>
          </a:bodyPr>
          <a:lstStyle/>
          <a:p>
            <a:pPr marL="0" indent="0" lvl="0">
              <a:lnSpc>
                <a:spcPts val="4317"/>
              </a:lnSpc>
            </a:pPr>
            <a:r>
              <a:rPr lang="en-US" sz="3083">
                <a:solidFill>
                  <a:srgbClr val="100F0D"/>
                </a:solidFill>
                <a:latin typeface="Glacial Indifference Bold"/>
              </a:rPr>
              <a:t>Search Engine Optimization</a:t>
            </a:r>
            <a:r>
              <a:rPr lang="en-US" sz="3083">
                <a:solidFill>
                  <a:srgbClr val="100F0D"/>
                </a:solidFill>
                <a:latin typeface="Glacial Indifference"/>
              </a:rPr>
              <a:t>: Organic traffic based on strategic content development.</a:t>
            </a:r>
          </a:p>
        </p:txBody>
      </p:sp>
      <p:sp>
        <p:nvSpPr>
          <p:cNvPr name="TextBox 9" id="9"/>
          <p:cNvSpPr txBox="true"/>
          <p:nvPr/>
        </p:nvSpPr>
        <p:spPr>
          <a:xfrm rot="0">
            <a:off x="1157400" y="5863795"/>
            <a:ext cx="15014406" cy="534208"/>
          </a:xfrm>
          <a:prstGeom prst="rect">
            <a:avLst/>
          </a:prstGeom>
        </p:spPr>
        <p:txBody>
          <a:bodyPr anchor="t" rtlCol="false" tIns="0" lIns="0" bIns="0" rIns="0">
            <a:spAutoFit/>
          </a:bodyPr>
          <a:lstStyle/>
          <a:p>
            <a:pPr marL="0" indent="0" lvl="0">
              <a:lnSpc>
                <a:spcPts val="4317"/>
              </a:lnSpc>
            </a:pPr>
            <a:r>
              <a:rPr lang="en-US" sz="3083">
                <a:solidFill>
                  <a:srgbClr val="100F0D"/>
                </a:solidFill>
                <a:latin typeface="Glacial Indifference Bold"/>
              </a:rPr>
              <a:t>Advertisement</a:t>
            </a:r>
            <a:r>
              <a:rPr lang="en-US" sz="3083">
                <a:solidFill>
                  <a:srgbClr val="100F0D"/>
                </a:solidFill>
                <a:latin typeface="Glacial Indifference"/>
              </a:rPr>
              <a:t>: Google AdSense &amp; YouTube Ads.</a:t>
            </a:r>
          </a:p>
        </p:txBody>
      </p:sp>
      <p:sp>
        <p:nvSpPr>
          <p:cNvPr name="TextBox 10" id="10"/>
          <p:cNvSpPr txBox="true"/>
          <p:nvPr/>
        </p:nvSpPr>
        <p:spPr>
          <a:xfrm rot="0">
            <a:off x="1028700" y="6975697"/>
            <a:ext cx="15973200" cy="2282603"/>
          </a:xfrm>
          <a:prstGeom prst="rect">
            <a:avLst/>
          </a:prstGeom>
        </p:spPr>
        <p:txBody>
          <a:bodyPr anchor="t" rtlCol="false" tIns="0" lIns="0" bIns="0" rIns="0">
            <a:spAutoFit/>
          </a:bodyPr>
          <a:lstStyle/>
          <a:p>
            <a:pPr>
              <a:lnSpc>
                <a:spcPts val="5297"/>
              </a:lnSpc>
            </a:pPr>
            <a:r>
              <a:rPr lang="en-US" sz="3783">
                <a:solidFill>
                  <a:srgbClr val="100F0D"/>
                </a:solidFill>
                <a:latin typeface="Glacial Indifference Bold"/>
              </a:rPr>
              <a:t>Consumer Acquisition Strategy</a:t>
            </a:r>
          </a:p>
          <a:p>
            <a:pPr marL="665782" indent="-332891" lvl="1">
              <a:lnSpc>
                <a:spcPts val="4317"/>
              </a:lnSpc>
              <a:buFont typeface="Arial"/>
              <a:buChar char="•"/>
            </a:pPr>
            <a:r>
              <a:rPr lang="en-US" sz="3083">
                <a:solidFill>
                  <a:srgbClr val="100F0D"/>
                </a:solidFill>
                <a:latin typeface="Glacial Indifference"/>
              </a:rPr>
              <a:t>We will offer our solution for free with lifetime access to free resources along with partial access to Intelligent Adaptive Learning System.</a:t>
            </a:r>
          </a:p>
          <a:p>
            <a:pPr marL="665782" indent="-332891" lvl="1">
              <a:lnSpc>
                <a:spcPts val="4317"/>
              </a:lnSpc>
              <a:buFont typeface="Arial"/>
              <a:buChar char="•"/>
            </a:pPr>
            <a:r>
              <a:rPr lang="en-US" sz="3083">
                <a:solidFill>
                  <a:srgbClr val="100F0D"/>
                </a:solidFill>
                <a:latin typeface="Glacial Indifference"/>
              </a:rPr>
              <a:t>We will offer free access for a trail period of 7 days to try our premium options.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36988" y="1028700"/>
            <a:ext cx="7622312" cy="1129476"/>
            <a:chOff x="0" y="0"/>
            <a:chExt cx="10163082" cy="1505968"/>
          </a:xfrm>
        </p:grpSpPr>
        <p:grpSp>
          <p:nvGrpSpPr>
            <p:cNvPr name="Group 3" id="3"/>
            <p:cNvGrpSpPr/>
            <p:nvPr/>
          </p:nvGrpSpPr>
          <p:grpSpPr>
            <a:xfrm rot="0">
              <a:off x="0" y="0"/>
              <a:ext cx="10163082" cy="1505968"/>
              <a:chOff x="0" y="0"/>
              <a:chExt cx="61242739" cy="9074967"/>
            </a:xfrm>
          </p:grpSpPr>
          <p:sp>
            <p:nvSpPr>
              <p:cNvPr name="Freeform 4" id="4"/>
              <p:cNvSpPr/>
              <p:nvPr/>
            </p:nvSpPr>
            <p:spPr>
              <a:xfrm>
                <a:off x="0" y="0"/>
                <a:ext cx="61242736" cy="9174027"/>
              </a:xfrm>
              <a:custGeom>
                <a:avLst/>
                <a:gdLst/>
                <a:ahLst/>
                <a:cxnLst/>
                <a:rect r="r" b="b" t="t" l="l"/>
                <a:pathLst>
                  <a:path h="9174027" w="61242736">
                    <a:moveTo>
                      <a:pt x="60620436" y="8603797"/>
                    </a:moveTo>
                    <a:cubicBezTo>
                      <a:pt x="60620436" y="8597447"/>
                      <a:pt x="60621707" y="8592367"/>
                      <a:pt x="60621707" y="8584747"/>
                    </a:cubicBezTo>
                    <a:lnTo>
                      <a:pt x="60621707" y="490220"/>
                    </a:lnTo>
                    <a:cubicBezTo>
                      <a:pt x="60621707" y="220980"/>
                      <a:pt x="60412157" y="0"/>
                      <a:pt x="60155621" y="0"/>
                    </a:cubicBezTo>
                    <a:lnTo>
                      <a:pt x="467360" y="0"/>
                    </a:lnTo>
                    <a:cubicBezTo>
                      <a:pt x="210820" y="0"/>
                      <a:pt x="0" y="220980"/>
                      <a:pt x="0" y="490220"/>
                    </a:cubicBezTo>
                    <a:lnTo>
                      <a:pt x="0" y="8584747"/>
                    </a:lnTo>
                    <a:cubicBezTo>
                      <a:pt x="0" y="8853987"/>
                      <a:pt x="209550" y="9074967"/>
                      <a:pt x="466090" y="9074967"/>
                    </a:cubicBezTo>
                    <a:lnTo>
                      <a:pt x="60154350" y="9074967"/>
                    </a:lnTo>
                    <a:cubicBezTo>
                      <a:pt x="60267379" y="9074967"/>
                      <a:pt x="60371521" y="9031787"/>
                      <a:pt x="60451529" y="8961937"/>
                    </a:cubicBezTo>
                    <a:cubicBezTo>
                      <a:pt x="60582336" y="9033057"/>
                      <a:pt x="60894757" y="9174027"/>
                      <a:pt x="61241471" y="8967017"/>
                    </a:cubicBezTo>
                    <a:cubicBezTo>
                      <a:pt x="61242736" y="8967017"/>
                      <a:pt x="60930321" y="8968287"/>
                      <a:pt x="60620436" y="8603797"/>
                    </a:cubicBezTo>
                    <a:lnTo>
                      <a:pt x="60620436" y="8603797"/>
                    </a:lnTo>
                    <a:close/>
                  </a:path>
                </a:pathLst>
              </a:custGeom>
              <a:solidFill>
                <a:srgbClr val="000000"/>
              </a:solidFill>
            </p:spPr>
          </p:sp>
        </p:grpSp>
        <p:sp>
          <p:nvSpPr>
            <p:cNvPr name="TextBox 5" id="5"/>
            <p:cNvSpPr txBox="true"/>
            <p:nvPr/>
          </p:nvSpPr>
          <p:spPr>
            <a:xfrm rot="0">
              <a:off x="1219887" y="221743"/>
              <a:ext cx="7723308" cy="1014857"/>
            </a:xfrm>
            <a:prstGeom prst="rect">
              <a:avLst/>
            </a:prstGeom>
          </p:spPr>
          <p:txBody>
            <a:bodyPr anchor="t" rtlCol="false" tIns="0" lIns="0" bIns="0" rIns="0">
              <a:spAutoFit/>
            </a:bodyPr>
            <a:lstStyle/>
            <a:p>
              <a:pPr algn="ctr" marL="0" indent="0" lvl="0">
                <a:lnSpc>
                  <a:spcPts val="6288"/>
                </a:lnSpc>
                <a:spcBef>
                  <a:spcPct val="0"/>
                </a:spcBef>
              </a:pPr>
              <a:r>
                <a:rPr lang="en-US" sz="4800">
                  <a:solidFill>
                    <a:srgbClr val="FFFFFF"/>
                  </a:solidFill>
                  <a:latin typeface="DM Sans Bold"/>
                </a:rPr>
                <a:t>Our Competition</a:t>
              </a:r>
            </a:p>
          </p:txBody>
        </p:sp>
      </p:grpSp>
      <p:sp>
        <p:nvSpPr>
          <p:cNvPr name="TextBox 6" id="6"/>
          <p:cNvSpPr txBox="true"/>
          <p:nvPr/>
        </p:nvSpPr>
        <p:spPr>
          <a:xfrm rot="0">
            <a:off x="1323033" y="1661139"/>
            <a:ext cx="15936267" cy="4745065"/>
          </a:xfrm>
          <a:prstGeom prst="rect">
            <a:avLst/>
          </a:prstGeom>
        </p:spPr>
        <p:txBody>
          <a:bodyPr anchor="t" rtlCol="false" tIns="0" lIns="0" bIns="0" rIns="0">
            <a:spAutoFit/>
          </a:bodyPr>
          <a:lstStyle/>
          <a:p>
            <a:pPr>
              <a:lnSpc>
                <a:spcPts val="5020"/>
              </a:lnSpc>
            </a:pPr>
            <a:r>
              <a:rPr lang="en-US" sz="3586" spc="107">
                <a:solidFill>
                  <a:srgbClr val="100F0D"/>
                </a:solidFill>
                <a:latin typeface="Glacial Indifference Bold"/>
              </a:rPr>
              <a:t>Squirrel AI (K12 EdTech company)</a:t>
            </a:r>
          </a:p>
          <a:p>
            <a:pPr>
              <a:lnSpc>
                <a:spcPts val="3620"/>
              </a:lnSpc>
            </a:pPr>
            <a:r>
              <a:rPr lang="en-US" sz="2586" spc="77">
                <a:solidFill>
                  <a:srgbClr val="100F0D"/>
                </a:solidFill>
                <a:latin typeface="Glacial Indifference"/>
              </a:rPr>
              <a:t>1st AI-Powered Adaptive Education Provider in China, offers </a:t>
            </a:r>
            <a:r>
              <a:rPr lang="en-US" sz="2586" spc="77">
                <a:solidFill>
                  <a:srgbClr val="100F0D"/>
                </a:solidFill>
                <a:latin typeface="Glacial Indifference"/>
              </a:rPr>
              <a:t>Intelligent Adaptive Learning Engine  developed by YiXue Education.</a:t>
            </a:r>
          </a:p>
          <a:p>
            <a:pPr>
              <a:lnSpc>
                <a:spcPts val="3620"/>
              </a:lnSpc>
            </a:pPr>
            <a:r>
              <a:rPr lang="en-US" sz="2586">
                <a:solidFill>
                  <a:srgbClr val="100F0D"/>
                </a:solidFill>
                <a:latin typeface="Glacial Indifference Bold"/>
              </a:rPr>
              <a:t>Focus:</a:t>
            </a:r>
          </a:p>
          <a:p>
            <a:pPr marL="558407" indent="-279203" lvl="1">
              <a:lnSpc>
                <a:spcPts val="3620"/>
              </a:lnSpc>
              <a:buFont typeface="Arial"/>
              <a:buChar char="•"/>
            </a:pPr>
            <a:r>
              <a:rPr lang="en-US" sz="2586" spc="77">
                <a:solidFill>
                  <a:srgbClr val="100F0D"/>
                </a:solidFill>
                <a:latin typeface="Glacial Indifference"/>
              </a:rPr>
              <a:t>Lack of Personalized Attention in Traditional Classrooms</a:t>
            </a:r>
          </a:p>
          <a:p>
            <a:pPr marL="558408" indent="-279204" lvl="1">
              <a:lnSpc>
                <a:spcPts val="3620"/>
              </a:lnSpc>
              <a:buFont typeface="Arial"/>
              <a:buChar char="•"/>
            </a:pPr>
            <a:r>
              <a:rPr lang="en-US" sz="2586" spc="77">
                <a:solidFill>
                  <a:srgbClr val="100F0D"/>
                </a:solidFill>
                <a:latin typeface="Glacial Indifference"/>
              </a:rPr>
              <a:t>Unequal Distribution of Educational Opportunities</a:t>
            </a:r>
          </a:p>
          <a:p>
            <a:pPr>
              <a:lnSpc>
                <a:spcPts val="3620"/>
              </a:lnSpc>
            </a:pPr>
            <a:r>
              <a:rPr lang="en-US" sz="2586" spc="77">
                <a:solidFill>
                  <a:srgbClr val="100F0D"/>
                </a:solidFill>
                <a:latin typeface="Glacial Indifference Bold"/>
              </a:rPr>
              <a:t>Stories:</a:t>
            </a:r>
          </a:p>
          <a:p>
            <a:pPr marL="558408" indent="-279204" lvl="1">
              <a:lnSpc>
                <a:spcPts val="3620"/>
              </a:lnSpc>
              <a:buFont typeface="Arial"/>
              <a:buChar char="•"/>
            </a:pPr>
            <a:r>
              <a:rPr lang="en-US" sz="2586" spc="77">
                <a:solidFill>
                  <a:srgbClr val="100F0D"/>
                </a:solidFill>
                <a:latin typeface="Glacial Indifference"/>
              </a:rPr>
              <a:t>O</a:t>
            </a:r>
            <a:r>
              <a:rPr lang="en-US" sz="2586" spc="77">
                <a:solidFill>
                  <a:srgbClr val="100F0D"/>
                </a:solidFill>
                <a:latin typeface="Glacial Indifference"/>
              </a:rPr>
              <a:t>pened over 1700 schools and has 3,000 teaching staff in more than 200 cities in China.</a:t>
            </a:r>
          </a:p>
          <a:p>
            <a:pPr marL="558408" indent="-279204" lvl="1">
              <a:lnSpc>
                <a:spcPts val="3620"/>
              </a:lnSpc>
              <a:buFont typeface="Arial"/>
              <a:buChar char="•"/>
            </a:pPr>
            <a:r>
              <a:rPr lang="en-US" sz="2586" spc="77">
                <a:solidFill>
                  <a:srgbClr val="100F0D"/>
                </a:solidFill>
                <a:latin typeface="Glacial Indifference"/>
              </a:rPr>
              <a:t>The three rounds of financing have helped Yixue accumulate over 100 million RMB (14 million USD).</a:t>
            </a:r>
          </a:p>
          <a:p>
            <a:pPr marL="558407" indent="-279204" lvl="1">
              <a:lnSpc>
                <a:spcPts val="3620"/>
              </a:lnSpc>
              <a:buFont typeface="Arial"/>
              <a:buChar char="•"/>
            </a:pPr>
            <a:r>
              <a:rPr lang="en-US" sz="2586" spc="77">
                <a:solidFill>
                  <a:srgbClr val="100F0D"/>
                </a:solidFill>
                <a:latin typeface="Glacial Indifference"/>
              </a:rPr>
              <a:t>Established an artificial-intelligence-driven education laboratory in New York, and Yixue Ai Lab.</a:t>
            </a:r>
          </a:p>
        </p:txBody>
      </p:sp>
      <p:sp>
        <p:nvSpPr>
          <p:cNvPr name="TextBox 7" id="7"/>
          <p:cNvSpPr txBox="true"/>
          <p:nvPr/>
        </p:nvSpPr>
        <p:spPr>
          <a:xfrm rot="0">
            <a:off x="1323033" y="6761405"/>
            <a:ext cx="15936267" cy="2916265"/>
          </a:xfrm>
          <a:prstGeom prst="rect">
            <a:avLst/>
          </a:prstGeom>
        </p:spPr>
        <p:txBody>
          <a:bodyPr anchor="t" rtlCol="false" tIns="0" lIns="0" bIns="0" rIns="0">
            <a:spAutoFit/>
          </a:bodyPr>
          <a:lstStyle/>
          <a:p>
            <a:pPr>
              <a:lnSpc>
                <a:spcPts val="5020"/>
              </a:lnSpc>
            </a:pPr>
            <a:r>
              <a:rPr lang="en-US" sz="3586" spc="107">
                <a:solidFill>
                  <a:srgbClr val="100F0D"/>
                </a:solidFill>
                <a:latin typeface="Glacial Indifference Bold"/>
              </a:rPr>
              <a:t>How are we different?</a:t>
            </a:r>
          </a:p>
          <a:p>
            <a:pPr marL="558406" indent="-279203" lvl="1">
              <a:lnSpc>
                <a:spcPts val="3620"/>
              </a:lnSpc>
              <a:buFont typeface="Arial"/>
              <a:buChar char="•"/>
            </a:pPr>
            <a:r>
              <a:rPr lang="en-US" sz="3586" spc="107">
                <a:solidFill>
                  <a:srgbClr val="100F0D"/>
                </a:solidFill>
                <a:latin typeface="Glacial Indifference"/>
              </a:rPr>
              <a:t>We are working to achieve same or better perfection as YiXue Education's Adaptive Learning Engine.</a:t>
            </a:r>
          </a:p>
          <a:p>
            <a:pPr marL="558406" indent="-279203" lvl="1">
              <a:lnSpc>
                <a:spcPts val="3620"/>
              </a:lnSpc>
              <a:buFont typeface="Arial"/>
              <a:buChar char="•"/>
            </a:pPr>
            <a:r>
              <a:rPr lang="en-US" sz="2586" spc="77">
                <a:solidFill>
                  <a:srgbClr val="100F0D"/>
                </a:solidFill>
                <a:latin typeface="Glacial Indifference"/>
              </a:rPr>
              <a:t>We are open-to-all and designed to be raised by community of Teachers and Students.</a:t>
            </a:r>
          </a:p>
          <a:p>
            <a:pPr marL="558406" indent="-279203" lvl="1">
              <a:lnSpc>
                <a:spcPts val="3620"/>
              </a:lnSpc>
              <a:buFont typeface="Arial"/>
              <a:buChar char="•"/>
            </a:pPr>
            <a:r>
              <a:rPr lang="en-US" sz="2586" spc="77">
                <a:solidFill>
                  <a:srgbClr val="100F0D"/>
                </a:solidFill>
                <a:latin typeface="Glacial Indifference"/>
              </a:rPr>
              <a:t>With access to larger data-set to be produced by community, we can scale fater and more efficiently.</a:t>
            </a:r>
          </a:p>
          <a:p>
            <a:pPr marL="558406" indent="-279203" lvl="1">
              <a:lnSpc>
                <a:spcPts val="3620"/>
              </a:lnSpc>
              <a:buFont typeface="Arial"/>
              <a:buChar char="•"/>
            </a:pPr>
            <a:r>
              <a:rPr lang="en-US" sz="2586" spc="77">
                <a:solidFill>
                  <a:srgbClr val="100F0D"/>
                </a:solidFill>
                <a:latin typeface="Glacial Indifference"/>
              </a:rPr>
              <a:t>Despite freemium, our pricing are minimal, made to be affordable for all individuals.</a:t>
            </a:r>
          </a:p>
          <a:p>
            <a:pPr marL="558406" indent="-279203" lvl="1">
              <a:lnSpc>
                <a:spcPts val="3620"/>
              </a:lnSpc>
              <a:buFont typeface="Arial"/>
              <a:buChar char="•"/>
            </a:pPr>
            <a:r>
              <a:rPr lang="en-US" sz="2586" spc="77">
                <a:solidFill>
                  <a:srgbClr val="100F0D"/>
                </a:solidFill>
                <a:latin typeface="Glacial Indifference Bold"/>
              </a:rPr>
              <a:t>USP</a:t>
            </a:r>
            <a:r>
              <a:rPr lang="en-US" sz="2586" spc="77">
                <a:solidFill>
                  <a:srgbClr val="100F0D"/>
                </a:solidFill>
                <a:latin typeface="Glacial Indifference"/>
              </a:rPr>
              <a:t> is Multi-Lingual Content Processing System and Knowledge Graph.</a:t>
            </a: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139924" y="436809"/>
            <a:ext cx="1856376" cy="1721367"/>
          </a:xfrm>
          <a:prstGeom prst="rect">
            <a:avLst/>
          </a:prstGeom>
        </p:spPr>
      </p:pic>
      <p:sp>
        <p:nvSpPr>
          <p:cNvPr name="TextBox 9" id="9"/>
          <p:cNvSpPr txBox="true"/>
          <p:nvPr/>
        </p:nvSpPr>
        <p:spPr>
          <a:xfrm rot="0">
            <a:off x="1323033" y="1115451"/>
            <a:ext cx="6085866" cy="492001"/>
          </a:xfrm>
          <a:prstGeom prst="rect">
            <a:avLst/>
          </a:prstGeom>
        </p:spPr>
        <p:txBody>
          <a:bodyPr anchor="t" rtlCol="false" tIns="0" lIns="0" bIns="0" rIns="0">
            <a:spAutoFit/>
          </a:bodyPr>
          <a:lstStyle/>
          <a:p>
            <a:pPr marL="0" indent="0" lvl="0">
              <a:lnSpc>
                <a:spcPts val="4015"/>
              </a:lnSpc>
            </a:pPr>
            <a:r>
              <a:rPr lang="en-US" sz="2868">
                <a:solidFill>
                  <a:srgbClr val="100F0D"/>
                </a:solidFill>
                <a:latin typeface="Glacial Indifference"/>
              </a:rPr>
              <a:t>Our closest &amp; biggest competitor: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36988" y="914400"/>
            <a:ext cx="7622312" cy="1129476"/>
            <a:chOff x="0" y="0"/>
            <a:chExt cx="10163082" cy="1505968"/>
          </a:xfrm>
        </p:grpSpPr>
        <p:grpSp>
          <p:nvGrpSpPr>
            <p:cNvPr name="Group 3" id="3"/>
            <p:cNvGrpSpPr/>
            <p:nvPr/>
          </p:nvGrpSpPr>
          <p:grpSpPr>
            <a:xfrm rot="0">
              <a:off x="0" y="0"/>
              <a:ext cx="10163082" cy="1505968"/>
              <a:chOff x="0" y="0"/>
              <a:chExt cx="61242739" cy="9074967"/>
            </a:xfrm>
          </p:grpSpPr>
          <p:sp>
            <p:nvSpPr>
              <p:cNvPr name="Freeform 4" id="4"/>
              <p:cNvSpPr/>
              <p:nvPr/>
            </p:nvSpPr>
            <p:spPr>
              <a:xfrm>
                <a:off x="0" y="0"/>
                <a:ext cx="61242736" cy="9174027"/>
              </a:xfrm>
              <a:custGeom>
                <a:avLst/>
                <a:gdLst/>
                <a:ahLst/>
                <a:cxnLst/>
                <a:rect r="r" b="b" t="t" l="l"/>
                <a:pathLst>
                  <a:path h="9174027" w="61242736">
                    <a:moveTo>
                      <a:pt x="60620436" y="8603797"/>
                    </a:moveTo>
                    <a:cubicBezTo>
                      <a:pt x="60620436" y="8597447"/>
                      <a:pt x="60621707" y="8592367"/>
                      <a:pt x="60621707" y="8584747"/>
                    </a:cubicBezTo>
                    <a:lnTo>
                      <a:pt x="60621707" y="490220"/>
                    </a:lnTo>
                    <a:cubicBezTo>
                      <a:pt x="60621707" y="220980"/>
                      <a:pt x="60412157" y="0"/>
                      <a:pt x="60155621" y="0"/>
                    </a:cubicBezTo>
                    <a:lnTo>
                      <a:pt x="467360" y="0"/>
                    </a:lnTo>
                    <a:cubicBezTo>
                      <a:pt x="210820" y="0"/>
                      <a:pt x="0" y="220980"/>
                      <a:pt x="0" y="490220"/>
                    </a:cubicBezTo>
                    <a:lnTo>
                      <a:pt x="0" y="8584747"/>
                    </a:lnTo>
                    <a:cubicBezTo>
                      <a:pt x="0" y="8853987"/>
                      <a:pt x="209550" y="9074967"/>
                      <a:pt x="466090" y="9074967"/>
                    </a:cubicBezTo>
                    <a:lnTo>
                      <a:pt x="60154350" y="9074967"/>
                    </a:lnTo>
                    <a:cubicBezTo>
                      <a:pt x="60267379" y="9074967"/>
                      <a:pt x="60371521" y="9031787"/>
                      <a:pt x="60451529" y="8961937"/>
                    </a:cubicBezTo>
                    <a:cubicBezTo>
                      <a:pt x="60582336" y="9033057"/>
                      <a:pt x="60894757" y="9174027"/>
                      <a:pt x="61241471" y="8967017"/>
                    </a:cubicBezTo>
                    <a:cubicBezTo>
                      <a:pt x="61242736" y="8967017"/>
                      <a:pt x="60930321" y="8968287"/>
                      <a:pt x="60620436" y="8603797"/>
                    </a:cubicBezTo>
                    <a:lnTo>
                      <a:pt x="60620436" y="8603797"/>
                    </a:lnTo>
                    <a:close/>
                  </a:path>
                </a:pathLst>
              </a:custGeom>
              <a:solidFill>
                <a:srgbClr val="000000"/>
              </a:solidFill>
            </p:spPr>
          </p:sp>
        </p:grpSp>
        <p:sp>
          <p:nvSpPr>
            <p:cNvPr name="TextBox 5" id="5"/>
            <p:cNvSpPr txBox="true"/>
            <p:nvPr/>
          </p:nvSpPr>
          <p:spPr>
            <a:xfrm rot="0">
              <a:off x="1219887" y="221743"/>
              <a:ext cx="7723308" cy="1014857"/>
            </a:xfrm>
            <a:prstGeom prst="rect">
              <a:avLst/>
            </a:prstGeom>
          </p:spPr>
          <p:txBody>
            <a:bodyPr anchor="t" rtlCol="false" tIns="0" lIns="0" bIns="0" rIns="0">
              <a:spAutoFit/>
            </a:bodyPr>
            <a:lstStyle/>
            <a:p>
              <a:pPr algn="ctr" marL="0" indent="0" lvl="0">
                <a:lnSpc>
                  <a:spcPts val="6288"/>
                </a:lnSpc>
                <a:spcBef>
                  <a:spcPct val="0"/>
                </a:spcBef>
              </a:pPr>
              <a:r>
                <a:rPr lang="en-US" sz="4800">
                  <a:solidFill>
                    <a:srgbClr val="FFFFFF"/>
                  </a:solidFill>
                  <a:latin typeface="DM Sans Bold"/>
                </a:rPr>
                <a:t>Revenue Model</a:t>
              </a:r>
            </a:p>
          </p:txBody>
        </p:sp>
      </p:grpSp>
      <p:grpSp>
        <p:nvGrpSpPr>
          <p:cNvPr name="Group 6" id="6"/>
          <p:cNvGrpSpPr/>
          <p:nvPr/>
        </p:nvGrpSpPr>
        <p:grpSpPr>
          <a:xfrm rot="0">
            <a:off x="17006650" y="3032853"/>
            <a:ext cx="252650" cy="252650"/>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grpSp>
        <p:nvGrpSpPr>
          <p:cNvPr name="Group 8" id="8"/>
          <p:cNvGrpSpPr/>
          <p:nvPr/>
        </p:nvGrpSpPr>
        <p:grpSpPr>
          <a:xfrm rot="0">
            <a:off x="17006650" y="3568928"/>
            <a:ext cx="252650" cy="252650"/>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solidFill>
          </p:spPr>
        </p:sp>
      </p:grpSp>
      <p:sp>
        <p:nvSpPr>
          <p:cNvPr name="TextBox 10" id="10"/>
          <p:cNvSpPr txBox="true"/>
          <p:nvPr/>
        </p:nvSpPr>
        <p:spPr>
          <a:xfrm rot="0">
            <a:off x="780181" y="4963127"/>
            <a:ext cx="14991226" cy="988653"/>
          </a:xfrm>
          <a:prstGeom prst="rect">
            <a:avLst/>
          </a:prstGeom>
        </p:spPr>
        <p:txBody>
          <a:bodyPr anchor="t" rtlCol="false" tIns="0" lIns="0" bIns="0" rIns="0">
            <a:spAutoFit/>
          </a:bodyPr>
          <a:lstStyle/>
          <a:p>
            <a:pPr algn="just">
              <a:lnSpc>
                <a:spcPts val="3968"/>
              </a:lnSpc>
            </a:pPr>
            <a:r>
              <a:rPr lang="en-US" sz="2834">
                <a:solidFill>
                  <a:srgbClr val="100F0D"/>
                </a:solidFill>
                <a:latin typeface="Glacial Indifference"/>
              </a:rPr>
              <a:t>Premium Membership: Rs. 299/month for Intelligent Tutoring &amp; Adaptive Learning System</a:t>
            </a:r>
          </a:p>
          <a:p>
            <a:pPr algn="just" marL="0" indent="0" lvl="0">
              <a:lnSpc>
                <a:spcPts val="3968"/>
              </a:lnSpc>
            </a:pPr>
            <a:r>
              <a:rPr lang="en-US" sz="2834">
                <a:solidFill>
                  <a:srgbClr val="100F0D"/>
                </a:solidFill>
                <a:latin typeface="Glacial Indifference"/>
              </a:rPr>
              <a:t>Premium Content: 30% Royality on Sales Revenue (Priced by Content Creator)</a:t>
            </a:r>
          </a:p>
        </p:txBody>
      </p:sp>
      <p:sp>
        <p:nvSpPr>
          <p:cNvPr name="TextBox 11" id="11"/>
          <p:cNvSpPr txBox="true"/>
          <p:nvPr/>
        </p:nvSpPr>
        <p:spPr>
          <a:xfrm rot="0">
            <a:off x="780181" y="6588068"/>
            <a:ext cx="16479119" cy="983950"/>
          </a:xfrm>
          <a:prstGeom prst="rect">
            <a:avLst/>
          </a:prstGeom>
        </p:spPr>
        <p:txBody>
          <a:bodyPr anchor="t" rtlCol="false" tIns="0" lIns="0" bIns="0" rIns="0">
            <a:spAutoFit/>
          </a:bodyPr>
          <a:lstStyle/>
          <a:p>
            <a:pPr algn="r" marL="0" indent="0" lvl="0">
              <a:lnSpc>
                <a:spcPts val="3907"/>
              </a:lnSpc>
            </a:pPr>
            <a:r>
              <a:rPr lang="en-US" sz="2791">
                <a:solidFill>
                  <a:srgbClr val="100F0D"/>
                </a:solidFill>
                <a:latin typeface="Glacial Indifference"/>
              </a:rPr>
              <a:t>Global e-learning Market was estimated at USD 144 Billion in 2019 and is expected to reach USD 374.3 Billion by 2026.</a:t>
            </a:r>
          </a:p>
        </p:txBody>
      </p:sp>
      <p:sp>
        <p:nvSpPr>
          <p:cNvPr name="TextBox 12" id="12"/>
          <p:cNvSpPr txBox="true"/>
          <p:nvPr/>
        </p:nvSpPr>
        <p:spPr>
          <a:xfrm rot="0">
            <a:off x="780181" y="7964847"/>
            <a:ext cx="14991226" cy="988653"/>
          </a:xfrm>
          <a:prstGeom prst="rect">
            <a:avLst/>
          </a:prstGeom>
        </p:spPr>
        <p:txBody>
          <a:bodyPr anchor="t" rtlCol="false" tIns="0" lIns="0" bIns="0" rIns="0">
            <a:spAutoFit/>
          </a:bodyPr>
          <a:lstStyle/>
          <a:p>
            <a:pPr algn="just">
              <a:lnSpc>
                <a:spcPts val="3968"/>
              </a:lnSpc>
            </a:pPr>
            <a:r>
              <a:rPr lang="en-US" sz="2834">
                <a:solidFill>
                  <a:srgbClr val="100F0D"/>
                </a:solidFill>
                <a:latin typeface="Glacial Indifference"/>
              </a:rPr>
              <a:t>Our target is to acquire 5k - 7k user by the end of 1st year after launch.</a:t>
            </a:r>
          </a:p>
          <a:p>
            <a:pPr algn="just" marL="0" indent="0" lvl="0">
              <a:lnSpc>
                <a:spcPts val="3968"/>
              </a:lnSpc>
            </a:pPr>
            <a:r>
              <a:rPr lang="en-US" sz="2834">
                <a:solidFill>
                  <a:srgbClr val="100F0D"/>
                </a:solidFill>
                <a:latin typeface="Glacial Indifference"/>
              </a:rPr>
              <a:t>Of which, we target to convert atleast 50% free users into paid users.</a:t>
            </a:r>
          </a:p>
        </p:txBody>
      </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0181" y="347815"/>
            <a:ext cx="2140157" cy="2200161"/>
          </a:xfrm>
          <a:prstGeom prst="rect">
            <a:avLst/>
          </a:prstGeom>
        </p:spPr>
      </p:pic>
      <p:sp>
        <p:nvSpPr>
          <p:cNvPr name="TextBox 14" id="14"/>
          <p:cNvSpPr txBox="true"/>
          <p:nvPr/>
        </p:nvSpPr>
        <p:spPr>
          <a:xfrm rot="0">
            <a:off x="10518662" y="2091501"/>
            <a:ext cx="6690513" cy="573804"/>
          </a:xfrm>
          <a:prstGeom prst="rect">
            <a:avLst/>
          </a:prstGeom>
        </p:spPr>
        <p:txBody>
          <a:bodyPr anchor="t" rtlCol="false" tIns="0" lIns="0" bIns="0" rIns="0">
            <a:spAutoFit/>
          </a:bodyPr>
          <a:lstStyle/>
          <a:p>
            <a:pPr algn="r" marL="0" indent="0" lvl="0">
              <a:lnSpc>
                <a:spcPts val="4682"/>
              </a:lnSpc>
            </a:pPr>
            <a:r>
              <a:rPr lang="en-US" sz="3344">
                <a:solidFill>
                  <a:srgbClr val="100F0D"/>
                </a:solidFill>
                <a:latin typeface="Glacial Indifference Bold"/>
              </a:rPr>
              <a:t>FREEMIUM REVENUE MODEL</a:t>
            </a:r>
          </a:p>
        </p:txBody>
      </p:sp>
      <p:sp>
        <p:nvSpPr>
          <p:cNvPr name="TextBox 15" id="15"/>
          <p:cNvSpPr txBox="true"/>
          <p:nvPr/>
        </p:nvSpPr>
        <p:spPr>
          <a:xfrm rot="0">
            <a:off x="0" y="2887152"/>
            <a:ext cx="16815083" cy="486902"/>
          </a:xfrm>
          <a:prstGeom prst="rect">
            <a:avLst/>
          </a:prstGeom>
        </p:spPr>
        <p:txBody>
          <a:bodyPr anchor="t" rtlCol="false" tIns="0" lIns="0" bIns="0" rIns="0">
            <a:spAutoFit/>
          </a:bodyPr>
          <a:lstStyle/>
          <a:p>
            <a:pPr algn="r" marL="0" indent="0" lvl="0">
              <a:lnSpc>
                <a:spcPts val="3968"/>
              </a:lnSpc>
            </a:pPr>
            <a:r>
              <a:rPr lang="en-US" sz="2834">
                <a:solidFill>
                  <a:srgbClr val="100F0D"/>
                </a:solidFill>
                <a:latin typeface="Glacial Indifference"/>
              </a:rPr>
              <a:t>Users can accees free-contents with Knowledge Graph, Learning Curves and Assessment System for free.</a:t>
            </a:r>
          </a:p>
        </p:txBody>
      </p:sp>
      <p:sp>
        <p:nvSpPr>
          <p:cNvPr name="TextBox 16" id="16"/>
          <p:cNvSpPr txBox="true"/>
          <p:nvPr/>
        </p:nvSpPr>
        <p:spPr>
          <a:xfrm rot="0">
            <a:off x="520404" y="3423227"/>
            <a:ext cx="16230600" cy="486902"/>
          </a:xfrm>
          <a:prstGeom prst="rect">
            <a:avLst/>
          </a:prstGeom>
        </p:spPr>
        <p:txBody>
          <a:bodyPr anchor="t" rtlCol="false" tIns="0" lIns="0" bIns="0" rIns="0">
            <a:spAutoFit/>
          </a:bodyPr>
          <a:lstStyle/>
          <a:p>
            <a:pPr algn="r" marL="0" indent="0" lvl="0">
              <a:lnSpc>
                <a:spcPts val="3968"/>
              </a:lnSpc>
            </a:pPr>
            <a:r>
              <a:rPr lang="en-US" sz="2834">
                <a:solidFill>
                  <a:srgbClr val="100F0D"/>
                </a:solidFill>
                <a:latin typeface="Glacial Indifference"/>
              </a:rPr>
              <a:t>Premium Content with Intelligent Tutoring System and Adaptive Learning is available to paid consumers.</a:t>
            </a:r>
          </a:p>
        </p:txBody>
      </p:sp>
      <p:sp>
        <p:nvSpPr>
          <p:cNvPr name="TextBox 17" id="17"/>
          <p:cNvSpPr txBox="true"/>
          <p:nvPr/>
        </p:nvSpPr>
        <p:spPr>
          <a:xfrm rot="0">
            <a:off x="780181" y="4382846"/>
            <a:ext cx="5381242" cy="573804"/>
          </a:xfrm>
          <a:prstGeom prst="rect">
            <a:avLst/>
          </a:prstGeom>
        </p:spPr>
        <p:txBody>
          <a:bodyPr anchor="t" rtlCol="false" tIns="0" lIns="0" bIns="0" rIns="0">
            <a:spAutoFit/>
          </a:bodyPr>
          <a:lstStyle/>
          <a:p>
            <a:pPr algn="just" marL="0" indent="0" lvl="0">
              <a:lnSpc>
                <a:spcPts val="4682"/>
              </a:lnSpc>
            </a:pPr>
            <a:r>
              <a:rPr lang="en-US" sz="3344">
                <a:solidFill>
                  <a:srgbClr val="100F0D"/>
                </a:solidFill>
                <a:latin typeface="Glacial Indifference Bold"/>
              </a:rPr>
              <a:t>Pricing</a:t>
            </a:r>
          </a:p>
        </p:txBody>
      </p:sp>
      <p:sp>
        <p:nvSpPr>
          <p:cNvPr name="TextBox 18" id="18"/>
          <p:cNvSpPr txBox="true"/>
          <p:nvPr/>
        </p:nvSpPr>
        <p:spPr>
          <a:xfrm rot="0">
            <a:off x="11878058" y="5938594"/>
            <a:ext cx="5381242" cy="573804"/>
          </a:xfrm>
          <a:prstGeom prst="rect">
            <a:avLst/>
          </a:prstGeom>
        </p:spPr>
        <p:txBody>
          <a:bodyPr anchor="t" rtlCol="false" tIns="0" lIns="0" bIns="0" rIns="0">
            <a:spAutoFit/>
          </a:bodyPr>
          <a:lstStyle/>
          <a:p>
            <a:pPr algn="r" marL="0" indent="0" lvl="0">
              <a:lnSpc>
                <a:spcPts val="4682"/>
              </a:lnSpc>
            </a:pPr>
            <a:r>
              <a:rPr lang="en-US" sz="3344">
                <a:solidFill>
                  <a:srgbClr val="100F0D"/>
                </a:solidFill>
                <a:latin typeface="Glacial Indifference Bold"/>
              </a:rPr>
              <a:t>Market Size</a:t>
            </a:r>
          </a:p>
        </p:txBody>
      </p:sp>
      <p:sp>
        <p:nvSpPr>
          <p:cNvPr name="TextBox 19" id="19"/>
          <p:cNvSpPr txBox="true"/>
          <p:nvPr/>
        </p:nvSpPr>
        <p:spPr>
          <a:xfrm rot="0">
            <a:off x="780181" y="7400568"/>
            <a:ext cx="5381242" cy="573804"/>
          </a:xfrm>
          <a:prstGeom prst="rect">
            <a:avLst/>
          </a:prstGeom>
        </p:spPr>
        <p:txBody>
          <a:bodyPr anchor="t" rtlCol="false" tIns="0" lIns="0" bIns="0" rIns="0">
            <a:spAutoFit/>
          </a:bodyPr>
          <a:lstStyle/>
          <a:p>
            <a:pPr algn="just" marL="0" indent="0" lvl="0">
              <a:lnSpc>
                <a:spcPts val="4682"/>
              </a:lnSpc>
            </a:pPr>
            <a:r>
              <a:rPr lang="en-US" sz="3344">
                <a:solidFill>
                  <a:srgbClr val="100F0D"/>
                </a:solidFill>
                <a:latin typeface="Glacial Indifference Bold"/>
              </a:rPr>
              <a:t>Projections</a:t>
            </a:r>
          </a:p>
        </p:txBody>
      </p:sp>
      <p:sp>
        <p:nvSpPr>
          <p:cNvPr name="TextBox 20" id="20"/>
          <p:cNvSpPr txBox="true"/>
          <p:nvPr/>
        </p:nvSpPr>
        <p:spPr>
          <a:xfrm rot="0">
            <a:off x="3592996" y="9483169"/>
            <a:ext cx="13539979" cy="415660"/>
          </a:xfrm>
          <a:prstGeom prst="rect">
            <a:avLst/>
          </a:prstGeom>
        </p:spPr>
        <p:txBody>
          <a:bodyPr anchor="t" rtlCol="false" tIns="0" lIns="0" bIns="0" rIns="0">
            <a:spAutoFit/>
          </a:bodyPr>
          <a:lstStyle/>
          <a:p>
            <a:pPr algn="r" marL="0" indent="0" lvl="0">
              <a:lnSpc>
                <a:spcPts val="3310"/>
              </a:lnSpc>
            </a:pPr>
            <a:r>
              <a:rPr lang="en-US" sz="2364">
                <a:solidFill>
                  <a:srgbClr val="100F0D"/>
                </a:solidFill>
                <a:latin typeface="Glacial Indifference Bold"/>
              </a:rPr>
              <a:t>Under Privileged students will receive free lifetime access to maximum resources.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DAEgcyOFKRs</dc:identifier>
  <dcterms:modified xsi:type="dcterms:W3CDTF">2011-08-01T06:04:30Z</dcterms:modified>
  <cp:revision>1</cp:revision>
  <dc:title>Pitch Deck Presentation | Reg. No.: ZE115571NU | Team Codigion</dc:title>
</cp:coreProperties>
</file>