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9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4B0E0-EA3B-48E6-ABE8-E7CBEC36164D}"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4B0E0-EA3B-48E6-ABE8-E7CBEC36164D}"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4B0E0-EA3B-48E6-ABE8-E7CBEC36164D}"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4B0E0-EA3B-48E6-ABE8-E7CBEC36164D}"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4B0E0-EA3B-48E6-ABE8-E7CBEC36164D}"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4B0E0-EA3B-48E6-ABE8-E7CBEC36164D}"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4B0E0-EA3B-48E6-ABE8-E7CBEC36164D}" type="datetimeFigureOut">
              <a:rPr lang="en-US" smtClean="0"/>
              <a:pPr/>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4B0E0-EA3B-48E6-ABE8-E7CBEC36164D}" type="datetimeFigureOut">
              <a:rPr lang="en-US" smtClean="0"/>
              <a:pPr/>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4B0E0-EA3B-48E6-ABE8-E7CBEC36164D}" type="datetimeFigureOut">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4B0E0-EA3B-48E6-ABE8-E7CBEC36164D}"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4B0E0-EA3B-48E6-ABE8-E7CBEC36164D}"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9D779-7025-4018-AE4E-25D6AEEE82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4B0E0-EA3B-48E6-ABE8-E7CBEC36164D}" type="datetimeFigureOut">
              <a:rPr lang="en-US" smtClean="0"/>
              <a:pPr/>
              <a:t>10/4/2019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9D779-7025-4018-AE4E-25D6AEEE82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hivaconceptsoluti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data-mining/" TargetMode="External"/><Relationship Id="rId2" Type="http://schemas.openxmlformats.org/officeDocument/2006/relationships/hyperlink" Target="https://data-flair.training/blogs/machine-learning-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Data Science</a:t>
            </a:r>
            <a:endParaRPr lang="en-US" b="1" dirty="0">
              <a:solidFill>
                <a:srgbClr val="FF0000"/>
              </a:solidFill>
            </a:endParaRPr>
          </a:p>
        </p:txBody>
      </p:sp>
      <p:sp>
        <p:nvSpPr>
          <p:cNvPr id="3" name="Subtitle 2"/>
          <p:cNvSpPr>
            <a:spLocks noGrp="1"/>
          </p:cNvSpPr>
          <p:nvPr>
            <p:ph type="subTitle" idx="1"/>
          </p:nvPr>
        </p:nvSpPr>
        <p:spPr/>
        <p:txBody>
          <a:bodyPr/>
          <a:lstStyle/>
          <a:p>
            <a:r>
              <a:rPr lang="en-US" dirty="0" smtClean="0"/>
              <a:t>Shiva Sir</a:t>
            </a:r>
          </a:p>
          <a:p>
            <a:r>
              <a:rPr lang="en-US" dirty="0" smtClean="0">
                <a:hlinkClick r:id="rId2"/>
              </a:rPr>
              <a:t>www.shivaconceptsolution.com</a:t>
            </a:r>
            <a:endParaRPr lang="en-US" dirty="0" smtClean="0"/>
          </a:p>
          <a:p>
            <a:r>
              <a:rPr lang="en-US" dirty="0" smtClean="0"/>
              <a:t>0731-4069788</a:t>
            </a:r>
            <a:endParaRPr lang="en-US" dirty="0"/>
          </a:p>
          <a:p>
            <a:endParaRPr lang="en-US" dirty="0"/>
          </a:p>
        </p:txBody>
      </p:sp>
      <p:pic>
        <p:nvPicPr>
          <p:cNvPr id="4" name="Picture 3" descr="scs-logo.png"/>
          <p:cNvPicPr>
            <a:picLocks noChangeAspect="1"/>
          </p:cNvPicPr>
          <p:nvPr/>
        </p:nvPicPr>
        <p:blipFill>
          <a:blip r:embed="rId3"/>
          <a:stretch>
            <a:fillRect/>
          </a:stretch>
        </p:blipFill>
        <p:spPr>
          <a:xfrm>
            <a:off x="609600" y="533400"/>
            <a:ext cx="2744002" cy="1676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Predictive Analysis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Predictive Analysis shows "what is likely to happen" by using previous data. The simplest example is like if last year I bought two dresses based on my savings and if this year my salary is increasing double then I can buy four dresses. But of course it's not easy like this because you have to think about other circumstances like chances of prices of clothes is increased this year or maybe instead of dresses you want to buy a new bike, or you need to buy a house!</a:t>
            </a:r>
          </a:p>
          <a:p>
            <a:r>
              <a:rPr lang="en-US" dirty="0" smtClean="0"/>
              <a:t>So here, this Analysis makes predictions about future outcomes based on current or past data. Forecasting is just an estimate. Its accuracy is based on how much detailed information you have and how much you dig in it.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Prescriptive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Prescriptive Analysis combines the insight from all previous Analysis to determine which action to take in a current problem or decision. Most data-driven companies are utilizing Prescriptive Analysis because predictive and descriptive Analysis are not enough to improve data performance. Based on current situations and problems, they analyze the data and make decisions.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Analysis Process</a:t>
            </a:r>
            <a:br>
              <a:rPr lang="en-US" b="1" dirty="0" smtClean="0"/>
            </a:br>
            <a:endParaRPr lang="en-US" dirty="0"/>
          </a:p>
        </p:txBody>
      </p:sp>
      <p:sp>
        <p:nvSpPr>
          <p:cNvPr id="3" name="Content Placeholder 2"/>
          <p:cNvSpPr>
            <a:spLocks noGrp="1"/>
          </p:cNvSpPr>
          <p:nvPr>
            <p:ph idx="1"/>
          </p:nvPr>
        </p:nvSpPr>
        <p:spPr/>
        <p:txBody>
          <a:bodyPr/>
          <a:lstStyle/>
          <a:p>
            <a:r>
              <a:rPr lang="en-US" dirty="0" smtClean="0"/>
              <a:t>Data Requirement Gathering</a:t>
            </a:r>
          </a:p>
          <a:p>
            <a:r>
              <a:rPr lang="en-US" dirty="0" smtClean="0"/>
              <a:t>Data Collection</a:t>
            </a:r>
          </a:p>
          <a:p>
            <a:r>
              <a:rPr lang="en-US" dirty="0" smtClean="0"/>
              <a:t>Data Cleaning</a:t>
            </a:r>
          </a:p>
          <a:p>
            <a:r>
              <a:rPr lang="en-US" dirty="0" smtClean="0"/>
              <a:t>Data Analysis</a:t>
            </a:r>
          </a:p>
          <a:p>
            <a:r>
              <a:rPr lang="en-US" dirty="0" smtClean="0"/>
              <a:t>Data Interpretation</a:t>
            </a:r>
          </a:p>
          <a:p>
            <a:r>
              <a:rPr lang="en-US" dirty="0" smtClean="0"/>
              <a:t>Data Visualization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Requirement Gathering</a:t>
            </a:r>
            <a:br>
              <a:rPr lang="en-US" b="1" dirty="0" smtClean="0"/>
            </a:br>
            <a:endParaRPr lang="en-US" dirty="0"/>
          </a:p>
        </p:txBody>
      </p:sp>
      <p:sp>
        <p:nvSpPr>
          <p:cNvPr id="3" name="Content Placeholder 2"/>
          <p:cNvSpPr>
            <a:spLocks noGrp="1"/>
          </p:cNvSpPr>
          <p:nvPr>
            <p:ph idx="1"/>
          </p:nvPr>
        </p:nvSpPr>
        <p:spPr/>
        <p:txBody>
          <a:bodyPr/>
          <a:lstStyle/>
          <a:p>
            <a:r>
              <a:rPr lang="en-US" dirty="0" smtClean="0"/>
              <a:t>First of all, you have to think about why do you want to do this data analysis? All you need to find out the purpose or aim of doing the Analysis. You have to decide which type of data analysis you wanted to do! In this phase, you have to decide what to analyze and how to measure it, you have to understand why you are investigating and what measures you have to use to do this Analysis.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Collection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After requirement gathering, you will get a clear idea about what things you have to measure and what should be your findings. Now it's time to collect your data based on requirements. Once you collect your data, remember that the collected data must be processed or organized for Analysis. As you collected data from various sources, you must have to keep a log with a collection date and source of the data.</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3" name="Content Placeholder 2"/>
          <p:cNvSpPr>
            <a:spLocks noGrp="1"/>
          </p:cNvSpPr>
          <p:nvPr>
            <p:ph idx="1"/>
          </p:nvPr>
        </p:nvSpPr>
        <p:spPr/>
        <p:txBody>
          <a:bodyPr/>
          <a:lstStyle/>
          <a:p>
            <a:r>
              <a:rPr lang="en-US" dirty="0" smtClean="0"/>
              <a:t>Now whatever data is collected may not be useful or irrelevant to your aim of Analysis, hence it should be cleaned. The data which is collected may contain duplicate records, white spaces or errors. The data should be cleaned and error free. This phase must be done before Analysis because based on data cleaning, your output of Analysis will be closer to your expected outcome.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Once the data is collected, cleaned, and processed, it is ready for Analysis. As you manipulate data, you may find you have the exact information you need, or you might need to collect more data. During this phase, you can use data analysis tools and software which will help you to understand, interpret, and derive conclusions based on the requirements.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Interpretation</a:t>
            </a:r>
            <a:br>
              <a:rPr lang="en-US" b="1" dirty="0" smtClean="0"/>
            </a:br>
            <a:endParaRPr lang="en-US" dirty="0"/>
          </a:p>
        </p:txBody>
      </p:sp>
      <p:sp>
        <p:nvSpPr>
          <p:cNvPr id="3" name="Content Placeholder 2"/>
          <p:cNvSpPr>
            <a:spLocks noGrp="1"/>
          </p:cNvSpPr>
          <p:nvPr>
            <p:ph idx="1"/>
          </p:nvPr>
        </p:nvSpPr>
        <p:spPr/>
        <p:txBody>
          <a:bodyPr/>
          <a:lstStyle/>
          <a:p>
            <a:r>
              <a:rPr lang="en-US" dirty="0" smtClean="0"/>
              <a:t>After analyzing your data, it's finally time to interpret your results. You can choose the way to express or communicate your data analysis either you can use simply in words or maybe a table or chart. Then use the results of your data analysis process to decide your best course of action.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Visualization</a:t>
            </a:r>
            <a:br>
              <a:rPr lang="en-US" b="1" dirty="0" smtClean="0"/>
            </a:br>
            <a:endParaRPr lang="en-US" dirty="0"/>
          </a:p>
        </p:txBody>
      </p:sp>
      <p:sp>
        <p:nvSpPr>
          <p:cNvPr id="3" name="Content Placeholder 2"/>
          <p:cNvSpPr>
            <a:spLocks noGrp="1"/>
          </p:cNvSpPr>
          <p:nvPr>
            <p:ph idx="1"/>
          </p:nvPr>
        </p:nvSpPr>
        <p:spPr/>
        <p:txBody>
          <a:bodyPr/>
          <a:lstStyle/>
          <a:p>
            <a:r>
              <a:rPr lang="en-US" dirty="0" smtClean="0"/>
              <a:t>Data visualization is very common in your day to day life; they often appear in the form of charts and graphs. In other words, data shown graphically so that it will be easier for the human brain to understand and process it. Data visualization often used to discover unknown facts and trends. By observing relationships and comparing datasets, you can find a way to find out meaningful information.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of DS</a:t>
            </a:r>
            <a:endParaRPr lang="en-US" dirty="0"/>
          </a:p>
        </p:txBody>
      </p:sp>
      <p:sp>
        <p:nvSpPr>
          <p:cNvPr id="3" name="Content Placeholder 2"/>
          <p:cNvSpPr>
            <a:spLocks noGrp="1"/>
          </p:cNvSpPr>
          <p:nvPr>
            <p:ph idx="1"/>
          </p:nvPr>
        </p:nvSpPr>
        <p:spPr/>
        <p:txBody>
          <a:bodyPr/>
          <a:lstStyle/>
          <a:p>
            <a:r>
              <a:rPr lang="en-US" dirty="0" err="1" smtClean="0"/>
              <a:t>NumPy</a:t>
            </a:r>
            <a:endParaRPr lang="en-US" dirty="0" smtClean="0"/>
          </a:p>
          <a:p>
            <a:r>
              <a:rPr lang="en-US" dirty="0" smtClean="0"/>
              <a:t>SCIPY</a:t>
            </a:r>
          </a:p>
          <a:p>
            <a:r>
              <a:rPr lang="en-US" dirty="0" err="1" smtClean="0"/>
              <a:t>Matplotlib</a:t>
            </a:r>
            <a:endParaRPr lang="en-US" dirty="0" smtClean="0"/>
          </a:p>
          <a:p>
            <a:r>
              <a:rPr lang="en-US" dirty="0" smtClean="0"/>
              <a:t>Pandas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Data science</a:t>
            </a:r>
            <a:r>
              <a:rPr lang="en-US" dirty="0" smtClean="0"/>
              <a:t> is a way to try and discover hidden patterns in raw data. To achieve this goal, it makes use of several algorithms,</a:t>
            </a:r>
            <a:r>
              <a:rPr lang="en-US" dirty="0" smtClean="0">
                <a:hlinkClick r:id="rId2"/>
              </a:rPr>
              <a:t> </a:t>
            </a:r>
            <a:r>
              <a:rPr lang="en-US" b="1" u="sng" dirty="0" smtClean="0">
                <a:hlinkClick r:id="rId2"/>
              </a:rPr>
              <a:t>machine learning(ML)</a:t>
            </a:r>
            <a:r>
              <a:rPr lang="en-US" u="sng" dirty="0" smtClean="0">
                <a:hlinkClick r:id="rId2"/>
              </a:rPr>
              <a:t> </a:t>
            </a:r>
            <a:r>
              <a:rPr lang="en-US" dirty="0" smtClean="0"/>
              <a:t>principles, and scientific methods. The insights it retrieves from data lie in forms structured and unstructured. So in a way, this is like </a:t>
            </a:r>
            <a:r>
              <a:rPr lang="en-US" b="1" dirty="0" smtClean="0">
                <a:hlinkClick r:id="rId3"/>
              </a:rPr>
              <a:t>data mining</a:t>
            </a:r>
            <a:r>
              <a:rPr lang="en-US" dirty="0" smtClean="0"/>
              <a:t>. Data science encompasses all- data analysis, statistics, and machine learning. With more practices being </a:t>
            </a:r>
            <a:r>
              <a:rPr lang="en-US" dirty="0" err="1" smtClean="0"/>
              <a:t>labelled</a:t>
            </a:r>
            <a:r>
              <a:rPr lang="en-US" dirty="0" smtClean="0"/>
              <a:t> into data science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endParaRPr lang="en-US" dirty="0"/>
          </a:p>
        </p:txBody>
      </p:sp>
      <p:pic>
        <p:nvPicPr>
          <p:cNvPr id="4" name="Content Placeholder 3" descr="Important-Python-Libraries-01.jpg"/>
          <p:cNvPicPr>
            <a:picLocks noGrp="1" noChangeAspect="1"/>
          </p:cNvPicPr>
          <p:nvPr>
            <p:ph idx="1"/>
          </p:nvPr>
        </p:nvPicPr>
        <p:blipFill>
          <a:blip r:embed="rId2"/>
          <a:stretch>
            <a:fillRect/>
          </a:stretch>
        </p:blipFill>
        <p:spPr>
          <a:xfrm>
            <a:off x="457200" y="1709769"/>
            <a:ext cx="8229600" cy="430682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Definition</a:t>
            </a:r>
            <a:endParaRPr lang="en-US" dirty="0"/>
          </a:p>
        </p:txBody>
      </p:sp>
      <p:sp>
        <p:nvSpPr>
          <p:cNvPr id="3" name="Content Placeholder 2"/>
          <p:cNvSpPr>
            <a:spLocks noGrp="1"/>
          </p:cNvSpPr>
          <p:nvPr>
            <p:ph idx="1"/>
          </p:nvPr>
        </p:nvSpPr>
        <p:spPr/>
        <p:txBody>
          <a:bodyPr/>
          <a:lstStyle/>
          <a:p>
            <a:r>
              <a:rPr lang="en-US" dirty="0" err="1" smtClean="0"/>
              <a:t>NumPy</a:t>
            </a:r>
            <a:r>
              <a:rPr lang="en-US" dirty="0" smtClean="0"/>
              <a:t> is an open source library available in Python that aids in mathematical, scientific, engineering, and data science programming.</a:t>
            </a:r>
          </a:p>
          <a:p>
            <a:r>
              <a:rPr lang="en-US" dirty="0" err="1" smtClean="0"/>
              <a:t>NumPy</a:t>
            </a:r>
            <a:r>
              <a:rPr lang="en-US" dirty="0" smtClean="0"/>
              <a:t> is an incredible library to perform mathematical and statistical operations. It works perfectly well for multi-dimensional arrays and matrices multiplication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numpy</a:t>
            </a:r>
            <a:endParaRPr lang="en-US" dirty="0"/>
          </a:p>
        </p:txBody>
      </p:sp>
      <p:sp>
        <p:nvSpPr>
          <p:cNvPr id="3" name="Content Placeholder 2"/>
          <p:cNvSpPr>
            <a:spLocks noGrp="1"/>
          </p:cNvSpPr>
          <p:nvPr>
            <p:ph idx="1"/>
          </p:nvPr>
        </p:nvSpPr>
        <p:spPr/>
        <p:txBody>
          <a:bodyPr/>
          <a:lstStyle/>
          <a:p>
            <a:r>
              <a:rPr lang="en-US" dirty="0" smtClean="0"/>
              <a:t>Python –m pip install </a:t>
            </a:r>
            <a:r>
              <a:rPr lang="en-US" dirty="0" err="1" smtClean="0"/>
              <a:t>numpy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Python Numpy Array?</a:t>
            </a:r>
            <a:br>
              <a:rPr lang="en-US" b="1" dirty="0" smtClean="0"/>
            </a:br>
            <a:endParaRPr lang="en-US" dirty="0"/>
          </a:p>
        </p:txBody>
      </p:sp>
      <p:sp>
        <p:nvSpPr>
          <p:cNvPr id="3" name="Content Placeholder 2"/>
          <p:cNvSpPr>
            <a:spLocks noGrp="1"/>
          </p:cNvSpPr>
          <p:nvPr>
            <p:ph idx="1"/>
          </p:nvPr>
        </p:nvSpPr>
        <p:spPr/>
        <p:txBody>
          <a:bodyPr/>
          <a:lstStyle/>
          <a:p>
            <a:r>
              <a:rPr lang="en-US" dirty="0" err="1" smtClean="0"/>
              <a:t>NumPy</a:t>
            </a:r>
            <a:r>
              <a:rPr lang="en-US" dirty="0" smtClean="0"/>
              <a:t> arrays are a bit like Python lists, but still very much different at the same time. For those of you who are new to the topic, let’s clarify what it exactly is and what it’s good for.</a:t>
            </a:r>
          </a:p>
          <a:p>
            <a:r>
              <a:rPr lang="en-US" dirty="0" smtClean="0"/>
              <a:t>As the name kind of gives away, a </a:t>
            </a:r>
            <a:r>
              <a:rPr lang="en-US" dirty="0" err="1" smtClean="0"/>
              <a:t>NumPy</a:t>
            </a:r>
            <a:r>
              <a:rPr lang="en-US" dirty="0" smtClean="0"/>
              <a:t> array is a central data structure of the </a:t>
            </a:r>
            <a:r>
              <a:rPr lang="en-US" dirty="0" err="1" smtClean="0"/>
              <a:t>numpy</a:t>
            </a:r>
            <a:r>
              <a:rPr lang="en-US" dirty="0" smtClean="0"/>
              <a:t> library. The library’s name is actually short for "Numeric Python" or "Numerical Python".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Shape of Array</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np.array</a:t>
            </a:r>
            <a:r>
              <a:rPr lang="en-US" dirty="0" smtClean="0"/>
              <a:t>([1,2,3]) </a:t>
            </a:r>
          </a:p>
          <a:p>
            <a:pPr>
              <a:buNone/>
            </a:pPr>
            <a:r>
              <a:rPr lang="en-US" dirty="0" smtClean="0"/>
              <a:t>print(</a:t>
            </a:r>
            <a:r>
              <a:rPr lang="en-US" dirty="0" err="1" smtClean="0"/>
              <a:t>a.shape</a:t>
            </a:r>
            <a:r>
              <a:rPr lang="en-US" dirty="0" smtClean="0"/>
              <a:t>) </a:t>
            </a:r>
          </a:p>
          <a:p>
            <a:pPr>
              <a:buNone/>
            </a:pPr>
            <a:r>
              <a:rPr lang="en-US" dirty="0" smtClean="0"/>
              <a:t>print(</a:t>
            </a:r>
            <a:r>
              <a:rPr lang="en-US" dirty="0" err="1" smtClean="0"/>
              <a:t>a.dtype</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Dimension Array</a:t>
            </a:r>
            <a:br>
              <a:rPr lang="en-US" b="1" dirty="0" smtClean="0"/>
            </a:br>
            <a:endParaRPr lang="en-US" dirty="0"/>
          </a:p>
        </p:txBody>
      </p:sp>
      <p:sp>
        <p:nvSpPr>
          <p:cNvPr id="3" name="Content Placeholder 2"/>
          <p:cNvSpPr>
            <a:spLocks noGrp="1"/>
          </p:cNvSpPr>
          <p:nvPr>
            <p:ph idx="1"/>
          </p:nvPr>
        </p:nvSpPr>
        <p:spPr/>
        <p:txBody>
          <a:bodyPr/>
          <a:lstStyle/>
          <a:p>
            <a:r>
              <a:rPr lang="en-US" dirty="0" smtClean="0"/>
              <a:t>You can add a dimension with a ","coma</a:t>
            </a:r>
          </a:p>
          <a:p>
            <a:r>
              <a:rPr lang="en-US" dirty="0" smtClean="0"/>
              <a:t>Note that it has to be within the bracket []</a:t>
            </a:r>
          </a:p>
          <a:p>
            <a:r>
              <a:rPr lang="en-US" dirty="0" smtClean="0"/>
              <a:t>### 2 dimension</a:t>
            </a:r>
          </a:p>
          <a:p>
            <a:r>
              <a:rPr lang="en-US" dirty="0" smtClean="0"/>
              <a:t> c = </a:t>
            </a:r>
            <a:r>
              <a:rPr lang="en-US" dirty="0" err="1" smtClean="0"/>
              <a:t>np.array</a:t>
            </a:r>
            <a:r>
              <a:rPr lang="en-US" dirty="0" smtClean="0"/>
              <a:t>([(1,2,3), (4,5,6)]) </a:t>
            </a:r>
          </a:p>
          <a:p>
            <a:r>
              <a:rPr lang="en-US" dirty="0" smtClean="0"/>
              <a:t>print(</a:t>
            </a:r>
            <a:r>
              <a:rPr lang="en-US" dirty="0" err="1" smtClean="0"/>
              <a:t>c.shape</a:t>
            </a:r>
            <a:r>
              <a:rPr lang="en-US" dirty="0" smtClean="0"/>
              <a:t>) (2, 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Dimension Array</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d = </a:t>
            </a:r>
            <a:r>
              <a:rPr lang="en-US" dirty="0" err="1" smtClean="0"/>
              <a:t>np.array</a:t>
            </a:r>
            <a:r>
              <a:rPr lang="en-US" dirty="0" smtClean="0"/>
              <a:t>([ [[1, 2,3], [4, 5, 6]], [[7, 8,9], [10, 11, 12]] ])</a:t>
            </a:r>
          </a:p>
          <a:p>
            <a:pPr>
              <a:buNone/>
            </a:pPr>
            <a:r>
              <a:rPr lang="en-US" dirty="0" smtClean="0"/>
              <a:t> print(</a:t>
            </a:r>
            <a:r>
              <a:rPr lang="en-US" dirty="0" err="1" smtClean="0"/>
              <a:t>d.shape</a:t>
            </a:r>
            <a:r>
              <a:rPr lang="en-US" dirty="0" smtClean="0"/>
              <a:t>)</a:t>
            </a:r>
          </a:p>
          <a:p>
            <a:pPr>
              <a:buNone/>
            </a:pPr>
            <a:r>
              <a:rPr lang="en-US" dirty="0" smtClean="0"/>
              <a:t> (2, 2, 3)</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matrix</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A = </a:t>
            </a:r>
            <a:r>
              <a:rPr lang="en-US" dirty="0" err="1" smtClean="0"/>
              <a:t>np.matrix</a:t>
            </a:r>
            <a:r>
              <a:rPr lang="en-US" dirty="0" smtClean="0"/>
              <a:t>(</a:t>
            </a:r>
            <a:r>
              <a:rPr lang="en-US" dirty="0" err="1" smtClean="0"/>
              <a:t>np.ones</a:t>
            </a:r>
            <a:r>
              <a:rPr lang="en-US" dirty="0" smtClean="0"/>
              <a:t>((4,4)))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NumPy</a:t>
            </a:r>
            <a:r>
              <a:rPr lang="en-US" b="1" dirty="0" smtClean="0"/>
              <a:t> Statistical Functions with Example</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lstStyle/>
          <a:p>
            <a:r>
              <a:rPr lang="en-US" b="1" dirty="0" smtClean="0"/>
              <a:t>Statistical function</a:t>
            </a:r>
          </a:p>
          <a:p>
            <a:r>
              <a:rPr lang="en-US" dirty="0" smtClean="0"/>
              <a:t>Numpy is equipped with the robust statistical function as listed below</a:t>
            </a:r>
          </a:p>
          <a:p>
            <a:r>
              <a:rPr lang="en-US" dirty="0" err="1" smtClean="0"/>
              <a:t>FunctionNumpy</a:t>
            </a:r>
            <a:endParaRPr lang="en-US" dirty="0" smtClean="0"/>
          </a:p>
          <a:p>
            <a:r>
              <a:rPr lang="en-US" dirty="0" smtClean="0"/>
              <a:t>Min np.min()</a:t>
            </a:r>
          </a:p>
          <a:p>
            <a:r>
              <a:rPr lang="en-US" dirty="0" smtClean="0"/>
              <a:t>Max np.max()</a:t>
            </a:r>
          </a:p>
          <a:p>
            <a:r>
              <a:rPr lang="en-US" dirty="0" smtClean="0"/>
              <a:t>Mean </a:t>
            </a:r>
            <a:r>
              <a:rPr lang="en-US" dirty="0" err="1" smtClean="0"/>
              <a:t>np.mean</a:t>
            </a:r>
            <a:r>
              <a:rPr lang="en-US" dirty="0" smtClean="0"/>
              <a:t>()</a:t>
            </a:r>
          </a:p>
          <a:p>
            <a:r>
              <a:rPr lang="en-US" dirty="0" smtClean="0"/>
              <a:t>Median </a:t>
            </a:r>
            <a:r>
              <a:rPr lang="en-US" dirty="0" err="1" smtClean="0"/>
              <a:t>np.median</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a:t>
            </a:r>
            <a:r>
              <a:rPr lang="en-US" dirty="0" err="1" smtClean="0"/>
              <a:t>normal_array</a:t>
            </a:r>
            <a:r>
              <a:rPr lang="en-US" dirty="0" smtClean="0"/>
              <a:t> = </a:t>
            </a:r>
            <a:r>
              <a:rPr lang="en-US" dirty="0" err="1" smtClean="0"/>
              <a:t>np.random.normal</a:t>
            </a:r>
            <a:r>
              <a:rPr lang="en-US" dirty="0" smtClean="0"/>
              <a:t>(5, 0.5, 10) print(</a:t>
            </a:r>
            <a:r>
              <a:rPr lang="en-US" dirty="0" err="1" smtClean="0"/>
              <a:t>normal_array</a:t>
            </a:r>
            <a:r>
              <a:rPr lang="en-US" dirty="0" smtClean="0"/>
              <a:t>) </a:t>
            </a:r>
          </a:p>
          <a:p>
            <a:r>
              <a:rPr lang="en-US" dirty="0" smtClean="0"/>
              <a:t>print(np.min(</a:t>
            </a:r>
            <a:r>
              <a:rPr lang="en-US" dirty="0" err="1" smtClean="0"/>
              <a:t>normal_array</a:t>
            </a:r>
            <a:r>
              <a:rPr lang="en-US" dirty="0" smtClean="0"/>
              <a:t>)) ### Max print(np.max(</a:t>
            </a:r>
            <a:r>
              <a:rPr lang="en-US" dirty="0" err="1" smtClean="0"/>
              <a:t>normal_array</a:t>
            </a:r>
            <a:r>
              <a:rPr lang="en-US" dirty="0" smtClean="0"/>
              <a:t>)) ### Mean print(</a:t>
            </a:r>
            <a:r>
              <a:rPr lang="en-US" dirty="0" err="1" smtClean="0"/>
              <a:t>np.mean</a:t>
            </a:r>
            <a:r>
              <a:rPr lang="en-US" dirty="0" smtClean="0"/>
              <a:t>(</a:t>
            </a:r>
            <a:r>
              <a:rPr lang="en-US" dirty="0" err="1" smtClean="0"/>
              <a:t>normal_array</a:t>
            </a:r>
            <a:r>
              <a:rPr lang="en-US" dirty="0" smtClean="0"/>
              <a:t>)) ### Median print(</a:t>
            </a:r>
            <a:r>
              <a:rPr lang="en-US" dirty="0" err="1" smtClean="0"/>
              <a:t>np.median</a:t>
            </a:r>
            <a:r>
              <a:rPr lang="en-US" dirty="0" smtClean="0"/>
              <a:t>(</a:t>
            </a:r>
            <a:r>
              <a:rPr lang="en-US" dirty="0" err="1" smtClean="0"/>
              <a:t>normal_array</a:t>
            </a:r>
            <a:r>
              <a:rPr lang="en-US" dirty="0" smtClean="0"/>
              <a:t>)) ### </a:t>
            </a:r>
            <a:r>
              <a:rPr lang="en-US" dirty="0" err="1" smtClean="0"/>
              <a:t>Sd</a:t>
            </a:r>
            <a:r>
              <a:rPr lang="en-US" dirty="0" smtClean="0"/>
              <a:t> print(np.std(</a:t>
            </a:r>
            <a:r>
              <a:rPr lang="en-US" dirty="0" err="1" smtClean="0"/>
              <a:t>normal_array</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plications-of-Data-Science-01.jpg"/>
          <p:cNvPicPr>
            <a:picLocks noGrp="1" noChangeAspect="1"/>
          </p:cNvPicPr>
          <p:nvPr>
            <p:ph idx="1"/>
          </p:nvPr>
        </p:nvPicPr>
        <p:blipFill>
          <a:blip r:embed="rId2"/>
          <a:stretch>
            <a:fillRect/>
          </a:stretch>
        </p:blipFill>
        <p:spPr>
          <a:xfrm>
            <a:off x="457200" y="457200"/>
            <a:ext cx="8229600" cy="55626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numpy.dot(): Dot Product in Python using Numpy</a:t>
            </a:r>
            <a:br>
              <a:rPr lang="en-US" b="1" dirty="0" smtClean="0"/>
            </a:br>
            <a:endParaRPr lang="en-US" dirty="0"/>
          </a:p>
        </p:txBody>
      </p:sp>
      <p:sp>
        <p:nvSpPr>
          <p:cNvPr id="3" name="Content Placeholder 2"/>
          <p:cNvSpPr>
            <a:spLocks noGrp="1"/>
          </p:cNvSpPr>
          <p:nvPr>
            <p:ph idx="1"/>
          </p:nvPr>
        </p:nvSpPr>
        <p:spPr>
          <a:xfrm>
            <a:off x="381000" y="1143000"/>
            <a:ext cx="8229600" cy="5181600"/>
          </a:xfrm>
        </p:spPr>
        <p:txBody>
          <a:bodyPr>
            <a:normAutofit lnSpcReduction="10000"/>
          </a:bodyPr>
          <a:lstStyle/>
          <a:p>
            <a:r>
              <a:rPr lang="en-US" b="1" dirty="0" err="1" smtClean="0"/>
              <a:t>x,y</a:t>
            </a:r>
            <a:r>
              <a:rPr lang="en-US" dirty="0" smtClean="0"/>
              <a:t>: Input arrays. x and y both should be 1-D or 2-D for the function to work</a:t>
            </a:r>
          </a:p>
          <a:p>
            <a:r>
              <a:rPr lang="en-US" b="1" dirty="0" smtClean="0"/>
              <a:t>out</a:t>
            </a:r>
            <a:r>
              <a:rPr lang="en-US" dirty="0" smtClean="0"/>
              <a:t>: This is the output </a:t>
            </a:r>
            <a:r>
              <a:rPr lang="en-US" dirty="0" err="1" smtClean="0"/>
              <a:t>argument.For</a:t>
            </a:r>
            <a:r>
              <a:rPr lang="en-US" dirty="0" smtClean="0"/>
              <a:t> 1-D array scalar is returned. Other wise </a:t>
            </a:r>
            <a:r>
              <a:rPr lang="en-US" dirty="0" err="1" smtClean="0"/>
              <a:t>ndarray</a:t>
            </a:r>
            <a:endParaRPr lang="en-US" dirty="0" smtClean="0"/>
          </a:p>
          <a:p>
            <a:r>
              <a:rPr lang="en-US" b="1" dirty="0" smtClean="0"/>
              <a:t>Example:</a:t>
            </a:r>
            <a:endParaRPr lang="en-US" dirty="0" smtClean="0"/>
          </a:p>
          <a:p>
            <a:r>
              <a:rPr lang="en-US" dirty="0" smtClean="0"/>
              <a:t>## Linear algebra ### Dot product: product of two arrays </a:t>
            </a:r>
          </a:p>
          <a:p>
            <a:r>
              <a:rPr lang="en-US" dirty="0" smtClean="0"/>
              <a:t>f = </a:t>
            </a:r>
            <a:r>
              <a:rPr lang="en-US" dirty="0" err="1" smtClean="0"/>
              <a:t>np.array</a:t>
            </a:r>
            <a:r>
              <a:rPr lang="en-US" dirty="0" smtClean="0"/>
              <a:t>([1,2])</a:t>
            </a:r>
          </a:p>
          <a:p>
            <a:r>
              <a:rPr lang="en-US" dirty="0" smtClean="0"/>
              <a:t> g = </a:t>
            </a:r>
            <a:r>
              <a:rPr lang="en-US" dirty="0" err="1" smtClean="0"/>
              <a:t>np.array</a:t>
            </a:r>
            <a:r>
              <a:rPr lang="en-US" dirty="0" smtClean="0"/>
              <a:t>([4,5]) ### 1*4+2*5 </a:t>
            </a:r>
          </a:p>
          <a:p>
            <a:r>
              <a:rPr lang="en-US" dirty="0" smtClean="0"/>
              <a:t>np.dot(f, 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NumPy</a:t>
            </a:r>
            <a:r>
              <a:rPr lang="en-US" b="1" dirty="0" smtClean="0"/>
              <a:t> Matrix Multiplication with </a:t>
            </a:r>
            <a:r>
              <a:rPr lang="en-US" b="1" dirty="0" err="1" smtClean="0"/>
              <a:t>np.matmul</a:t>
            </a:r>
            <a:r>
              <a:rPr lang="en-US" b="1" dirty="0" smtClean="0"/>
              <a:t>() Example</a:t>
            </a:r>
            <a:br>
              <a:rPr lang="en-US" b="1" dirty="0" smtClean="0"/>
            </a:br>
            <a:endParaRPr lang="en-US" dirty="0"/>
          </a:p>
        </p:txBody>
      </p:sp>
      <p:sp>
        <p:nvSpPr>
          <p:cNvPr id="3" name="Content Placeholder 2"/>
          <p:cNvSpPr>
            <a:spLocks noGrp="1"/>
          </p:cNvSpPr>
          <p:nvPr>
            <p:ph idx="1"/>
          </p:nvPr>
        </p:nvSpPr>
        <p:spPr/>
        <p:txBody>
          <a:bodyPr/>
          <a:lstStyle/>
          <a:p>
            <a:r>
              <a:rPr lang="en-US" dirty="0" smtClean="0"/>
              <a:t>### </a:t>
            </a:r>
            <a:r>
              <a:rPr lang="en-US" dirty="0" err="1" smtClean="0"/>
              <a:t>Matmul</a:t>
            </a:r>
            <a:r>
              <a:rPr lang="en-US" dirty="0" smtClean="0"/>
              <a:t>: </a:t>
            </a:r>
            <a:r>
              <a:rPr lang="en-US" dirty="0" err="1" smtClean="0"/>
              <a:t>matruc</a:t>
            </a:r>
            <a:r>
              <a:rPr lang="en-US" dirty="0" smtClean="0"/>
              <a:t> product of two arrays</a:t>
            </a:r>
          </a:p>
          <a:p>
            <a:r>
              <a:rPr lang="en-US" dirty="0" smtClean="0"/>
              <a:t> h = [[1,2],[3,4]]</a:t>
            </a:r>
          </a:p>
          <a:p>
            <a:r>
              <a:rPr lang="en-US" dirty="0" smtClean="0"/>
              <a:t> </a:t>
            </a:r>
            <a:r>
              <a:rPr lang="en-US" dirty="0" err="1" smtClean="0"/>
              <a:t>i</a:t>
            </a:r>
            <a:r>
              <a:rPr lang="en-US" dirty="0" smtClean="0"/>
              <a:t> = [[5,6],[7,8]] ### 1*5+2*7 = 19 </a:t>
            </a:r>
            <a:r>
              <a:rPr lang="en-US" dirty="0" err="1" smtClean="0"/>
              <a:t>np.matmul</a:t>
            </a:r>
            <a:r>
              <a:rPr lang="en-US" dirty="0" smtClean="0"/>
              <a:t>(h, </a:t>
            </a:r>
            <a:r>
              <a:rPr lang="en-US" dirty="0" err="1" smtClean="0"/>
              <a:t>i</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Determinant</a:t>
            </a:r>
            <a:br>
              <a:rPr lang="en-US" b="1" dirty="0" smtClean="0"/>
            </a:br>
            <a:endParaRPr lang="en-US" dirty="0"/>
          </a:p>
        </p:txBody>
      </p:sp>
      <p:sp>
        <p:nvSpPr>
          <p:cNvPr id="3" name="Content Placeholder 2"/>
          <p:cNvSpPr>
            <a:spLocks noGrp="1"/>
          </p:cNvSpPr>
          <p:nvPr>
            <p:ph idx="1"/>
          </p:nvPr>
        </p:nvSpPr>
        <p:spPr/>
        <p:txBody>
          <a:bodyPr/>
          <a:lstStyle/>
          <a:p>
            <a:r>
              <a:rPr lang="en-US" dirty="0" smtClean="0"/>
              <a:t>Last but not least, if you need to compute the determinant, you can use </a:t>
            </a:r>
            <a:r>
              <a:rPr lang="en-US" dirty="0" err="1" smtClean="0"/>
              <a:t>np.linalg.det</a:t>
            </a:r>
            <a:r>
              <a:rPr lang="en-US" dirty="0" smtClean="0"/>
              <a:t>(). Note that </a:t>
            </a:r>
            <a:r>
              <a:rPr lang="en-US" dirty="0" err="1" smtClean="0"/>
              <a:t>numpy</a:t>
            </a:r>
            <a:r>
              <a:rPr lang="en-US" dirty="0" smtClean="0"/>
              <a:t> takes care of the dimension.</a:t>
            </a:r>
          </a:p>
          <a:p>
            <a:r>
              <a:rPr lang="en-US" dirty="0" smtClean="0"/>
              <a:t>## Determinant 2*2 matrix ### 5*8-7*6np.linalg.det(</a:t>
            </a:r>
            <a:r>
              <a:rPr lang="en-US" dirty="0" err="1" smtClean="0"/>
              <a:t>i</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t>
            </a:r>
            <a:r>
              <a:rPr lang="en-US" dirty="0" err="1" smtClean="0"/>
              <a:t>Matplotlib</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Working across platforms, when you want to conceive publication quality figures in hardcopy formats and interactive environments, you use </a:t>
            </a:r>
            <a:r>
              <a:rPr lang="en-US" dirty="0" err="1" smtClean="0"/>
              <a:t>matplotlib</a:t>
            </a:r>
            <a:r>
              <a:rPr lang="en-US" dirty="0" smtClean="0"/>
              <a:t>. This is a library for 2-dimensional plotting with Python.</a:t>
            </a:r>
            <a:br>
              <a:rPr lang="en-US" dirty="0" smtClean="0"/>
            </a:br>
            <a:r>
              <a:rPr lang="en-US" dirty="0" smtClean="0"/>
              <a:t>Some plots it will let us build are:</a:t>
            </a:r>
          </a:p>
          <a:p>
            <a:pPr fontAlgn="base"/>
            <a:r>
              <a:rPr lang="en-US" dirty="0" smtClean="0"/>
              <a:t>Plots</a:t>
            </a:r>
          </a:p>
          <a:p>
            <a:pPr fontAlgn="base"/>
            <a:r>
              <a:rPr lang="en-US" dirty="0" smtClean="0"/>
              <a:t>Histograms</a:t>
            </a:r>
          </a:p>
          <a:p>
            <a:pPr fontAlgn="base"/>
            <a:r>
              <a:rPr lang="en-US" dirty="0" smtClean="0"/>
              <a:t>Error charts</a:t>
            </a:r>
          </a:p>
          <a:p>
            <a:pPr fontAlgn="base"/>
            <a:r>
              <a:rPr lang="en-US" dirty="0" smtClean="0"/>
              <a:t>Power spectra</a:t>
            </a:r>
          </a:p>
          <a:p>
            <a:pPr fontAlgn="base"/>
            <a:r>
              <a:rPr lang="en-US" dirty="0" smtClean="0"/>
              <a:t>Bar charts</a:t>
            </a:r>
          </a:p>
          <a:p>
            <a:pPr fontAlgn="base"/>
            <a:r>
              <a:rPr lang="en-US" dirty="0" smtClean="0"/>
              <a:t>Scatter Plots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python -m pip install </a:t>
            </a:r>
            <a:r>
              <a:rPr lang="en-US" dirty="0" err="1" smtClean="0"/>
              <a:t>matplotlib</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plot</a:t>
            </a:r>
            <a:endParaRPr lang="en-US" dirty="0"/>
          </a:p>
        </p:txBody>
      </p:sp>
      <p:sp>
        <p:nvSpPr>
          <p:cNvPr id="3" name="Content Placeholder 2"/>
          <p:cNvSpPr>
            <a:spLocks noGrp="1"/>
          </p:cNvSpPr>
          <p:nvPr>
            <p:ph idx="1"/>
          </p:nvPr>
        </p:nvSpPr>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x = </a:t>
            </a:r>
            <a:r>
              <a:rPr lang="en-US" dirty="0" err="1" smtClean="0"/>
              <a:t>np.arange</a:t>
            </a:r>
            <a:r>
              <a:rPr lang="en-US" dirty="0" smtClean="0"/>
              <a:t>(0, 3 * </a:t>
            </a:r>
            <a:r>
              <a:rPr lang="en-US" dirty="0" err="1" smtClean="0"/>
              <a:t>np.pi</a:t>
            </a:r>
            <a:r>
              <a:rPr lang="en-US" dirty="0" smtClean="0"/>
              <a:t>, 0.1) </a:t>
            </a:r>
          </a:p>
          <a:p>
            <a:pPr>
              <a:buNone/>
            </a:pPr>
            <a:r>
              <a:rPr lang="en-US" dirty="0" smtClean="0"/>
              <a:t>y = np.sin(x) </a:t>
            </a:r>
          </a:p>
          <a:p>
            <a:pPr>
              <a:buNone/>
            </a:pPr>
            <a:r>
              <a:rPr lang="en-US" dirty="0" err="1" smtClean="0"/>
              <a:t>plt.title</a:t>
            </a:r>
            <a:r>
              <a:rPr lang="en-US" dirty="0" smtClean="0"/>
              <a:t>("sine wave form") </a:t>
            </a:r>
          </a:p>
          <a:p>
            <a:pPr>
              <a:buNone/>
            </a:pPr>
            <a:r>
              <a:rPr lang="en-US" dirty="0" err="1" smtClean="0"/>
              <a:t>plt.plot</a:t>
            </a:r>
            <a:r>
              <a:rPr lang="en-US" dirty="0" smtClean="0"/>
              <a:t>(x, y) </a:t>
            </a:r>
          </a:p>
          <a:p>
            <a:pPr>
              <a:buNone/>
            </a:pPr>
            <a:r>
              <a:rPr lang="en-US" dirty="0" err="1" smtClean="0"/>
              <a:t>plt.show</a:t>
            </a:r>
            <a:r>
              <a:rPr lang="en-US" dirty="0" smtClean="0"/>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Text Analysis</a:t>
            </a:r>
          </a:p>
          <a:p>
            <a:r>
              <a:rPr lang="en-US" dirty="0" smtClean="0"/>
              <a:t>Statistical Analysis</a:t>
            </a:r>
          </a:p>
          <a:p>
            <a:r>
              <a:rPr lang="en-US" dirty="0" smtClean="0"/>
              <a:t>Diagnostic Analysis</a:t>
            </a:r>
          </a:p>
          <a:p>
            <a:r>
              <a:rPr lang="en-US" dirty="0" smtClean="0"/>
              <a:t>Predictive Analysis</a:t>
            </a:r>
          </a:p>
          <a:p>
            <a:r>
              <a:rPr lang="en-US" dirty="0" smtClean="0"/>
              <a:t>Prescriptive Analysis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Text Analysis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Text Analysis is also referred to as Data Mining. It is a method to discover a pattern in large data sets using databases or data mining tools. It used to transform raw data into business information. Business Intelligence tools are present in the market which is used to take strategic business decisions. Overall it offers a way to extract and examine data and deriving patterns and finally interpretation of the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Statistical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It is used to analyze statistics data. Statistical Analysis includes collection, Analysis, interpretation, presentation, and modeling of data. It analyses a set of data or a sample of data. There are two categories of this type of Analysis - Descriptive Analysis and Inferential Analysis.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Descriptive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analyses complete data or a sample of summarized numerical data. It shows mean and deviation for continuous data whereas percentage and frequency for categorical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Inferential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analyses sample from complete data. In this type of Analysis, you can find different conclusions from the same data by selecting different samples.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Diagnostic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Diagnostic Analysis shows "Why did it happen?" by finding the cause from the insight found in Statistical Analysis. This Analysis is useful to identify behavior patterns of data. If a new problem arrives in your business process, then you can look into this Analysis to find similar patterns of that problem. And it may have chances to use similar prescriptions for the new problems.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1506</Words>
  <Application>Microsoft Office PowerPoint</Application>
  <PresentationFormat>On-screen Show (4:3)</PresentationFormat>
  <Paragraphs>122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Data Science</vt:lpstr>
      <vt:lpstr>What is data science</vt:lpstr>
      <vt:lpstr>Slide 3</vt:lpstr>
      <vt:lpstr>Data Analysis</vt:lpstr>
      <vt:lpstr>Text Analysis </vt:lpstr>
      <vt:lpstr>Statistical Analysis </vt:lpstr>
      <vt:lpstr>Descriptive Analysis </vt:lpstr>
      <vt:lpstr>Inferential Analysis </vt:lpstr>
      <vt:lpstr>Diagnostic Analysis </vt:lpstr>
      <vt:lpstr>Predictive Analysis </vt:lpstr>
      <vt:lpstr>Prescriptive Analysis </vt:lpstr>
      <vt:lpstr>Data Analysis Process </vt:lpstr>
      <vt:lpstr>Data Requirement Gathering </vt:lpstr>
      <vt:lpstr>Data Collection </vt:lpstr>
      <vt:lpstr>Data Cleaning</vt:lpstr>
      <vt:lpstr>Data Analysis </vt:lpstr>
      <vt:lpstr>Data Interpretation </vt:lpstr>
      <vt:lpstr>Data Visualization </vt:lpstr>
      <vt:lpstr>Library of DS</vt:lpstr>
      <vt:lpstr>Library</vt:lpstr>
      <vt:lpstr>Numpy Definition</vt:lpstr>
      <vt:lpstr>How to install numpy</vt:lpstr>
      <vt:lpstr>What is Python Numpy Array? </vt:lpstr>
      <vt:lpstr>Shape of Array </vt:lpstr>
      <vt:lpstr>2 Dimension Array </vt:lpstr>
      <vt:lpstr>3 Dimension Array </vt:lpstr>
      <vt:lpstr>Numpy matrix</vt:lpstr>
      <vt:lpstr>NumPy Statistical Functions with Example </vt:lpstr>
      <vt:lpstr>Slide 29</vt:lpstr>
      <vt:lpstr>numpy.dot(): Dot Product in Python using Numpy </vt:lpstr>
      <vt:lpstr>NumPy Matrix Multiplication with np.matmul() Example </vt:lpstr>
      <vt:lpstr>Determinant </vt:lpstr>
      <vt:lpstr>Python Matplotlib </vt:lpstr>
      <vt:lpstr>Installation</vt:lpstr>
      <vt:lpstr>Draw plot</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SHIVA</dc:creator>
  <cp:lastModifiedBy>DELL</cp:lastModifiedBy>
  <cp:revision>15</cp:revision>
  <dcterms:created xsi:type="dcterms:W3CDTF">2019-09-05T10:13:16Z</dcterms:created>
  <dcterms:modified xsi:type="dcterms:W3CDTF">2019-10-03T18:46:53Z</dcterms:modified>
</cp:coreProperties>
</file>