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68" r:id="rId4"/>
    <p:sldId id="258" r:id="rId5"/>
    <p:sldId id="269" r:id="rId6"/>
    <p:sldId id="259" r:id="rId7"/>
    <p:sldId id="260" r:id="rId8"/>
    <p:sldId id="261" r:id="rId9"/>
    <p:sldId id="262" r:id="rId10"/>
    <p:sldId id="263" r:id="rId11"/>
    <p:sldId id="264" r:id="rId12"/>
    <p:sldId id="265" r:id="rId13"/>
    <p:sldId id="266" r:id="rId14"/>
    <p:sldId id="267"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F66FFBC-829F-4BB9-A85A-F822A7F29BAB}" type="datetimeFigureOut">
              <a:rPr lang="en-US" smtClean="0"/>
              <a:pPr/>
              <a:t>15/12/2020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0A71262-B981-467E-8045-7305D33E0B5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71262-B981-467E-8045-7305D33E0B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71262-B981-467E-8045-7305D33E0B5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71262-B981-467E-8045-7305D33E0B5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F66FFBC-829F-4BB9-A85A-F822A7F29BAB}" type="datetimeFigureOut">
              <a:rPr lang="en-US" smtClean="0"/>
              <a:pPr/>
              <a:t>15/12/2020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0A71262-B981-467E-8045-7305D33E0B5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71262-B981-467E-8045-7305D33E0B5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71262-B981-467E-8045-7305D33E0B5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71262-B981-467E-8045-7305D33E0B5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71262-B981-467E-8045-7305D33E0B5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71262-B981-467E-8045-7305D33E0B5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F66FFBC-829F-4BB9-A85A-F822A7F29BAB}" type="datetimeFigureOut">
              <a:rPr lang="en-US" smtClean="0"/>
              <a:pPr/>
              <a:t>15/12/2020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71262-B981-467E-8045-7305D33E0B5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F66FFBC-829F-4BB9-A85A-F822A7F29BAB}" type="datetimeFigureOut">
              <a:rPr lang="en-US" smtClean="0"/>
              <a:pPr/>
              <a:t>15/12/2020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0A71262-B981-467E-8045-7305D33E0B5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tpcg.io/LnRW9U"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utorialspoint.com/r/r_if_else_statement.htm" TargetMode="External"/><Relationship Id="rId2" Type="http://schemas.openxmlformats.org/officeDocument/2006/relationships/hyperlink" Target="https://www.tutorialspoint.com/r/r_if_statement.ht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tpcg.io/hvBROK"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 Introduction</a:t>
            </a:r>
            <a:endParaRPr lang="en-US" dirty="0"/>
          </a:p>
        </p:txBody>
      </p:sp>
      <p:sp>
        <p:nvSpPr>
          <p:cNvPr id="3" name="Subtitle 2"/>
          <p:cNvSpPr>
            <a:spLocks noGrp="1"/>
          </p:cNvSpPr>
          <p:nvPr>
            <p:ph type="subTitle" idx="1"/>
          </p:nvPr>
        </p:nvSpPr>
        <p:spPr/>
        <p:txBody>
          <a:bodyPr/>
          <a:lstStyle/>
          <a:p>
            <a:r>
              <a:rPr lang="en-US" dirty="0" smtClean="0"/>
              <a:t>LECTURE BY SHIVA SIR</a:t>
            </a:r>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Script File</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Usually, you will do your programming by writing your programs in script files and then you execute those scripts at your command prompt with the help of R interpreter called </a:t>
            </a:r>
            <a:r>
              <a:rPr lang="en-US" b="1" dirty="0" err="1"/>
              <a:t>Rscript</a:t>
            </a:r>
            <a:r>
              <a:rPr lang="en-US" dirty="0"/>
              <a:t>. So let's start with writing following code in a text file called </a:t>
            </a:r>
            <a:r>
              <a:rPr lang="en-US" dirty="0" err="1"/>
              <a:t>test.R</a:t>
            </a:r>
            <a:r>
              <a:rPr lang="en-US" dirty="0"/>
              <a:t> as under −</a:t>
            </a:r>
          </a:p>
          <a:p>
            <a:r>
              <a:rPr lang="en-US" dirty="0">
                <a:hlinkClick r:id="rId2"/>
              </a:rPr>
              <a:t>Live Demo</a:t>
            </a:r>
            <a:endParaRPr lang="en-US" dirty="0"/>
          </a:p>
          <a:p>
            <a:r>
              <a:rPr lang="en-US" dirty="0"/>
              <a:t># My first program in R Programming </a:t>
            </a:r>
            <a:r>
              <a:rPr lang="en-US" dirty="0" err="1"/>
              <a:t>myString</a:t>
            </a:r>
            <a:r>
              <a:rPr lang="en-US" dirty="0"/>
              <a:t> &lt;- "Hello, World!" print ( </a:t>
            </a:r>
            <a:r>
              <a:rPr lang="en-US" dirty="0" err="1"/>
              <a:t>myString</a:t>
            </a:r>
            <a:r>
              <a:rPr lang="en-US" dirty="0"/>
              <a:t>)</a:t>
            </a: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 SCRIPT</a:t>
            </a:r>
            <a:endParaRPr lang="en-US" dirty="0"/>
          </a:p>
        </p:txBody>
      </p:sp>
      <p:sp>
        <p:nvSpPr>
          <p:cNvPr id="3" name="Content Placeholder 2"/>
          <p:cNvSpPr>
            <a:spLocks noGrp="1"/>
          </p:cNvSpPr>
          <p:nvPr>
            <p:ph sz="quarter" idx="1"/>
          </p:nvPr>
        </p:nvSpPr>
        <p:spPr/>
        <p:txBody>
          <a:bodyPr/>
          <a:lstStyle/>
          <a:p>
            <a:r>
              <a:rPr lang="en-US" dirty="0"/>
              <a:t>Save the above code in a file </a:t>
            </a:r>
            <a:r>
              <a:rPr lang="en-US" dirty="0" err="1"/>
              <a:t>test.R</a:t>
            </a:r>
            <a:r>
              <a:rPr lang="en-US" dirty="0"/>
              <a:t> and execute it at Linux command prompt as given below. Even if you are using Windows or other system, syntax will remain same.</a:t>
            </a:r>
          </a:p>
          <a:p>
            <a:r>
              <a:rPr lang="en-US" dirty="0" smtClean="0"/>
              <a:t>$ </a:t>
            </a:r>
            <a:r>
              <a:rPr lang="en-US" dirty="0" err="1" smtClean="0"/>
              <a:t>Rscript</a:t>
            </a:r>
            <a:r>
              <a:rPr lang="en-US" dirty="0" smtClean="0"/>
              <a:t> </a:t>
            </a:r>
            <a:r>
              <a:rPr lang="en-US" dirty="0" err="1" smtClean="0"/>
              <a:t>test.R</a:t>
            </a:r>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 Variables</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A variable provides us with named storage that our programs can manipulate. A variable in R can store an atomic vector, group of atomic vectors or a combination of many </a:t>
            </a:r>
            <a:r>
              <a:rPr lang="en-US" dirty="0" err="1"/>
              <a:t>Robjects</a:t>
            </a:r>
            <a:r>
              <a:rPr lang="en-US" dirty="0"/>
              <a:t>. A valid variable name consists of letters, numbers and the dot or underline characters. The variable name starts with a letter or the dot not followed by a number.</a:t>
            </a:r>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Variable Assignment</a:t>
            </a:r>
            <a:br>
              <a:rPr lang="en-US" dirty="0"/>
            </a:br>
            <a:endParaRPr lang="en-US" dirty="0"/>
          </a:p>
        </p:txBody>
      </p:sp>
      <p:sp>
        <p:nvSpPr>
          <p:cNvPr id="3" name="Content Placeholder 2"/>
          <p:cNvSpPr>
            <a:spLocks noGrp="1"/>
          </p:cNvSpPr>
          <p:nvPr>
            <p:ph sz="quarter" idx="1"/>
          </p:nvPr>
        </p:nvSpPr>
        <p:spPr/>
        <p:txBody>
          <a:bodyPr/>
          <a:lstStyle/>
          <a:p>
            <a:r>
              <a:rPr lang="en-US" dirty="0"/>
              <a:t>The variables can be assigned values using leftward, rightward and equal to operator. The values of the variables can be printed using </a:t>
            </a:r>
            <a:r>
              <a:rPr lang="en-US" b="1" dirty="0"/>
              <a:t>print()</a:t>
            </a:r>
            <a:r>
              <a:rPr lang="en-US" dirty="0"/>
              <a:t> or </a:t>
            </a:r>
            <a:r>
              <a:rPr lang="en-US" b="1" dirty="0"/>
              <a:t>cat()</a:t>
            </a:r>
            <a:r>
              <a:rPr lang="en-US" dirty="0"/>
              <a:t> function. The </a:t>
            </a:r>
            <a:r>
              <a:rPr lang="en-US" b="1" dirty="0"/>
              <a:t>cat()</a:t>
            </a:r>
            <a:r>
              <a:rPr lang="en-US" dirty="0"/>
              <a:t> function combines multiple items into a continuous print output.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Variable</a:t>
            </a:r>
            <a:endParaRPr lang="en-US" dirty="0"/>
          </a:p>
        </p:txBody>
      </p:sp>
      <p:sp>
        <p:nvSpPr>
          <p:cNvPr id="3" name="Content Placeholder 2"/>
          <p:cNvSpPr>
            <a:spLocks noGrp="1"/>
          </p:cNvSpPr>
          <p:nvPr>
            <p:ph sz="quarter" idx="1"/>
          </p:nvPr>
        </p:nvSpPr>
        <p:spPr/>
        <p:txBody>
          <a:bodyPr>
            <a:normAutofit/>
          </a:bodyPr>
          <a:lstStyle/>
          <a:p>
            <a:r>
              <a:rPr lang="en-US" dirty="0" smtClean="0"/>
              <a:t># </a:t>
            </a:r>
            <a:r>
              <a:rPr lang="en-US" dirty="0"/>
              <a:t>Assignment using equal operator. </a:t>
            </a:r>
            <a:endParaRPr lang="en-US" dirty="0" smtClean="0"/>
          </a:p>
          <a:p>
            <a:r>
              <a:rPr lang="en-US" dirty="0" smtClean="0"/>
              <a:t>var.1 </a:t>
            </a:r>
            <a:r>
              <a:rPr lang="en-US" dirty="0"/>
              <a:t>= c(0,1,2,3) </a:t>
            </a:r>
            <a:endParaRPr lang="en-US" dirty="0" smtClean="0"/>
          </a:p>
          <a:p>
            <a:r>
              <a:rPr lang="en-US" dirty="0" smtClean="0"/>
              <a:t># </a:t>
            </a:r>
            <a:r>
              <a:rPr lang="en-US" dirty="0"/>
              <a:t>Assignment using leftward operator</a:t>
            </a:r>
            <a:r>
              <a:rPr lang="en-US" dirty="0" smtClean="0"/>
              <a:t>.</a:t>
            </a:r>
          </a:p>
          <a:p>
            <a:r>
              <a:rPr lang="en-US" dirty="0" smtClean="0"/>
              <a:t> </a:t>
            </a:r>
            <a:r>
              <a:rPr lang="en-US" dirty="0"/>
              <a:t>var.2 &lt;- c("</a:t>
            </a:r>
            <a:r>
              <a:rPr lang="en-US" dirty="0" err="1"/>
              <a:t>learn","R</a:t>
            </a:r>
            <a:r>
              <a:rPr lang="en-US" dirty="0"/>
              <a:t>") </a:t>
            </a:r>
            <a:endParaRPr lang="en-US" dirty="0" smtClean="0"/>
          </a:p>
          <a:p>
            <a:r>
              <a:rPr lang="en-US" dirty="0" smtClean="0"/>
              <a:t># </a:t>
            </a:r>
            <a:r>
              <a:rPr lang="en-US" dirty="0"/>
              <a:t>Assignment using rightward operator. </a:t>
            </a:r>
            <a:endParaRPr lang="en-US" dirty="0" smtClean="0"/>
          </a:p>
          <a:p>
            <a:r>
              <a:rPr lang="en-US" dirty="0" smtClean="0"/>
              <a:t>c(TRUE,1</a:t>
            </a:r>
            <a:r>
              <a:rPr lang="en-US" dirty="0"/>
              <a:t>) -&gt; var.3 </a:t>
            </a:r>
            <a:endParaRPr lang="en-US" dirty="0" smtClean="0"/>
          </a:p>
          <a:p>
            <a:r>
              <a:rPr lang="en-US" dirty="0" smtClean="0"/>
              <a:t>print(var.1)</a:t>
            </a:r>
          </a:p>
          <a:p>
            <a:r>
              <a:rPr lang="en-US" dirty="0" smtClean="0"/>
              <a:t> </a:t>
            </a:r>
            <a:r>
              <a:rPr lang="en-US" dirty="0"/>
              <a:t>cat ("var.1 is ", var.1 ,"\n") </a:t>
            </a:r>
            <a:endParaRPr lang="en-US" dirty="0" smtClean="0"/>
          </a:p>
          <a:p>
            <a:r>
              <a:rPr lang="en-US" dirty="0" smtClean="0"/>
              <a:t>cat </a:t>
            </a:r>
            <a:r>
              <a:rPr lang="en-US" dirty="0"/>
              <a:t>("var.2 is ", var.2 ,"\n") </a:t>
            </a:r>
            <a:endParaRPr lang="en-US" dirty="0" smtClean="0"/>
          </a:p>
          <a:p>
            <a:r>
              <a:rPr lang="en-US" dirty="0" smtClean="0"/>
              <a:t>cat </a:t>
            </a:r>
            <a:r>
              <a:rPr lang="en-US" dirty="0"/>
              <a:t>("var.3 is ", var.3 ,"\n")</a:t>
            </a:r>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in R</a:t>
            </a:r>
            <a:endParaRPr lang="en-US" dirty="0"/>
          </a:p>
        </p:txBody>
      </p:sp>
      <p:sp>
        <p:nvSpPr>
          <p:cNvPr id="3" name="Content Placeholder 2"/>
          <p:cNvSpPr>
            <a:spLocks noGrp="1"/>
          </p:cNvSpPr>
          <p:nvPr>
            <p:ph sz="quarter" idx="1"/>
          </p:nvPr>
        </p:nvSpPr>
        <p:spPr/>
        <p:txBody>
          <a:bodyPr/>
          <a:lstStyle/>
          <a:p>
            <a:r>
              <a:rPr lang="en-US" dirty="0" smtClean="0"/>
              <a:t>The variables are assigned with R-Objects and the data type of the R-object becomes the data type of the variable. There are many types of R-objects. The frequently used ones are −</a:t>
            </a:r>
          </a:p>
          <a:p>
            <a:r>
              <a:rPr lang="en-US" dirty="0" smtClean="0"/>
              <a:t>Vectors</a:t>
            </a:r>
          </a:p>
          <a:p>
            <a:r>
              <a:rPr lang="en-US" dirty="0" smtClean="0"/>
              <a:t>Lists</a:t>
            </a:r>
          </a:p>
          <a:p>
            <a:r>
              <a:rPr lang="en-US" dirty="0" smtClean="0"/>
              <a:t>Matrices</a:t>
            </a:r>
          </a:p>
          <a:p>
            <a:r>
              <a:rPr lang="en-US" dirty="0" smtClean="0"/>
              <a:t>Arrays</a:t>
            </a:r>
          </a:p>
          <a:p>
            <a:r>
              <a:rPr lang="en-US" dirty="0" smtClean="0"/>
              <a:t>Factors</a:t>
            </a:r>
          </a:p>
          <a:p>
            <a:r>
              <a:rPr lang="en-US" dirty="0" smtClean="0"/>
              <a:t>Data Frames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vector object</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The simplest of these objects is the </a:t>
            </a:r>
            <a:r>
              <a:rPr lang="en-US" b="1" dirty="0" smtClean="0"/>
              <a:t>vector object</a:t>
            </a:r>
            <a:r>
              <a:rPr lang="en-US" dirty="0" smtClean="0"/>
              <a:t> and there are six data types of these atomic vectors, also termed as six classes of vectors. The other R-Objects are built upon the atomic vectors.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914398"/>
          <a:ext cx="8382000" cy="4724401"/>
        </p:xfrm>
        <a:graphic>
          <a:graphicData uri="http://schemas.openxmlformats.org/drawingml/2006/table">
            <a:tbl>
              <a:tblPr/>
              <a:tblGrid>
                <a:gridCol w="1456088"/>
                <a:gridCol w="2291754"/>
                <a:gridCol w="4634158"/>
              </a:tblGrid>
              <a:tr h="246903">
                <a:tc>
                  <a:txBody>
                    <a:bodyPr/>
                    <a:lstStyle/>
                    <a:p>
                      <a:pPr algn="ctr" fontAlgn="t"/>
                      <a:r>
                        <a:rPr lang="en-US" sz="900" dirty="0"/>
                        <a:t>Data Type</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t>Example</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900"/>
                        <a:t>Verify</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19023">
                <a:tc>
                  <a:txBody>
                    <a:bodyPr/>
                    <a:lstStyle/>
                    <a:p>
                      <a:pPr fontAlgn="t"/>
                      <a:r>
                        <a:rPr lang="en-US" sz="900"/>
                        <a:t>Logical</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TRUE, FALSE</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TRUE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"logical"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9023">
                <a:tc>
                  <a:txBody>
                    <a:bodyPr/>
                    <a:lstStyle/>
                    <a:p>
                      <a:pPr fontAlgn="t"/>
                      <a:r>
                        <a:rPr lang="en-US" sz="900"/>
                        <a:t>Numeric</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dirty="0"/>
                        <a:t>12.3, 5, 999</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6666"/>
                          </a:solidFill>
                        </a:rPr>
                        <a:t>23.5</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"numeric"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9023">
                <a:tc>
                  <a:txBody>
                    <a:bodyPr/>
                    <a:lstStyle/>
                    <a:p>
                      <a:pPr fontAlgn="t"/>
                      <a:r>
                        <a:rPr lang="en-US" sz="900"/>
                        <a:t>Integer</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2L, 34L, 0L</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6666"/>
                          </a:solidFill>
                        </a:rPr>
                        <a:t>2L</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"integer"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19023">
                <a:tc>
                  <a:txBody>
                    <a:bodyPr/>
                    <a:lstStyle/>
                    <a:p>
                      <a:pPr fontAlgn="t"/>
                      <a:r>
                        <a:rPr lang="en-US" sz="900"/>
                        <a:t>Complex</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3 + 2i</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6666"/>
                          </a:solidFill>
                        </a:rPr>
                        <a:t>2</a:t>
                      </a:r>
                      <a:r>
                        <a:rPr lang="en-US" sz="900" dirty="0">
                          <a:solidFill>
                            <a:srgbClr val="666600"/>
                          </a:solidFill>
                        </a:rPr>
                        <a:t>+</a:t>
                      </a:r>
                      <a:r>
                        <a:rPr lang="en-US" sz="900" dirty="0">
                          <a:solidFill>
                            <a:srgbClr val="006666"/>
                          </a:solidFill>
                        </a:rPr>
                        <a:t>5i</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"complex"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4549">
                <a:tc>
                  <a:txBody>
                    <a:bodyPr/>
                    <a:lstStyle/>
                    <a:p>
                      <a:pPr fontAlgn="t"/>
                      <a:r>
                        <a:rPr lang="en-US" sz="900"/>
                        <a:t>Character</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'a' , '"good", "TRUE", '23.4'</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a:solidFill>
                            <a:srgbClr val="008800"/>
                          </a:solidFill>
                        </a:rPr>
                        <a:t>"TRUE"</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"character"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76857">
                <a:tc>
                  <a:txBody>
                    <a:bodyPr/>
                    <a:lstStyle/>
                    <a:p>
                      <a:pPr fontAlgn="t"/>
                      <a:r>
                        <a:rPr lang="en-US" sz="900"/>
                        <a:t>Raw</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900"/>
                        <a:t>"Hello" is stored as 48 65 6c 6c 6f</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dirty="0" smtClean="0">
                          <a:solidFill>
                            <a:srgbClr val="000000"/>
                          </a:solidFill>
                        </a:rPr>
                        <a:t>v </a:t>
                      </a:r>
                      <a:r>
                        <a:rPr lang="en-US" sz="900" dirty="0">
                          <a:solidFill>
                            <a:srgbClr val="666600"/>
                          </a:solidFill>
                        </a:rPr>
                        <a:t>&lt;-</a:t>
                      </a:r>
                      <a:r>
                        <a:rPr lang="en-US" sz="900" dirty="0">
                          <a:solidFill>
                            <a:srgbClr val="000000"/>
                          </a:solidFill>
                        </a:rPr>
                        <a:t> </a:t>
                      </a:r>
                      <a:r>
                        <a:rPr lang="en-US" sz="900" dirty="0" err="1">
                          <a:solidFill>
                            <a:srgbClr val="000000"/>
                          </a:solidFill>
                        </a:rPr>
                        <a:t>charToRaw</a:t>
                      </a:r>
                      <a:r>
                        <a:rPr lang="en-US" sz="900" dirty="0">
                          <a:solidFill>
                            <a:srgbClr val="666600"/>
                          </a:solidFill>
                        </a:rPr>
                        <a:t>(</a:t>
                      </a:r>
                      <a:r>
                        <a:rPr lang="en-US" sz="900" dirty="0">
                          <a:solidFill>
                            <a:srgbClr val="008800"/>
                          </a:solidFill>
                        </a:rPr>
                        <a:t>"Hello"</a:t>
                      </a:r>
                      <a:r>
                        <a:rPr lang="en-US" sz="900" dirty="0">
                          <a:solidFill>
                            <a:srgbClr val="666600"/>
                          </a:solidFill>
                        </a:rPr>
                        <a:t>)</a:t>
                      </a:r>
                      <a:r>
                        <a:rPr lang="en-US" sz="900" dirty="0">
                          <a:solidFill>
                            <a:srgbClr val="000000"/>
                          </a:solidFill>
                        </a:rPr>
                        <a:t> </a:t>
                      </a:r>
                      <a:r>
                        <a:rPr lang="en-US" sz="900" dirty="0">
                          <a:solidFill>
                            <a:srgbClr val="000088"/>
                          </a:solidFill>
                        </a:rPr>
                        <a:t>print</a:t>
                      </a:r>
                      <a:r>
                        <a:rPr lang="en-US" sz="900" dirty="0">
                          <a:solidFill>
                            <a:srgbClr val="666600"/>
                          </a:solidFill>
                        </a:rPr>
                        <a:t>(</a:t>
                      </a:r>
                      <a:r>
                        <a:rPr lang="en-US" sz="900" dirty="0">
                          <a:solidFill>
                            <a:srgbClr val="000088"/>
                          </a:solidFill>
                        </a:rPr>
                        <a:t>class</a:t>
                      </a:r>
                      <a:r>
                        <a:rPr lang="en-US" sz="900" dirty="0">
                          <a:solidFill>
                            <a:srgbClr val="666600"/>
                          </a:solidFill>
                        </a:rPr>
                        <a:t>(</a:t>
                      </a:r>
                      <a:r>
                        <a:rPr lang="en-US" sz="900" dirty="0">
                          <a:solidFill>
                            <a:srgbClr val="000000"/>
                          </a:solidFill>
                        </a:rPr>
                        <a:t>v</a:t>
                      </a:r>
                      <a:r>
                        <a:rPr lang="en-US" sz="900" dirty="0">
                          <a:solidFill>
                            <a:srgbClr val="666600"/>
                          </a:solidFill>
                        </a:rPr>
                        <a:t>))</a:t>
                      </a:r>
                      <a:r>
                        <a:rPr lang="en-US" sz="900" dirty="0">
                          <a:solidFill>
                            <a:srgbClr val="000000"/>
                          </a:solidFill>
                        </a:rPr>
                        <a:t>it produces the following result −</a:t>
                      </a:r>
                    </a:p>
                    <a:p>
                      <a:pPr fontAlgn="t"/>
                      <a:r>
                        <a:rPr lang="en-US" sz="900" dirty="0"/>
                        <a:t>[1] "raw" </a:t>
                      </a:r>
                    </a:p>
                  </a:txBody>
                  <a:tcPr marL="37770" marR="37770" marT="37770" marB="37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Vectors</a:t>
            </a:r>
            <a:br>
              <a:rPr lang="en-US" dirty="0" smtClean="0"/>
            </a:br>
            <a:endParaRPr lang="en-US" dirty="0"/>
          </a:p>
        </p:txBody>
      </p:sp>
      <p:sp>
        <p:nvSpPr>
          <p:cNvPr id="5" name="Content Placeholder 4"/>
          <p:cNvSpPr>
            <a:spLocks noGrp="1"/>
          </p:cNvSpPr>
          <p:nvPr>
            <p:ph sz="quarter" idx="1"/>
          </p:nvPr>
        </p:nvSpPr>
        <p:spPr/>
        <p:txBody>
          <a:bodyPr/>
          <a:lstStyle/>
          <a:p>
            <a:r>
              <a:rPr lang="en-US" dirty="0" smtClean="0"/>
              <a:t>When you want to create vector with more than one element, you should use </a:t>
            </a:r>
            <a:r>
              <a:rPr lang="en-US" b="1" dirty="0" smtClean="0"/>
              <a:t>c()</a:t>
            </a:r>
            <a:r>
              <a:rPr lang="en-US" dirty="0" smtClean="0"/>
              <a:t> function which means to combine the elements into a vector.</a:t>
            </a:r>
          </a:p>
          <a:p>
            <a:r>
              <a:rPr lang="en-US" dirty="0" smtClean="0"/>
              <a:t># Create a vector. apple &lt;- c('</a:t>
            </a:r>
            <a:r>
              <a:rPr lang="en-US" dirty="0" err="1" smtClean="0"/>
              <a:t>red','green',"yellow</a:t>
            </a:r>
            <a:r>
              <a:rPr lang="en-US" dirty="0" smtClean="0"/>
              <a:t>") print(apple) # Get the class of the vector. print(class(apple))When we execute the above code, it produces the following result −</a:t>
            </a:r>
          </a:p>
          <a:p>
            <a:r>
              <a:rPr lang="en-US" dirty="0" smtClean="0"/>
              <a:t>[1] "red" "green" "yellow" [1] "character"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Lists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list is an R-object which can contain many different types of elements inside it like vectors, functions and even another list inside it.</a:t>
            </a:r>
          </a:p>
          <a:p>
            <a:r>
              <a:rPr lang="en-US" dirty="0" smtClean="0"/>
              <a:t># Create a list. </a:t>
            </a:r>
          </a:p>
          <a:p>
            <a:endParaRPr lang="en-US" dirty="0" smtClean="0"/>
          </a:p>
          <a:p>
            <a:r>
              <a:rPr lang="en-US" dirty="0" smtClean="0"/>
              <a:t>list1 &lt;- list(c(2,5,3),21.3,sin)</a:t>
            </a:r>
          </a:p>
          <a:p>
            <a:r>
              <a:rPr lang="en-US" dirty="0" smtClean="0"/>
              <a:t> # Print the list. </a:t>
            </a:r>
          </a:p>
          <a:p>
            <a:r>
              <a:rPr lang="en-US" dirty="0" smtClean="0"/>
              <a:t>print(list1)</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fontScale="92500"/>
          </a:bodyPr>
          <a:lstStyle/>
          <a:p>
            <a:r>
              <a:rPr lang="en-US" dirty="0"/>
              <a:t>R is a programming language and software environment for statistical analysis, graphics representation and reporting. R was created by Ross Ihaka and Robert Gentleman at the University of Auckland, New Zealand, and is currently developed by the R Development Core </a:t>
            </a:r>
            <a:r>
              <a:rPr lang="en-US" dirty="0" smtClean="0"/>
              <a:t>Team.</a:t>
            </a:r>
          </a:p>
          <a:p>
            <a:r>
              <a:rPr lang="en-US" dirty="0" smtClean="0"/>
              <a:t>Academics and statisticians have developed R over two decades. R has now one of the richest ecosystems to perform data analysis. There are around 12000 packages available in CRAN (open-source repository). It is possible to find a library for whatever the analysis you want to perform. The rich variety of library makes R the first choice for statistical analysis, especially for specialized analytical work.</a:t>
            </a:r>
            <a:endParaRPr lang="en-US" dirty="0"/>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Matrices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 matrix is a two-dimensional rectangular data set. It can be created using a vector input to the matrix function.</a:t>
            </a:r>
          </a:p>
          <a:p>
            <a:r>
              <a:rPr lang="en-US" dirty="0" smtClean="0"/>
              <a:t># Create a matrix.</a:t>
            </a:r>
          </a:p>
          <a:p>
            <a:r>
              <a:rPr lang="en-US" dirty="0" smtClean="0"/>
              <a:t> M = matrix( c('</a:t>
            </a:r>
            <a:r>
              <a:rPr lang="en-US" dirty="0" err="1" smtClean="0"/>
              <a:t>a','a','b','c','b','a</a:t>
            </a:r>
            <a:r>
              <a:rPr lang="en-US" dirty="0" smtClean="0"/>
              <a:t>'), </a:t>
            </a:r>
            <a:r>
              <a:rPr lang="en-US" dirty="0" err="1" smtClean="0"/>
              <a:t>nrow</a:t>
            </a:r>
            <a:r>
              <a:rPr lang="en-US" dirty="0" smtClean="0"/>
              <a:t> = 2, </a:t>
            </a:r>
            <a:r>
              <a:rPr lang="en-US" dirty="0" err="1" smtClean="0"/>
              <a:t>ncol</a:t>
            </a:r>
            <a:r>
              <a:rPr lang="en-US" dirty="0" smtClean="0"/>
              <a:t> = 3, </a:t>
            </a:r>
            <a:r>
              <a:rPr lang="en-US" dirty="0" err="1" smtClean="0"/>
              <a:t>byrow</a:t>
            </a:r>
            <a:r>
              <a:rPr lang="en-US" dirty="0" smtClean="0"/>
              <a:t> = TRUE) </a:t>
            </a:r>
          </a:p>
          <a:p>
            <a:r>
              <a:rPr lang="en-US" dirty="0" smtClean="0"/>
              <a:t>print(M)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While matrices are confined to two dimensions, arrays can be of any number of dimensions. The array function takes a dim attribute which creates the required number of dimension. In the below example we create an array with two elements which are 3x3 matrices each</a:t>
            </a:r>
          </a:p>
          <a:p>
            <a:endParaRPr lang="en-US" dirty="0" smtClean="0"/>
          </a:p>
          <a:p>
            <a:r>
              <a:rPr lang="en-US" dirty="0" smtClean="0"/>
              <a:t># Create an array. </a:t>
            </a:r>
          </a:p>
          <a:p>
            <a:r>
              <a:rPr lang="en-US" dirty="0" smtClean="0"/>
              <a:t>a &lt;- array(c('</a:t>
            </a:r>
            <a:r>
              <a:rPr lang="en-US" dirty="0" err="1" smtClean="0"/>
              <a:t>green','yellow</a:t>
            </a:r>
            <a:r>
              <a:rPr lang="en-US" dirty="0" smtClean="0"/>
              <a:t>'),dim = c(3,3,2))</a:t>
            </a:r>
          </a:p>
          <a:p>
            <a:r>
              <a:rPr lang="en-US" dirty="0" smtClean="0"/>
              <a:t> print(a)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Factors are the r-objects which are created using a vector. It stores the vector along with the distinct values of the elements in the vector as labels. The labels are always character irrespective of whether it is numeric or character or Boolean etc. in the input vector. They are useful in statistical modeling.</a:t>
            </a:r>
          </a:p>
          <a:p>
            <a:r>
              <a:rPr lang="en-US" dirty="0" smtClean="0"/>
              <a:t>Factors are created using the </a:t>
            </a:r>
            <a:r>
              <a:rPr lang="en-US" b="1" dirty="0" smtClean="0"/>
              <a:t>factor()</a:t>
            </a:r>
            <a:r>
              <a:rPr lang="en-US" dirty="0" smtClean="0"/>
              <a:t> function. The </a:t>
            </a:r>
            <a:r>
              <a:rPr lang="en-US" b="1" dirty="0" err="1" smtClean="0"/>
              <a:t>nlevels</a:t>
            </a:r>
            <a:r>
              <a:rPr lang="en-US" dirty="0" smtClean="0"/>
              <a:t> functions gives the count of levels.</a:t>
            </a:r>
          </a:p>
          <a:p>
            <a:r>
              <a:rPr lang="en-US" dirty="0" smtClean="0"/>
              <a:t/>
            </a:r>
            <a:br>
              <a:rPr lang="en-US" dirty="0" smtClean="0"/>
            </a:br>
            <a:r>
              <a:rPr lang="en-US" dirty="0" err="1" smtClean="0"/>
              <a:t>apple_colors</a:t>
            </a:r>
            <a:r>
              <a:rPr lang="en-US" dirty="0" smtClean="0"/>
              <a:t> &lt;- c('</a:t>
            </a:r>
            <a:r>
              <a:rPr lang="en-US" dirty="0" err="1" smtClean="0"/>
              <a:t>green','green','yellow','red','red','red','green</a:t>
            </a:r>
            <a:r>
              <a:rPr lang="en-US" dirty="0" smtClean="0"/>
              <a:t>')</a:t>
            </a:r>
          </a:p>
          <a:p>
            <a:r>
              <a:rPr lang="en-US" dirty="0" smtClean="0"/>
              <a:t> # Create a factor object. </a:t>
            </a:r>
          </a:p>
          <a:p>
            <a:r>
              <a:rPr lang="en-US" dirty="0" err="1" smtClean="0"/>
              <a:t>factor_apple</a:t>
            </a:r>
            <a:r>
              <a:rPr lang="en-US" dirty="0" smtClean="0"/>
              <a:t> &lt;- factor(</a:t>
            </a:r>
            <a:r>
              <a:rPr lang="en-US" dirty="0" err="1" smtClean="0"/>
              <a:t>apple_colors</a:t>
            </a:r>
            <a:r>
              <a:rPr lang="en-US" dirty="0" smtClean="0"/>
              <a:t>) </a:t>
            </a:r>
          </a:p>
          <a:p>
            <a:r>
              <a:rPr lang="en-US" dirty="0" smtClean="0"/>
              <a:t># Print the factor. print(</a:t>
            </a:r>
            <a:r>
              <a:rPr lang="en-US" dirty="0" err="1" smtClean="0"/>
              <a:t>factor_apple</a:t>
            </a:r>
            <a:r>
              <a:rPr lang="en-US" dirty="0" smtClean="0"/>
              <a:t>) print(</a:t>
            </a:r>
            <a:r>
              <a:rPr lang="en-US" dirty="0" err="1" smtClean="0"/>
              <a:t>nlevels</a:t>
            </a:r>
            <a:r>
              <a:rPr lang="en-US" dirty="0" smtClean="0"/>
              <a:t>(</a:t>
            </a:r>
            <a:r>
              <a:rPr lang="en-US" dirty="0" err="1" smtClean="0"/>
              <a:t>factor_apple</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Frames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Data frames are tabular data objects. Unlike a matrix in data frame each column can contain different modes of data. The first column can be numeric while the second column can be character and third column can be logical. It is a list of vectors of equal length.</a:t>
            </a:r>
          </a:p>
          <a:p>
            <a:r>
              <a:rPr lang="en-US" dirty="0" smtClean="0"/>
              <a:t>Data Frames are created using the </a:t>
            </a:r>
            <a:r>
              <a:rPr lang="en-US" b="1" dirty="0" err="1" smtClean="0"/>
              <a:t>data.frame</a:t>
            </a:r>
            <a:r>
              <a:rPr lang="en-US" b="1" dirty="0" smtClean="0"/>
              <a:t>()</a:t>
            </a:r>
            <a:r>
              <a:rPr lang="en-US" dirty="0" smtClean="0"/>
              <a:t> function.</a:t>
            </a:r>
          </a:p>
          <a:p>
            <a:r>
              <a:rPr lang="en-US" dirty="0" smtClean="0"/>
              <a:t>BMI &lt;- </a:t>
            </a:r>
            <a:r>
              <a:rPr lang="en-US" dirty="0" err="1" smtClean="0"/>
              <a:t>data.frame</a:t>
            </a:r>
            <a:r>
              <a:rPr lang="en-US" dirty="0" smtClean="0"/>
              <a:t>( gender = c("Male", "</a:t>
            </a:r>
            <a:r>
              <a:rPr lang="en-US" dirty="0" err="1" smtClean="0"/>
              <a:t>Male","Female</a:t>
            </a:r>
            <a:r>
              <a:rPr lang="en-US" smtClean="0"/>
              <a:t>"), height = c(152, 171.5, 165), weight = c(81,93, 78), Age = c(42,38,26) ) </a:t>
            </a:r>
          </a:p>
          <a:p>
            <a:r>
              <a:rPr lang="en-US" smtClean="0"/>
              <a:t>print(BMI)</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 - Operators</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An operator is a symbol that tells the compiler to perform specific mathematical or logical manipulations. R language is rich in built-in operators and provides following types of operators.</a:t>
            </a:r>
          </a:p>
          <a:p>
            <a:r>
              <a:rPr lang="en-US" b="1" dirty="0" smtClean="0"/>
              <a:t>Types of Operators</a:t>
            </a:r>
          </a:p>
          <a:p>
            <a:r>
              <a:rPr lang="en-US" dirty="0" smtClean="0"/>
              <a:t>We have the following types of operators in R programming −</a:t>
            </a:r>
          </a:p>
          <a:p>
            <a:r>
              <a:rPr lang="en-US" dirty="0" smtClean="0"/>
              <a:t>Arithmetic Operators</a:t>
            </a:r>
          </a:p>
          <a:p>
            <a:r>
              <a:rPr lang="en-US" dirty="0" smtClean="0"/>
              <a:t>Relational Operators</a:t>
            </a:r>
          </a:p>
          <a:p>
            <a:r>
              <a:rPr lang="en-US" dirty="0" smtClean="0"/>
              <a:t>Logical Operators</a:t>
            </a:r>
          </a:p>
          <a:p>
            <a:r>
              <a:rPr lang="en-US" dirty="0" smtClean="0"/>
              <a:t>Assignment Operators</a:t>
            </a:r>
          </a:p>
          <a:p>
            <a:r>
              <a:rPr lang="en-US" dirty="0" smtClean="0"/>
              <a:t>Miscellaneous Operators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Arithmetic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 -</a:t>
            </a:r>
            <a:r>
              <a:rPr lang="en-US" dirty="0" smtClean="0">
                <a:sym typeface="Wingdings" pitchFamily="2" charset="2"/>
              </a:rPr>
              <a:t> </a:t>
            </a:r>
            <a:r>
              <a:rPr lang="en-US" dirty="0" smtClean="0"/>
              <a:t>Adds two vectors</a:t>
            </a:r>
          </a:p>
          <a:p>
            <a:r>
              <a:rPr lang="fr-FR" dirty="0" smtClean="0"/>
              <a:t>v &lt;- c( 2,5.5,6) t &lt;- c(8, 3, 4) </a:t>
            </a:r>
            <a:r>
              <a:rPr lang="fr-FR" dirty="0" err="1" smtClean="0"/>
              <a:t>print</a:t>
            </a:r>
            <a:r>
              <a:rPr lang="fr-FR" dirty="0" smtClean="0"/>
              <a:t>(v+t)</a:t>
            </a:r>
          </a:p>
          <a:p>
            <a:endParaRPr lang="fr-FR" dirty="0" smtClean="0"/>
          </a:p>
          <a:p>
            <a:r>
              <a:rPr lang="en-US" dirty="0" smtClean="0"/>
              <a:t>−  Subtracts second vector from the first</a:t>
            </a:r>
          </a:p>
          <a:p>
            <a:r>
              <a:rPr lang="fr-FR" dirty="0" smtClean="0"/>
              <a:t>v &lt;- c( 2,5.5,6) t &lt;- c(8, 3, 4) </a:t>
            </a:r>
            <a:r>
              <a:rPr lang="fr-FR" dirty="0" err="1" smtClean="0"/>
              <a:t>print</a:t>
            </a:r>
            <a:r>
              <a:rPr lang="fr-FR" dirty="0" smtClean="0"/>
              <a:t>(v-t)</a:t>
            </a:r>
          </a:p>
          <a:p>
            <a:endParaRPr lang="fr-FR" dirty="0" smtClean="0"/>
          </a:p>
          <a:p>
            <a:r>
              <a:rPr lang="en-US" dirty="0" smtClean="0"/>
              <a:t>*  Multiplies both vectors</a:t>
            </a:r>
          </a:p>
          <a:p>
            <a:r>
              <a:rPr lang="fr-FR" dirty="0" smtClean="0"/>
              <a:t>v &lt;- c( 2,5.5,6) t &lt;- c(8, 3, 4) </a:t>
            </a:r>
            <a:r>
              <a:rPr lang="fr-FR" dirty="0" err="1" smtClean="0"/>
              <a:t>print</a:t>
            </a:r>
            <a:r>
              <a:rPr lang="fr-FR" dirty="0" smtClean="0"/>
              <a:t>(v*t)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sz="quarter" idx="1"/>
          </p:nvPr>
        </p:nvSpPr>
        <p:spPr/>
        <p:txBody>
          <a:bodyPr/>
          <a:lstStyle/>
          <a:p>
            <a:r>
              <a:rPr lang="en-US" dirty="0" smtClean="0"/>
              <a:t>/  Divide the first vector with the second</a:t>
            </a:r>
          </a:p>
          <a:p>
            <a:r>
              <a:rPr lang="fr-FR" dirty="0" smtClean="0"/>
              <a:t>v &lt;- c( 2,5.5,6) t &lt;- c(8, 3, 4) </a:t>
            </a:r>
          </a:p>
          <a:p>
            <a:r>
              <a:rPr lang="fr-FR" dirty="0" err="1" smtClean="0"/>
              <a:t>print</a:t>
            </a:r>
            <a:r>
              <a:rPr lang="fr-FR" dirty="0" smtClean="0"/>
              <a:t>(v/t)</a:t>
            </a:r>
          </a:p>
          <a:p>
            <a:endParaRPr lang="fr-FR" dirty="0" smtClean="0"/>
          </a:p>
          <a:p>
            <a:r>
              <a:rPr lang="en-US" dirty="0" smtClean="0"/>
              <a:t>%%   Give the remainder of the first vector with the second</a:t>
            </a:r>
          </a:p>
          <a:p>
            <a:endParaRPr lang="en-US" dirty="0" smtClean="0"/>
          </a:p>
          <a:p>
            <a:r>
              <a:rPr lang="fr-FR" dirty="0" smtClean="0"/>
              <a:t>v &lt;- c( 2,5.5,6) t &lt;- c(8, 3, 4) </a:t>
            </a:r>
            <a:r>
              <a:rPr lang="fr-FR" dirty="0" err="1" smtClean="0"/>
              <a:t>print</a:t>
            </a:r>
            <a:r>
              <a:rPr lang="fr-FR" dirty="0" smtClean="0"/>
              <a:t>(v%%t)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a:t>
            </a:r>
            <a:endParaRPr lang="en-US" dirty="0"/>
          </a:p>
        </p:txBody>
      </p:sp>
      <p:sp>
        <p:nvSpPr>
          <p:cNvPr id="3" name="Content Placeholder 2"/>
          <p:cNvSpPr>
            <a:spLocks noGrp="1"/>
          </p:cNvSpPr>
          <p:nvPr>
            <p:ph sz="quarter" idx="1"/>
          </p:nvPr>
        </p:nvSpPr>
        <p:spPr/>
        <p:txBody>
          <a:bodyPr/>
          <a:lstStyle/>
          <a:p>
            <a:r>
              <a:rPr lang="en-US" dirty="0" smtClean="0"/>
              <a:t>%/%  The result of division of first vector with second (quotient)</a:t>
            </a:r>
          </a:p>
          <a:p>
            <a:endParaRPr lang="en-US" dirty="0" smtClean="0"/>
          </a:p>
          <a:p>
            <a:r>
              <a:rPr lang="fr-FR" dirty="0" smtClean="0"/>
              <a:t>v &lt;- c( 2,5.5,6) t &lt;- c(8, 3, 4) </a:t>
            </a:r>
            <a:r>
              <a:rPr lang="fr-FR" dirty="0" err="1" smtClean="0"/>
              <a:t>print</a:t>
            </a:r>
            <a:r>
              <a:rPr lang="fr-FR" dirty="0" smtClean="0"/>
              <a:t>(v%/%t)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Following table shows the relational operators supported by R language. Each element of the first vector is compared with the corresponding element of the second vector. The result of comparison is a Boolean value.</a:t>
            </a:r>
          </a:p>
          <a:p>
            <a:endParaRPr lang="en-US" dirty="0" smtClean="0"/>
          </a:p>
          <a:p>
            <a:r>
              <a:rPr lang="en-US" dirty="0" smtClean="0"/>
              <a:t>&lt;   Checks if each element of the first vector is greater than the corresponding element of the second vector.</a:t>
            </a:r>
          </a:p>
          <a:p>
            <a:r>
              <a:rPr lang="fr-FR" dirty="0" smtClean="0"/>
              <a:t>v &lt;- c(2,5.5,6,9) t &lt;- c(8,2.5,14,9) </a:t>
            </a:r>
            <a:r>
              <a:rPr lang="fr-FR" dirty="0" err="1" smtClean="0"/>
              <a:t>print</a:t>
            </a:r>
            <a:r>
              <a:rPr lang="fr-FR" dirty="0" smtClean="0"/>
              <a:t>(v&gt;t)</a:t>
            </a:r>
          </a:p>
          <a:p>
            <a:endParaRPr lang="fr-FR" dirty="0" smtClean="0"/>
          </a:p>
          <a:p>
            <a:r>
              <a:rPr lang="fr-FR" dirty="0" err="1" smtClean="0"/>
              <a:t>Similar</a:t>
            </a:r>
            <a:r>
              <a:rPr lang="fr-FR" dirty="0" smtClean="0"/>
              <a:t> &gt;, ==, &lt;=,&gt;=,!=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Logical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Following table shows the logical operators supported by R language. It is applicable only to vectors of type logical, numeric or complex. All numbers greater than 1 are considered as logical value TRUE.</a:t>
            </a:r>
          </a:p>
          <a:p>
            <a:r>
              <a:rPr lang="en-US" dirty="0" smtClean="0"/>
              <a:t>Each element of the first vector is compared with the corresponding element of the second vector. The result of comparison is a Boolean value.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R and Python?</a:t>
            </a:r>
            <a:endParaRPr lang="en-US" dirty="0"/>
          </a:p>
        </p:txBody>
      </p:sp>
      <p:sp>
        <p:nvSpPr>
          <p:cNvPr id="3" name="Content Placeholder 2"/>
          <p:cNvSpPr>
            <a:spLocks noGrp="1"/>
          </p:cNvSpPr>
          <p:nvPr>
            <p:ph sz="quarter" idx="1"/>
          </p:nvPr>
        </p:nvSpPr>
        <p:spPr/>
        <p:txBody>
          <a:bodyPr/>
          <a:lstStyle/>
          <a:p>
            <a:r>
              <a:rPr lang="en-US" dirty="0" smtClean="0"/>
              <a:t>R and Python are both open-source programming languages with a large community. New libraries or tools are added continuously to their respective catalog. R is mainly used for statistical analysis while Python provides a more general approach to data science.</a:t>
            </a:r>
          </a:p>
          <a:p>
            <a:r>
              <a:rPr lang="en-US" dirty="0" smtClean="0"/>
              <a:t>R and Python are state of the art in terms of programming language oriented towards data science. Learning both of them is, of course, the ideal solution.</a:t>
            </a:r>
          </a:p>
          <a:p>
            <a:r>
              <a:rPr lang="en-US" dirty="0" smtClean="0"/>
              <a:t> Python is a general-purpose language with a readable syntax. R, however, is built by statisticians and encompasses their specific language.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&amp;</a:t>
            </a:r>
          </a:p>
          <a:p>
            <a:r>
              <a:rPr lang="en-US" dirty="0" smtClean="0"/>
              <a:t>It is called Element-wise Logical AND operator. It combines each element of the first vector with the corresponding element of the second vector and gives a output TRUE if both the elements are TRUE.</a:t>
            </a:r>
          </a:p>
          <a:p>
            <a:endParaRPr lang="en-US" dirty="0" smtClean="0"/>
          </a:p>
          <a:p>
            <a:r>
              <a:rPr lang="en-US" dirty="0" smtClean="0"/>
              <a:t>v &lt;- c(3,1,TRUE,2+3i) t &lt;- c(4,1,FALSE,2+3i) print(</a:t>
            </a:r>
            <a:r>
              <a:rPr lang="en-US" dirty="0" err="1" smtClean="0"/>
              <a:t>v&amp;t</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  </a:t>
            </a:r>
          </a:p>
          <a:p>
            <a:r>
              <a:rPr lang="en-US" dirty="0" smtClean="0"/>
              <a:t>It is called Element-wise Logical OR operator. It combines each element of the first vector with the corresponding element of the second vector and gives a output TRUE if one the elements is TRUE.</a:t>
            </a:r>
          </a:p>
          <a:p>
            <a:endParaRPr lang="en-US" dirty="0" smtClean="0"/>
          </a:p>
          <a:p>
            <a:r>
              <a:rPr lang="en-US" dirty="0" smtClean="0"/>
              <a:t>v &lt;- c(3,0,TRUE,2+2i) t &lt;- c(4,0,FALSE,2+3i) print(</a:t>
            </a:r>
            <a:r>
              <a:rPr lang="en-US" dirty="0" err="1" smtClean="0"/>
              <a:t>v|t</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t>
            </a:r>
          </a:p>
          <a:p>
            <a:r>
              <a:rPr lang="en-US" dirty="0" smtClean="0"/>
              <a:t>It is called Logical NOT operator. Takes each element of the vector and gives the opposite logical value.</a:t>
            </a:r>
          </a:p>
          <a:p>
            <a:endParaRPr lang="en-US" dirty="0" smtClean="0"/>
          </a:p>
          <a:p>
            <a:r>
              <a:rPr lang="en-US" dirty="0" smtClean="0"/>
              <a:t>v &lt;- c(3,0,TRUE,2+2i) print(!v)</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logical operator &amp;&amp; and || considers only the first element of the vectors and give a vector of single element as output.</a:t>
            </a:r>
          </a:p>
          <a:p>
            <a:r>
              <a:rPr lang="en-US" dirty="0" smtClean="0"/>
              <a:t/>
            </a:r>
            <a:br>
              <a:rPr lang="en-US" dirty="0" smtClean="0"/>
            </a:br>
            <a:r>
              <a:rPr lang="en-US" dirty="0" smtClean="0"/>
              <a:t>&amp;&amp;</a:t>
            </a:r>
          </a:p>
          <a:p>
            <a:r>
              <a:rPr lang="en-US" dirty="0" smtClean="0"/>
              <a:t>Called Logical AND operator. Takes first element of both the vectors and gives the TRUE only if both are TRUE.</a:t>
            </a:r>
          </a:p>
          <a:p>
            <a:r>
              <a:rPr lang="en-US" dirty="0" smtClean="0"/>
              <a:t>v &lt;- c(3,0,TRUE,2+2i) t &lt;- c(1,3,TRUE,2+3i) print(v&amp;&amp;t)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t>
            </a:r>
          </a:p>
          <a:p>
            <a:r>
              <a:rPr lang="en-US" dirty="0" smtClean="0"/>
              <a:t>Called Logical OR operator. Takes first element of both the vectors and gives the TRUE if one of them is TRUE.</a:t>
            </a:r>
          </a:p>
          <a:p>
            <a:endParaRPr lang="en-US" dirty="0" smtClean="0"/>
          </a:p>
          <a:p>
            <a:r>
              <a:rPr lang="en-US" dirty="0" smtClean="0"/>
              <a:t>v &lt;- c(0,0,TRUE,2+2i) t &lt;- c(0,3,TRUE,2+3i) print(v||t)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Assignment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&lt;−</a:t>
            </a:r>
          </a:p>
          <a:p>
            <a:r>
              <a:rPr lang="en-US" dirty="0" smtClean="0"/>
              <a:t>or</a:t>
            </a:r>
          </a:p>
          <a:p>
            <a:r>
              <a:rPr lang="en-US" dirty="0" smtClean="0"/>
              <a:t>=</a:t>
            </a:r>
          </a:p>
          <a:p>
            <a:r>
              <a:rPr lang="en-US" dirty="0" smtClean="0"/>
              <a:t>or</a:t>
            </a:r>
          </a:p>
          <a:p>
            <a:r>
              <a:rPr lang="en-US" dirty="0" smtClean="0"/>
              <a:t>&lt;&lt;−</a:t>
            </a:r>
          </a:p>
          <a:p>
            <a:r>
              <a:rPr lang="en-US" dirty="0" smtClean="0"/>
              <a:t>v1 &lt;- c(3,1,TRUE,2+3i)</a:t>
            </a:r>
          </a:p>
          <a:p>
            <a:r>
              <a:rPr lang="en-US" dirty="0" smtClean="0"/>
              <a:t> v2 &lt;&lt;- c(3,1,TRUE,2+3i)</a:t>
            </a:r>
          </a:p>
          <a:p>
            <a:r>
              <a:rPr lang="en-US" dirty="0" smtClean="0"/>
              <a:t> v3 = c(3,1,TRUE,2+3i) </a:t>
            </a:r>
          </a:p>
          <a:p>
            <a:r>
              <a:rPr lang="en-US" dirty="0" smtClean="0"/>
              <a:t>print(v1) print(v2) print(v3)</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Called Right Assignment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-&gt;</a:t>
            </a:r>
          </a:p>
          <a:p>
            <a:r>
              <a:rPr lang="en-US" dirty="0" smtClean="0"/>
              <a:t>or</a:t>
            </a:r>
          </a:p>
          <a:p>
            <a:r>
              <a:rPr lang="en-US" dirty="0" smtClean="0"/>
              <a:t>-&gt;&gt;</a:t>
            </a:r>
          </a:p>
          <a:p>
            <a:r>
              <a:rPr lang="en-US" dirty="0" smtClean="0"/>
              <a:t>c(3,1,TRUE,2+3i) -&gt; v1 </a:t>
            </a:r>
          </a:p>
          <a:p>
            <a:r>
              <a:rPr lang="en-US" dirty="0" smtClean="0"/>
              <a:t>c(3,1,TRUE,2+3i) -&gt;&gt; v2 </a:t>
            </a:r>
          </a:p>
          <a:p>
            <a:r>
              <a:rPr lang="en-US" dirty="0" smtClean="0"/>
              <a:t>print(v1) </a:t>
            </a:r>
          </a:p>
          <a:p>
            <a:r>
              <a:rPr lang="en-US" dirty="0" smtClean="0"/>
              <a:t>print(v2)</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Miscellaneous Operators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These operators are used to for specific purpose and not general mathematical or logical computation.</a:t>
            </a:r>
          </a:p>
          <a:p>
            <a:endParaRPr lang="en-US" dirty="0" smtClean="0"/>
          </a:p>
          <a:p>
            <a:r>
              <a:rPr lang="en-US" dirty="0" smtClean="0"/>
              <a:t>Colon operator. It creates the series of numbers in sequence for a vector.</a:t>
            </a:r>
          </a:p>
          <a:p>
            <a:endParaRPr lang="en-US" dirty="0" smtClean="0"/>
          </a:p>
          <a:p>
            <a:r>
              <a:rPr lang="en-US" dirty="0" smtClean="0"/>
              <a:t>v &lt;- 2:8 print(v)</a:t>
            </a:r>
          </a:p>
          <a:p>
            <a:r>
              <a:rPr lang="en-US" dirty="0" smtClean="0"/>
              <a:t> It produces the following result −</a:t>
            </a:r>
          </a:p>
          <a:p>
            <a:r>
              <a:rPr lang="en-US" dirty="0" smtClean="0"/>
              <a:t>[1] 2 3 4 5 6 7 8</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%in%</a:t>
            </a:r>
          </a:p>
          <a:p>
            <a:r>
              <a:rPr lang="en-US" dirty="0" smtClean="0"/>
              <a:t>This operator is used to identify if an element belongs to a vector.</a:t>
            </a:r>
          </a:p>
          <a:p>
            <a:r>
              <a:rPr lang="de-DE" dirty="0" smtClean="0"/>
              <a:t>v1 &lt;- 8 v2 &lt;- 12 t &lt;- 1:10 print(v1 %in% t) print(v2 %in% 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a:t>
            </a:r>
          </a:p>
          <a:p>
            <a:r>
              <a:rPr lang="en-US" dirty="0" smtClean="0"/>
              <a:t>This operator is used to multiply a matrix with its transpose.</a:t>
            </a:r>
          </a:p>
          <a:p>
            <a:r>
              <a:rPr lang="en-US" dirty="0" smtClean="0"/>
              <a:t>M = matrix( c(2,6,5,1,10,4), </a:t>
            </a:r>
            <a:r>
              <a:rPr lang="en-US" dirty="0" err="1" smtClean="0"/>
              <a:t>nrow</a:t>
            </a:r>
            <a:r>
              <a:rPr lang="en-US" dirty="0" smtClean="0"/>
              <a:t> = 2,ncol = 3,byrow = TRUE) t = M %*% t(M) print(t)it produces the following result −</a:t>
            </a:r>
          </a:p>
          <a:p>
            <a:r>
              <a:rPr lang="en-US" dirty="0" smtClean="0"/>
              <a:t>[,1] [,2] [1,] 65 82 [2,] 82 117</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a:t>
            </a:r>
            <a:endParaRPr lang="en-US" dirty="0"/>
          </a:p>
        </p:txBody>
      </p:sp>
      <p:sp>
        <p:nvSpPr>
          <p:cNvPr id="3" name="Content Placeholder 2"/>
          <p:cNvSpPr>
            <a:spLocks noGrp="1"/>
          </p:cNvSpPr>
          <p:nvPr>
            <p:ph sz="quarter" idx="1"/>
          </p:nvPr>
        </p:nvSpPr>
        <p:spPr/>
        <p:txBody>
          <a:bodyPr>
            <a:normAutofit/>
          </a:bodyPr>
          <a:lstStyle/>
          <a:p>
            <a:r>
              <a:rPr lang="en-US" dirty="0"/>
              <a:t>R is freely available under the GNU General Public License, and pre-compiled binary versions are provided for various operating systems like Linux, Windows and Mac. This programming language was named </a:t>
            </a:r>
            <a:r>
              <a:rPr lang="en-US" b="1" dirty="0"/>
              <a:t>R</a:t>
            </a:r>
            <a:r>
              <a:rPr lang="en-US" dirty="0"/>
              <a:t>, based on the first letter of first name of the two R authors (Robert Gentleman and Ross Ihaka), and partly a play on the name of the Bell Labs Language </a:t>
            </a:r>
            <a:r>
              <a:rPr lang="en-US" b="1" dirty="0"/>
              <a:t>S</a:t>
            </a:r>
            <a:r>
              <a:rPr lang="en-US" dirty="0"/>
              <a:t>.</a:t>
            </a:r>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 in R</a:t>
            </a:r>
            <a:endParaRPr lang="en-US" dirty="0"/>
          </a:p>
        </p:txBody>
      </p:sp>
      <p:sp>
        <p:nvSpPr>
          <p:cNvPr id="3" name="Content Placeholder 2"/>
          <p:cNvSpPr>
            <a:spLocks noGrp="1"/>
          </p:cNvSpPr>
          <p:nvPr>
            <p:ph sz="quarter" idx="1"/>
          </p:nvPr>
        </p:nvSpPr>
        <p:spPr/>
        <p:txBody>
          <a:bodyPr/>
          <a:lstStyle/>
          <a:p>
            <a:r>
              <a:rPr lang="en-US" dirty="0" smtClean="0"/>
              <a:t>It is used to create condition based program and return true and false based on condition.</a:t>
            </a:r>
          </a:p>
          <a:p>
            <a:endParaRPr lang="en-US" dirty="0" smtClean="0"/>
          </a:p>
          <a:p>
            <a:r>
              <a:rPr lang="en-US" dirty="0" smtClean="0">
                <a:hlinkClick r:id="rId2"/>
              </a:rPr>
              <a:t>if statement</a:t>
            </a:r>
            <a:endParaRPr lang="en-US" dirty="0" smtClean="0"/>
          </a:p>
          <a:p>
            <a:r>
              <a:rPr lang="en-US" dirty="0" smtClean="0"/>
              <a:t>An </a:t>
            </a:r>
            <a:r>
              <a:rPr lang="en-US" b="1" dirty="0" smtClean="0"/>
              <a:t>if</a:t>
            </a:r>
            <a:r>
              <a:rPr lang="en-US" dirty="0" smtClean="0"/>
              <a:t> statement consists of a Boolean expression followed by one or more statements.</a:t>
            </a:r>
          </a:p>
          <a:p>
            <a:r>
              <a:rPr lang="en-US" dirty="0" smtClean="0">
                <a:hlinkClick r:id="rId3"/>
              </a:rPr>
              <a:t>if...else statement</a:t>
            </a:r>
            <a:endParaRPr lang="en-US" dirty="0" smtClean="0"/>
          </a:p>
          <a:p>
            <a:r>
              <a:rPr lang="en-US" dirty="0" smtClean="0"/>
              <a:t>An </a:t>
            </a:r>
            <a:r>
              <a:rPr lang="en-US" b="1" dirty="0" smtClean="0"/>
              <a:t>if</a:t>
            </a:r>
            <a:r>
              <a:rPr lang="en-US" dirty="0" smtClean="0"/>
              <a:t> statement can be followed by an optional </a:t>
            </a:r>
            <a:r>
              <a:rPr lang="en-US" b="1" dirty="0" smtClean="0"/>
              <a:t>else</a:t>
            </a:r>
            <a:r>
              <a:rPr lang="en-US" dirty="0" smtClean="0"/>
              <a:t> statement, which executes when the Boolean expression is false.</a:t>
            </a:r>
          </a:p>
          <a:p>
            <a:r>
              <a:rPr lang="en-US" dirty="0" smtClean="0"/>
              <a:t>Switch Statement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A </a:t>
            </a:r>
            <a:r>
              <a:rPr lang="en-US" b="1" dirty="0" smtClean="0"/>
              <a:t>switch</a:t>
            </a:r>
            <a:r>
              <a:rPr lang="en-US" dirty="0" smtClean="0"/>
              <a:t> statement allows a variable to be tested for equality against a list of values.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a:t>
            </a:r>
            <a:endParaRPr lang="en-US" dirty="0"/>
          </a:p>
        </p:txBody>
      </p:sp>
      <p:sp>
        <p:nvSpPr>
          <p:cNvPr id="3" name="Content Placeholder 2"/>
          <p:cNvSpPr>
            <a:spLocks noGrp="1"/>
          </p:cNvSpPr>
          <p:nvPr>
            <p:ph sz="quarter" idx="1"/>
          </p:nvPr>
        </p:nvSpPr>
        <p:spPr/>
        <p:txBody>
          <a:bodyPr/>
          <a:lstStyle/>
          <a:p>
            <a:r>
              <a:rPr lang="en-US" dirty="0" smtClean="0"/>
              <a:t>An </a:t>
            </a:r>
            <a:r>
              <a:rPr lang="en-US" b="1" dirty="0" smtClean="0"/>
              <a:t>if</a:t>
            </a:r>
            <a:r>
              <a:rPr lang="en-US" dirty="0" smtClean="0"/>
              <a:t> statement consists of a Boolean expression followed by one or more statements.</a:t>
            </a:r>
          </a:p>
          <a:p>
            <a:r>
              <a:rPr lang="en-US" dirty="0" smtClean="0"/>
              <a:t>Syntax</a:t>
            </a:r>
          </a:p>
          <a:p>
            <a:r>
              <a:rPr lang="en-US" dirty="0" smtClean="0"/>
              <a:t>The basic syntax for creating an </a:t>
            </a:r>
            <a:r>
              <a:rPr lang="en-US" b="1" dirty="0" smtClean="0"/>
              <a:t>if</a:t>
            </a:r>
            <a:r>
              <a:rPr lang="en-US" dirty="0" smtClean="0"/>
              <a:t> statement in R is −</a:t>
            </a:r>
          </a:p>
          <a:p>
            <a:r>
              <a:rPr lang="en-US" dirty="0" smtClean="0"/>
              <a:t>if(</a:t>
            </a:r>
            <a:r>
              <a:rPr lang="en-US" dirty="0" err="1" smtClean="0"/>
              <a:t>boolean_expression</a:t>
            </a:r>
            <a:r>
              <a:rPr lang="en-US" dirty="0" smtClean="0"/>
              <a:t>) </a:t>
            </a:r>
          </a:p>
          <a:p>
            <a:r>
              <a:rPr lang="en-US" dirty="0" smtClean="0"/>
              <a:t>{</a:t>
            </a:r>
          </a:p>
          <a:p>
            <a:r>
              <a:rPr lang="en-US" dirty="0" smtClean="0"/>
              <a:t> // statement(s) </a:t>
            </a:r>
          </a:p>
          <a:p>
            <a:r>
              <a:rPr lang="en-US" dirty="0" smtClean="0"/>
              <a:t>will execute if the </a:t>
            </a:r>
            <a:r>
              <a:rPr lang="en-US" dirty="0" err="1" smtClean="0"/>
              <a:t>boolean</a:t>
            </a:r>
            <a:r>
              <a:rPr lang="en-US" dirty="0" smtClean="0"/>
              <a:t> expression is true.</a:t>
            </a:r>
          </a:p>
          <a:p>
            <a:r>
              <a:rPr lang="en-US"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3" name="Content Placeholder 2"/>
          <p:cNvSpPr>
            <a:spLocks noGrp="1"/>
          </p:cNvSpPr>
          <p:nvPr>
            <p:ph sz="quarter" idx="1"/>
          </p:nvPr>
        </p:nvSpPr>
        <p:spPr/>
        <p:txBody>
          <a:bodyPr/>
          <a:lstStyle/>
          <a:p>
            <a:r>
              <a:rPr lang="en-US" dirty="0" smtClean="0"/>
              <a:t>An </a:t>
            </a:r>
            <a:r>
              <a:rPr lang="en-US" b="1" dirty="0" smtClean="0"/>
              <a:t>if</a:t>
            </a:r>
            <a:r>
              <a:rPr lang="en-US" dirty="0" smtClean="0"/>
              <a:t> statement can be followed by an optional </a:t>
            </a:r>
            <a:r>
              <a:rPr lang="en-US" b="1" dirty="0" smtClean="0"/>
              <a:t>else</a:t>
            </a:r>
            <a:r>
              <a:rPr lang="en-US" dirty="0" smtClean="0"/>
              <a:t> statement which executes when the </a:t>
            </a:r>
            <a:r>
              <a:rPr lang="en-US" dirty="0" err="1" smtClean="0"/>
              <a:t>boolean</a:t>
            </a:r>
            <a:r>
              <a:rPr lang="en-US" dirty="0" smtClean="0"/>
              <a:t> expression is false.</a:t>
            </a:r>
          </a:p>
          <a:p>
            <a:pPr>
              <a:buNone/>
            </a:pPr>
            <a:r>
              <a:rPr lang="en-US" dirty="0" smtClean="0"/>
              <a:t> Syntax</a:t>
            </a:r>
          </a:p>
          <a:p>
            <a:r>
              <a:rPr lang="en-US" dirty="0" smtClean="0"/>
              <a:t>The basic syntax for creating an </a:t>
            </a:r>
            <a:r>
              <a:rPr lang="en-US" b="1" dirty="0" smtClean="0"/>
              <a:t>if...else</a:t>
            </a:r>
            <a:r>
              <a:rPr lang="en-US" dirty="0" smtClean="0"/>
              <a:t> statement in R is −</a:t>
            </a:r>
          </a:p>
          <a:p>
            <a:r>
              <a:rPr lang="en-US" dirty="0" smtClean="0"/>
              <a:t>if(</a:t>
            </a:r>
            <a:r>
              <a:rPr lang="en-US" dirty="0" err="1" smtClean="0"/>
              <a:t>boolean_expression</a:t>
            </a:r>
            <a:r>
              <a:rPr lang="en-US" dirty="0" smtClean="0"/>
              <a:t>) { </a:t>
            </a:r>
          </a:p>
          <a:p>
            <a:r>
              <a:rPr lang="en-US" dirty="0" smtClean="0"/>
              <a:t>// statement(s) will execute if the </a:t>
            </a:r>
            <a:r>
              <a:rPr lang="en-US" dirty="0" err="1" smtClean="0"/>
              <a:t>boolean</a:t>
            </a:r>
            <a:r>
              <a:rPr lang="en-US" dirty="0" smtClean="0"/>
              <a:t> expression is true.</a:t>
            </a:r>
          </a:p>
          <a:p>
            <a:r>
              <a:rPr lang="en-US" dirty="0" smtClean="0"/>
              <a:t> } else { // statement(s) will execute if the </a:t>
            </a:r>
            <a:r>
              <a:rPr lang="en-US" dirty="0" err="1" smtClean="0"/>
              <a:t>boolean</a:t>
            </a:r>
            <a:r>
              <a:rPr lang="en-US" dirty="0" smtClean="0"/>
              <a:t> expression is false.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if...else if...else Statement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An </a:t>
            </a:r>
            <a:r>
              <a:rPr lang="en-US" b="1" dirty="0" smtClean="0"/>
              <a:t>if</a:t>
            </a:r>
            <a:r>
              <a:rPr lang="en-US" dirty="0" smtClean="0"/>
              <a:t> statement can be followed by an optional </a:t>
            </a:r>
            <a:r>
              <a:rPr lang="en-US" b="1" dirty="0" smtClean="0"/>
              <a:t>else if...else</a:t>
            </a:r>
            <a:r>
              <a:rPr lang="en-US" dirty="0" smtClean="0"/>
              <a:t> statement, which is very useful to test various conditions using single if...else if statement.</a:t>
            </a:r>
          </a:p>
          <a:p>
            <a:r>
              <a:rPr lang="en-US" dirty="0" smtClean="0"/>
              <a:t>When using </a:t>
            </a:r>
            <a:r>
              <a:rPr lang="en-US" b="1" dirty="0" smtClean="0"/>
              <a:t>if</a:t>
            </a:r>
            <a:r>
              <a:rPr lang="en-US" dirty="0" smtClean="0"/>
              <a:t>, </a:t>
            </a:r>
            <a:r>
              <a:rPr lang="en-US" b="1" dirty="0" smtClean="0"/>
              <a:t>else if</a:t>
            </a:r>
            <a:r>
              <a:rPr lang="en-US" dirty="0" smtClean="0"/>
              <a:t>, </a:t>
            </a:r>
            <a:r>
              <a:rPr lang="en-US" b="1" dirty="0" smtClean="0"/>
              <a:t>else</a:t>
            </a:r>
            <a:r>
              <a:rPr lang="en-US" dirty="0" smtClean="0"/>
              <a:t> statements there are few points to keep in mind.</a:t>
            </a:r>
          </a:p>
          <a:p>
            <a:r>
              <a:rPr lang="en-US" dirty="0" smtClean="0"/>
              <a:t>An </a:t>
            </a:r>
            <a:r>
              <a:rPr lang="en-US" b="1" dirty="0" smtClean="0"/>
              <a:t>if</a:t>
            </a:r>
            <a:r>
              <a:rPr lang="en-US" dirty="0" smtClean="0"/>
              <a:t> can have zero or one </a:t>
            </a:r>
            <a:r>
              <a:rPr lang="en-US" b="1" dirty="0" smtClean="0"/>
              <a:t>else</a:t>
            </a:r>
            <a:r>
              <a:rPr lang="en-US" dirty="0" smtClean="0"/>
              <a:t> and it must come after any </a:t>
            </a:r>
            <a:r>
              <a:rPr lang="en-US" b="1" dirty="0" smtClean="0"/>
              <a:t>else if</a:t>
            </a:r>
            <a:r>
              <a:rPr lang="en-US" dirty="0" smtClean="0"/>
              <a:t>'s.</a:t>
            </a:r>
          </a:p>
          <a:p>
            <a:r>
              <a:rPr lang="en-US" dirty="0" smtClean="0"/>
              <a:t>An </a:t>
            </a:r>
            <a:r>
              <a:rPr lang="en-US" b="1" dirty="0" smtClean="0"/>
              <a:t>if</a:t>
            </a:r>
            <a:r>
              <a:rPr lang="en-US" dirty="0" smtClean="0"/>
              <a:t> can have zero to many </a:t>
            </a:r>
            <a:r>
              <a:rPr lang="en-US" b="1" dirty="0" smtClean="0"/>
              <a:t>else if's</a:t>
            </a:r>
            <a:r>
              <a:rPr lang="en-US" dirty="0" smtClean="0"/>
              <a:t> and they must come before the else.</a:t>
            </a:r>
          </a:p>
          <a:p>
            <a:r>
              <a:rPr lang="en-US" dirty="0" smtClean="0"/>
              <a:t>Once an </a:t>
            </a:r>
            <a:r>
              <a:rPr lang="en-US" b="1" dirty="0" smtClean="0"/>
              <a:t>else if</a:t>
            </a:r>
            <a:r>
              <a:rPr lang="en-US" dirty="0" smtClean="0"/>
              <a:t> succeeds, none of the remaining </a:t>
            </a:r>
            <a:r>
              <a:rPr lang="en-US" b="1" dirty="0" smtClean="0"/>
              <a:t>else if</a:t>
            </a:r>
            <a:r>
              <a:rPr lang="en-US" dirty="0" smtClean="0"/>
              <a:t>'s or </a:t>
            </a:r>
            <a:r>
              <a:rPr lang="en-US" b="1" dirty="0" smtClean="0"/>
              <a:t>else</a:t>
            </a:r>
            <a:r>
              <a:rPr lang="en-US" dirty="0" smtClean="0"/>
              <a:t>'s will be tested.</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STATEMENT</a:t>
            </a:r>
            <a:endParaRPr lang="en-US" dirty="0"/>
          </a:p>
        </p:txBody>
      </p:sp>
      <p:sp>
        <p:nvSpPr>
          <p:cNvPr id="3" name="Content Placeholder 2"/>
          <p:cNvSpPr>
            <a:spLocks noGrp="1"/>
          </p:cNvSpPr>
          <p:nvPr>
            <p:ph sz="quarter" idx="1"/>
          </p:nvPr>
        </p:nvSpPr>
        <p:spPr/>
        <p:txBody>
          <a:bodyPr/>
          <a:lstStyle/>
          <a:p>
            <a:r>
              <a:rPr lang="en-US" dirty="0" smtClean="0"/>
              <a:t>A </a:t>
            </a:r>
            <a:r>
              <a:rPr lang="en-US" b="1" dirty="0" smtClean="0"/>
              <a:t>switch</a:t>
            </a:r>
            <a:r>
              <a:rPr lang="en-US" dirty="0" smtClean="0"/>
              <a:t> statement allows a variable to be tested for equality against a list of values. Each value is called a case, and the variable being switched on is checked for each case.</a:t>
            </a:r>
          </a:p>
          <a:p>
            <a:r>
              <a:rPr lang="en-US" dirty="0" smtClean="0"/>
              <a:t>Syntax</a:t>
            </a:r>
          </a:p>
          <a:p>
            <a:r>
              <a:rPr lang="en-US" dirty="0" smtClean="0"/>
              <a:t>The basic syntax for creating a switch statement in R is −</a:t>
            </a:r>
          </a:p>
          <a:p>
            <a:r>
              <a:rPr lang="en-US" dirty="0" smtClean="0"/>
              <a:t>switch(expression, case1, case2, case3....)</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EXAMMPLE</a:t>
            </a:r>
            <a:endParaRPr lang="en-US" dirty="0"/>
          </a:p>
        </p:txBody>
      </p:sp>
      <p:sp>
        <p:nvSpPr>
          <p:cNvPr id="3" name="Content Placeholder 2"/>
          <p:cNvSpPr>
            <a:spLocks noGrp="1"/>
          </p:cNvSpPr>
          <p:nvPr>
            <p:ph sz="quarter" idx="1"/>
          </p:nvPr>
        </p:nvSpPr>
        <p:spPr/>
        <p:txBody>
          <a:bodyPr/>
          <a:lstStyle/>
          <a:p>
            <a:r>
              <a:rPr lang="en-US" dirty="0" smtClean="0">
                <a:hlinkClick r:id="rId2"/>
              </a:rPr>
              <a:t>Live Demo</a:t>
            </a:r>
            <a:endParaRPr lang="en-US" dirty="0" smtClean="0"/>
          </a:p>
          <a:p>
            <a:r>
              <a:rPr lang="en-US" dirty="0" smtClean="0"/>
              <a:t>x &lt;- switch( 3, "first", "second", "third", "fourth" ) print(x)</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sz="quarter" idx="1"/>
          </p:nvPr>
        </p:nvSpPr>
        <p:spPr/>
        <p:txBody>
          <a:bodyPr/>
          <a:lstStyle/>
          <a:p>
            <a:r>
              <a:rPr lang="en-US" dirty="0" smtClean="0"/>
              <a:t>WAP to find middle number in three digit number?</a:t>
            </a:r>
          </a:p>
          <a:p>
            <a:r>
              <a:rPr lang="en-US" dirty="0" smtClean="0"/>
              <a:t>WAP to check leap year</a:t>
            </a:r>
          </a:p>
          <a:p>
            <a:r>
              <a:rPr lang="en-US" dirty="0" smtClean="0"/>
              <a:t>WAP to create mark sheet of students using five different subject, display division, percentage, distinction subject </a:t>
            </a:r>
            <a:r>
              <a:rPr lang="en-US" dirty="0" err="1" smtClean="0"/>
              <a:t>name,fail</a:t>
            </a:r>
            <a:r>
              <a:rPr lang="en-US" dirty="0" smtClean="0"/>
              <a:t> subject name, </a:t>
            </a:r>
            <a:r>
              <a:rPr lang="en-US" dirty="0" err="1" smtClean="0"/>
              <a:t>suppl</a:t>
            </a:r>
            <a:r>
              <a:rPr lang="en-US" dirty="0" smtClean="0"/>
              <a:t> subject name.</a:t>
            </a:r>
          </a:p>
          <a:p>
            <a:r>
              <a:rPr lang="en-US" dirty="0" smtClean="0"/>
              <a:t>WAP to check vowel, </a:t>
            </a:r>
            <a:r>
              <a:rPr lang="en-US" dirty="0" err="1" smtClean="0"/>
              <a:t>cosnonent</a:t>
            </a:r>
            <a:r>
              <a:rPr lang="en-US" dirty="0" smtClean="0"/>
              <a:t> using switch?</a:t>
            </a:r>
          </a:p>
          <a:p>
            <a:r>
              <a:rPr lang="en-US" dirty="0" smtClean="0"/>
              <a:t>WAP to check that </a:t>
            </a:r>
            <a:r>
              <a:rPr lang="en-US" dirty="0" err="1" smtClean="0"/>
              <a:t>candiate</a:t>
            </a:r>
            <a:r>
              <a:rPr lang="en-US" dirty="0" smtClean="0"/>
              <a:t> is fit or not using BMI formula.</a:t>
            </a:r>
          </a:p>
          <a:p>
            <a:r>
              <a:rPr lang="en-US" dirty="0" smtClean="0"/>
              <a:t>WAP to check that candidate is </a:t>
            </a:r>
            <a:r>
              <a:rPr lang="en-US" dirty="0" err="1" smtClean="0"/>
              <a:t>covid</a:t>
            </a:r>
            <a:r>
              <a:rPr lang="en-US" dirty="0" smtClean="0"/>
              <a:t> + or not based on oxygen </a:t>
            </a:r>
            <a:r>
              <a:rPr lang="en-US" dirty="0" err="1" smtClean="0"/>
              <a:t>level,m</a:t>
            </a:r>
            <a:r>
              <a:rPr lang="en-US" dirty="0" smtClean="0"/>
              <a:t> </a:t>
            </a:r>
            <a:r>
              <a:rPr lang="en-US" dirty="0" err="1" smtClean="0"/>
              <a:t>temprature</a:t>
            </a:r>
            <a:r>
              <a:rPr lang="en-US" dirty="0" smtClean="0"/>
              <a:t>, body pain, taste</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History</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fontAlgn="base"/>
            <a:r>
              <a:rPr lang="en-US" dirty="0" smtClean="0"/>
              <a:t>Ross Ihaka and Robert Gentleman are the developers of R. R is actually based on an older programming language known as S which goes back to the 1970″s. Ihaka and Gentleman develop their own programming language while working together in New Zealand. With the release of R in the early 1990’s, several people joined the project to help to improve it. By 1995, the software had become “open-sourced” which means that anyone can use and modify it for themselves without cost. By 2000, the first version of R (1.0) was released to the public. Latest version of R is 4.0 released on 24 APR 2020</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Comparison with C &amp; CPP</a:t>
            </a:r>
            <a:endParaRPr lang="en-US" dirty="0"/>
          </a:p>
        </p:txBody>
      </p:sp>
      <p:sp>
        <p:nvSpPr>
          <p:cNvPr id="3" name="Content Placeholder 2"/>
          <p:cNvSpPr>
            <a:spLocks noGrp="1"/>
          </p:cNvSpPr>
          <p:nvPr>
            <p:ph sz="quarter" idx="1"/>
          </p:nvPr>
        </p:nvSpPr>
        <p:spPr/>
        <p:txBody>
          <a:bodyPr>
            <a:normAutofit/>
          </a:bodyPr>
          <a:lstStyle/>
          <a:p>
            <a:r>
              <a:rPr lang="en-US" dirty="0"/>
              <a:t>R is a programming language and software environment for statistical analysis, graphics representation and reporting. R was created by Ross Ihaka and Robert Gentleman at the University of Auckland, New Zealand, and is currently developed by the R Development Core Team.</a:t>
            </a:r>
          </a:p>
          <a:p>
            <a:r>
              <a:rPr lang="en-US" dirty="0"/>
              <a:t>The core of R is an interpreted computer language which allows branching and looping as well as modular programming using functions. R allows integration with the procedures written in the C, C++, </a:t>
            </a:r>
            <a:r>
              <a:rPr lang="en-US" dirty="0" err="1"/>
              <a:t>.Net</a:t>
            </a:r>
            <a:r>
              <a:rPr lang="en-US" dirty="0"/>
              <a:t>, Python or FORTRAN languages for efficiency.</a:t>
            </a:r>
          </a:p>
          <a:p>
            <a:endParaRPr lang="en-US"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Features of R</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R is a well-developed, simple and effective programming language which includes conditionals, loops, user defined recursive functions and input and output facilities.</a:t>
            </a:r>
          </a:p>
          <a:p>
            <a:r>
              <a:rPr lang="en-US" dirty="0"/>
              <a:t>R has an effective data handling and storage facility,</a:t>
            </a:r>
          </a:p>
          <a:p>
            <a:r>
              <a:rPr lang="en-US" dirty="0"/>
              <a:t>R provides a suite of operators for calculations on arrays, lists, vectors and matrices.</a:t>
            </a:r>
          </a:p>
          <a:p>
            <a:r>
              <a:rPr lang="en-US" dirty="0"/>
              <a:t>R provides a large, coherent and integrated collection of tools for data analysis.</a:t>
            </a:r>
          </a:p>
          <a:p>
            <a:r>
              <a:rPr lang="en-US" dirty="0"/>
              <a:t>R provides graphical facilities for data analysis and display either directly at the computer or printing at the papers.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Software tools</a:t>
            </a:r>
            <a:endParaRPr lang="en-US" dirty="0"/>
          </a:p>
        </p:txBody>
      </p:sp>
      <p:sp>
        <p:nvSpPr>
          <p:cNvPr id="3" name="Content Placeholder 2"/>
          <p:cNvSpPr>
            <a:spLocks noGrp="1"/>
          </p:cNvSpPr>
          <p:nvPr>
            <p:ph sz="quarter" idx="1"/>
          </p:nvPr>
        </p:nvSpPr>
        <p:spPr/>
        <p:txBody>
          <a:bodyPr/>
          <a:lstStyle/>
          <a:p>
            <a:r>
              <a:rPr lang="en-US" dirty="0" smtClean="0"/>
              <a:t>You can </a:t>
            </a:r>
            <a:r>
              <a:rPr lang="en-US" dirty="0" err="1" smtClean="0"/>
              <a:t>simpy</a:t>
            </a:r>
            <a:r>
              <a:rPr lang="en-US" dirty="0" smtClean="0"/>
              <a:t> click on that link and download exe file</a:t>
            </a:r>
          </a:p>
          <a:p>
            <a:r>
              <a:rPr lang="en-US" dirty="0" smtClean="0">
                <a:hlinkClick r:id="rId2"/>
              </a:rPr>
              <a:t>https://cran.r-project.org/bin/windows/base/</a:t>
            </a:r>
            <a:endParaRPr lang="en-US" dirty="0" smtClean="0"/>
          </a:p>
          <a:p>
            <a:endParaRPr lang="en-US" dirty="0"/>
          </a:p>
          <a:p>
            <a:r>
              <a:rPr lang="en-US" dirty="0"/>
              <a:t>Linux Installation</a:t>
            </a:r>
          </a:p>
          <a:p>
            <a:r>
              <a:rPr lang="en-US" dirty="0" smtClean="0"/>
              <a:t>yum install 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 Command Prompt</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Once you have R environment setup, then it’s easy to start your R command prompt by just typing the following command at your command prompt </a:t>
            </a:r>
            <a:endParaRPr lang="en-US" dirty="0" smtClean="0"/>
          </a:p>
          <a:p>
            <a:r>
              <a:rPr lang="en-US" dirty="0"/>
              <a:t>This will launch R interpreter and you will get a prompt &gt; where you can start typing your program as follows −</a:t>
            </a:r>
          </a:p>
          <a:p>
            <a:r>
              <a:rPr lang="en-US" dirty="0"/>
              <a:t>&gt; </a:t>
            </a:r>
            <a:r>
              <a:rPr lang="en-US" dirty="0" err="1"/>
              <a:t>myString</a:t>
            </a:r>
            <a:r>
              <a:rPr lang="en-US" dirty="0"/>
              <a:t> &lt;- "Hello, World!" &gt; print ( </a:t>
            </a:r>
            <a:r>
              <a:rPr lang="en-US" dirty="0" err="1"/>
              <a:t>myString</a:t>
            </a:r>
            <a:r>
              <a:rPr lang="en-US" dirty="0"/>
              <a:t>) [1] "Hello, World!"</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493</TotalTime>
  <Words>2285</Words>
  <Application>Microsoft Office PowerPoint</Application>
  <PresentationFormat>On-screen Show (4:3)</PresentationFormat>
  <Paragraphs>264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Origin</vt:lpstr>
      <vt:lpstr>R Introduction</vt:lpstr>
      <vt:lpstr>Introduction</vt:lpstr>
      <vt:lpstr>Difference between R and Python?</vt:lpstr>
      <vt:lpstr>Why R?</vt:lpstr>
      <vt:lpstr>The History </vt:lpstr>
      <vt:lpstr>R Comparison with C &amp; CPP</vt:lpstr>
      <vt:lpstr>Features of R </vt:lpstr>
      <vt:lpstr>R Software tools</vt:lpstr>
      <vt:lpstr>R Command Prompt </vt:lpstr>
      <vt:lpstr>R Script File </vt:lpstr>
      <vt:lpstr>R SCRIPT</vt:lpstr>
      <vt:lpstr>R - Variables </vt:lpstr>
      <vt:lpstr>Variable Assignment </vt:lpstr>
      <vt:lpstr>Example of Variable</vt:lpstr>
      <vt:lpstr>Data type in R</vt:lpstr>
      <vt:lpstr>vector object </vt:lpstr>
      <vt:lpstr>Slide 17</vt:lpstr>
      <vt:lpstr>Vectors </vt:lpstr>
      <vt:lpstr>Lists </vt:lpstr>
      <vt:lpstr>Matrices </vt:lpstr>
      <vt:lpstr>Arrays </vt:lpstr>
      <vt:lpstr>Factors </vt:lpstr>
      <vt:lpstr>Data Frames </vt:lpstr>
      <vt:lpstr>R - Operators </vt:lpstr>
      <vt:lpstr>Arithmetic Operators </vt:lpstr>
      <vt:lpstr>Operator</vt:lpstr>
      <vt:lpstr>Operator</vt:lpstr>
      <vt:lpstr>Relational Operators </vt:lpstr>
      <vt:lpstr>Logical Operators </vt:lpstr>
      <vt:lpstr>Slide 30</vt:lpstr>
      <vt:lpstr>Slide 31</vt:lpstr>
      <vt:lpstr>Slide 32</vt:lpstr>
      <vt:lpstr>Slide 33</vt:lpstr>
      <vt:lpstr>Slide 34</vt:lpstr>
      <vt:lpstr>Assignment Operators </vt:lpstr>
      <vt:lpstr>Called Right Assignment </vt:lpstr>
      <vt:lpstr>Miscellaneous Operators </vt:lpstr>
      <vt:lpstr>Slide 38</vt:lpstr>
      <vt:lpstr>Slide 39</vt:lpstr>
      <vt:lpstr>Conditional Statements in R</vt:lpstr>
      <vt:lpstr>Slide 41</vt:lpstr>
      <vt:lpstr>IF Statements</vt:lpstr>
      <vt:lpstr>IF--ELSE</vt:lpstr>
      <vt:lpstr>The if...else if...else Statement </vt:lpstr>
      <vt:lpstr>SWITCH STATEMENT</vt:lpstr>
      <vt:lpstr>SWITCH EXAMMPLE</vt:lpstr>
      <vt:lpstr>ASSIGNMENT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Introduction</dc:title>
  <dc:creator>Hp</dc:creator>
  <cp:lastModifiedBy>Hp</cp:lastModifiedBy>
  <cp:revision>71</cp:revision>
  <dcterms:created xsi:type="dcterms:W3CDTF">2020-12-09T11:05:54Z</dcterms:created>
  <dcterms:modified xsi:type="dcterms:W3CDTF">2020-12-15T13:26:33Z</dcterms:modified>
</cp:coreProperties>
</file>