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09CB6B-B99D-4116-9EAE-87120C11BC56}"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EE739-3C79-444E-A3EB-A19707B7841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954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9CB6B-B99D-4116-9EAE-87120C11BC56}"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EE739-3C79-444E-A3EB-A19707B7841C}" type="slidenum">
              <a:rPr lang="en-IN" smtClean="0"/>
              <a:t>‹#›</a:t>
            </a:fld>
            <a:endParaRPr lang="en-IN"/>
          </a:p>
        </p:txBody>
      </p:sp>
    </p:spTree>
    <p:extLst>
      <p:ext uri="{BB962C8B-B14F-4D97-AF65-F5344CB8AC3E}">
        <p14:creationId xmlns:p14="http://schemas.microsoft.com/office/powerpoint/2010/main" val="240673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9CB6B-B99D-4116-9EAE-87120C11BC56}"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EE739-3C79-444E-A3EB-A19707B7841C}" type="slidenum">
              <a:rPr lang="en-IN" smtClean="0"/>
              <a:t>‹#›</a:t>
            </a:fld>
            <a:endParaRPr lang="en-IN"/>
          </a:p>
        </p:txBody>
      </p:sp>
    </p:spTree>
    <p:extLst>
      <p:ext uri="{BB962C8B-B14F-4D97-AF65-F5344CB8AC3E}">
        <p14:creationId xmlns:p14="http://schemas.microsoft.com/office/powerpoint/2010/main" val="3100695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9CB6B-B99D-4116-9EAE-87120C11BC56}"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EE739-3C79-444E-A3EB-A19707B7841C}" type="slidenum">
              <a:rPr lang="en-IN" smtClean="0"/>
              <a:t>‹#›</a:t>
            </a:fld>
            <a:endParaRPr lang="en-IN"/>
          </a:p>
        </p:txBody>
      </p:sp>
    </p:spTree>
    <p:extLst>
      <p:ext uri="{BB962C8B-B14F-4D97-AF65-F5344CB8AC3E}">
        <p14:creationId xmlns:p14="http://schemas.microsoft.com/office/powerpoint/2010/main" val="45087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09CB6B-B99D-4116-9EAE-87120C11BC56}"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9EE739-3C79-444E-A3EB-A19707B7841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274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09CB6B-B99D-4116-9EAE-87120C11BC56}"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9EE739-3C79-444E-A3EB-A19707B7841C}" type="slidenum">
              <a:rPr lang="en-IN" smtClean="0"/>
              <a:t>‹#›</a:t>
            </a:fld>
            <a:endParaRPr lang="en-IN"/>
          </a:p>
        </p:txBody>
      </p:sp>
    </p:spTree>
    <p:extLst>
      <p:ext uri="{BB962C8B-B14F-4D97-AF65-F5344CB8AC3E}">
        <p14:creationId xmlns:p14="http://schemas.microsoft.com/office/powerpoint/2010/main" val="4141432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09CB6B-B99D-4116-9EAE-87120C11BC56}" type="datetimeFigureOut">
              <a:rPr lang="en-IN" smtClean="0"/>
              <a:t>16-11-2022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9EE739-3C79-444E-A3EB-A19707B7841C}" type="slidenum">
              <a:rPr lang="en-IN" smtClean="0"/>
              <a:t>‹#›</a:t>
            </a:fld>
            <a:endParaRPr lang="en-IN"/>
          </a:p>
        </p:txBody>
      </p:sp>
    </p:spTree>
    <p:extLst>
      <p:ext uri="{BB962C8B-B14F-4D97-AF65-F5344CB8AC3E}">
        <p14:creationId xmlns:p14="http://schemas.microsoft.com/office/powerpoint/2010/main" val="3905992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09CB6B-B99D-4116-9EAE-87120C11BC56}" type="datetimeFigureOut">
              <a:rPr lang="en-IN" smtClean="0"/>
              <a:t>16-11-2022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9EE739-3C79-444E-A3EB-A19707B7841C}" type="slidenum">
              <a:rPr lang="en-IN" smtClean="0"/>
              <a:t>‹#›</a:t>
            </a:fld>
            <a:endParaRPr lang="en-IN"/>
          </a:p>
        </p:txBody>
      </p:sp>
    </p:spTree>
    <p:extLst>
      <p:ext uri="{BB962C8B-B14F-4D97-AF65-F5344CB8AC3E}">
        <p14:creationId xmlns:p14="http://schemas.microsoft.com/office/powerpoint/2010/main" val="3983618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09CB6B-B99D-4116-9EAE-87120C11BC56}" type="datetimeFigureOut">
              <a:rPr lang="en-IN" smtClean="0"/>
              <a:t>16-11-2022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29EE739-3C79-444E-A3EB-A19707B7841C}" type="slidenum">
              <a:rPr lang="en-IN" smtClean="0"/>
              <a:t>‹#›</a:t>
            </a:fld>
            <a:endParaRPr lang="en-IN"/>
          </a:p>
        </p:txBody>
      </p:sp>
    </p:spTree>
    <p:extLst>
      <p:ext uri="{BB962C8B-B14F-4D97-AF65-F5344CB8AC3E}">
        <p14:creationId xmlns:p14="http://schemas.microsoft.com/office/powerpoint/2010/main" val="4092594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09CB6B-B99D-4116-9EAE-87120C11BC56}" type="datetimeFigureOut">
              <a:rPr lang="en-IN" smtClean="0"/>
              <a:t>16-11-2022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9EE739-3C79-444E-A3EB-A19707B7841C}" type="slidenum">
              <a:rPr lang="en-IN" smtClean="0"/>
              <a:t>‹#›</a:t>
            </a:fld>
            <a:endParaRPr lang="en-IN"/>
          </a:p>
        </p:txBody>
      </p:sp>
    </p:spTree>
    <p:extLst>
      <p:ext uri="{BB962C8B-B14F-4D97-AF65-F5344CB8AC3E}">
        <p14:creationId xmlns:p14="http://schemas.microsoft.com/office/powerpoint/2010/main" val="3620337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09CB6B-B99D-4116-9EAE-87120C11BC56}"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9EE739-3C79-444E-A3EB-A19707B7841C}" type="slidenum">
              <a:rPr lang="en-IN" smtClean="0"/>
              <a:t>‹#›</a:t>
            </a:fld>
            <a:endParaRPr lang="en-IN"/>
          </a:p>
        </p:txBody>
      </p:sp>
    </p:spTree>
    <p:extLst>
      <p:ext uri="{BB962C8B-B14F-4D97-AF65-F5344CB8AC3E}">
        <p14:creationId xmlns:p14="http://schemas.microsoft.com/office/powerpoint/2010/main" val="116638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09CB6B-B99D-4116-9EAE-87120C11BC56}" type="datetimeFigureOut">
              <a:rPr lang="en-IN" smtClean="0"/>
              <a:t>16-11-2022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9EE739-3C79-444E-A3EB-A19707B7841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2977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3059-195A-2200-F137-E90F7022ABAC}"/>
              </a:ext>
            </a:extLst>
          </p:cNvPr>
          <p:cNvSpPr>
            <a:spLocks noGrp="1"/>
          </p:cNvSpPr>
          <p:nvPr>
            <p:ph type="ctrTitle"/>
          </p:nvPr>
        </p:nvSpPr>
        <p:spPr/>
        <p:txBody>
          <a:bodyPr/>
          <a:lstStyle/>
          <a:p>
            <a:r>
              <a:rPr lang="en-US" dirty="0"/>
              <a:t>Customer Retention Case Study</a:t>
            </a:r>
            <a:endParaRPr lang="en-IN" dirty="0"/>
          </a:p>
        </p:txBody>
      </p:sp>
      <p:sp>
        <p:nvSpPr>
          <p:cNvPr id="3" name="Subtitle 2">
            <a:extLst>
              <a:ext uri="{FF2B5EF4-FFF2-40B4-BE49-F238E27FC236}">
                <a16:creationId xmlns:a16="http://schemas.microsoft.com/office/drawing/2014/main" id="{38CE3022-3908-FB86-16CB-662296D470C6}"/>
              </a:ext>
            </a:extLst>
          </p:cNvPr>
          <p:cNvSpPr>
            <a:spLocks noGrp="1"/>
          </p:cNvSpPr>
          <p:nvPr>
            <p:ph type="subTitle" idx="1"/>
          </p:nvPr>
        </p:nvSpPr>
        <p:spPr/>
        <p:txBody>
          <a:bodyPr/>
          <a:lstStyle/>
          <a:p>
            <a:r>
              <a:rPr lang="en-US" dirty="0"/>
              <a:t>EDA</a:t>
            </a:r>
            <a:endParaRPr lang="en-IN" dirty="0"/>
          </a:p>
        </p:txBody>
      </p:sp>
    </p:spTree>
    <p:extLst>
      <p:ext uri="{BB962C8B-B14F-4D97-AF65-F5344CB8AC3E}">
        <p14:creationId xmlns:p14="http://schemas.microsoft.com/office/powerpoint/2010/main" val="33971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E0E9-FD64-DD33-0BFF-6250109964EC}"/>
              </a:ext>
            </a:extLst>
          </p:cNvPr>
          <p:cNvSpPr>
            <a:spLocks noGrp="1"/>
          </p:cNvSpPr>
          <p:nvPr>
            <p:ph type="title"/>
          </p:nvPr>
        </p:nvSpPr>
        <p:spPr>
          <a:xfrm>
            <a:off x="201541" y="184680"/>
            <a:ext cx="10058400" cy="776340"/>
          </a:xfrm>
        </p:spPr>
        <p:txBody>
          <a:bodyPr/>
          <a:lstStyle/>
          <a:p>
            <a:r>
              <a:rPr lang="en-US" dirty="0"/>
              <a:t>EDA</a:t>
            </a:r>
            <a:endParaRPr lang="en-IN" dirty="0"/>
          </a:p>
        </p:txBody>
      </p:sp>
      <p:sp>
        <p:nvSpPr>
          <p:cNvPr id="6" name="Title 1">
            <a:extLst>
              <a:ext uri="{FF2B5EF4-FFF2-40B4-BE49-F238E27FC236}">
                <a16:creationId xmlns:a16="http://schemas.microsoft.com/office/drawing/2014/main" id="{D963464E-E59C-2AA6-1232-D48F72C8A013}"/>
              </a:ext>
            </a:extLst>
          </p:cNvPr>
          <p:cNvSpPr txBox="1">
            <a:spLocks/>
          </p:cNvSpPr>
          <p:nvPr/>
        </p:nvSpPr>
        <p:spPr>
          <a:xfrm>
            <a:off x="201541" y="961020"/>
            <a:ext cx="10058400" cy="55233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a:t>Count Plot – “Gender of Response” vs “How old are you?”.</a:t>
            </a:r>
            <a:endParaRPr lang="en-IN" sz="3200" dirty="0"/>
          </a:p>
        </p:txBody>
      </p:sp>
      <p:sp>
        <p:nvSpPr>
          <p:cNvPr id="10" name="TextBox 9">
            <a:extLst>
              <a:ext uri="{FF2B5EF4-FFF2-40B4-BE49-F238E27FC236}">
                <a16:creationId xmlns:a16="http://schemas.microsoft.com/office/drawing/2014/main" id="{D2E2C3A4-E308-D70C-28CB-B4C9AF67970F}"/>
              </a:ext>
            </a:extLst>
          </p:cNvPr>
          <p:cNvSpPr txBox="1"/>
          <p:nvPr/>
        </p:nvSpPr>
        <p:spPr>
          <a:xfrm>
            <a:off x="8360230" y="1781564"/>
            <a:ext cx="3657600" cy="923330"/>
          </a:xfrm>
          <a:prstGeom prst="rect">
            <a:avLst/>
          </a:prstGeom>
          <a:noFill/>
        </p:spPr>
        <p:txBody>
          <a:bodyPr wrap="square" rtlCol="0">
            <a:spAutoFit/>
          </a:bodyPr>
          <a:lstStyle/>
          <a:p>
            <a:r>
              <a:rPr lang="en-US" dirty="0"/>
              <a:t>Most of the customer are using “Smartphone” for ordering.</a:t>
            </a:r>
          </a:p>
          <a:p>
            <a:endParaRPr lang="en-US" dirty="0"/>
          </a:p>
        </p:txBody>
      </p:sp>
      <p:pic>
        <p:nvPicPr>
          <p:cNvPr id="6146" name="Picture 2">
            <a:extLst>
              <a:ext uri="{FF2B5EF4-FFF2-40B4-BE49-F238E27FC236}">
                <a16:creationId xmlns:a16="http://schemas.microsoft.com/office/drawing/2014/main" id="{09EAD725-03A5-6CDF-3576-F020DCC283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737360"/>
            <a:ext cx="8471123" cy="4588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22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E0E9-FD64-DD33-0BFF-6250109964EC}"/>
              </a:ext>
            </a:extLst>
          </p:cNvPr>
          <p:cNvSpPr>
            <a:spLocks noGrp="1"/>
          </p:cNvSpPr>
          <p:nvPr>
            <p:ph type="title"/>
          </p:nvPr>
        </p:nvSpPr>
        <p:spPr>
          <a:xfrm>
            <a:off x="201541" y="184680"/>
            <a:ext cx="10058400" cy="776340"/>
          </a:xfrm>
        </p:spPr>
        <p:txBody>
          <a:bodyPr/>
          <a:lstStyle/>
          <a:p>
            <a:r>
              <a:rPr lang="en-US" dirty="0"/>
              <a:t>EDA</a:t>
            </a:r>
            <a:endParaRPr lang="en-IN" dirty="0"/>
          </a:p>
        </p:txBody>
      </p:sp>
      <p:sp>
        <p:nvSpPr>
          <p:cNvPr id="6" name="Title 1">
            <a:extLst>
              <a:ext uri="{FF2B5EF4-FFF2-40B4-BE49-F238E27FC236}">
                <a16:creationId xmlns:a16="http://schemas.microsoft.com/office/drawing/2014/main" id="{D963464E-E59C-2AA6-1232-D48F72C8A013}"/>
              </a:ext>
            </a:extLst>
          </p:cNvPr>
          <p:cNvSpPr txBox="1">
            <a:spLocks/>
          </p:cNvSpPr>
          <p:nvPr/>
        </p:nvSpPr>
        <p:spPr>
          <a:xfrm>
            <a:off x="201541" y="961020"/>
            <a:ext cx="10058400" cy="55233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a:t>Count Plot – “Gender of Response” vs “How old are you?”.</a:t>
            </a:r>
            <a:endParaRPr lang="en-IN" sz="3200" dirty="0"/>
          </a:p>
        </p:txBody>
      </p:sp>
      <p:pic>
        <p:nvPicPr>
          <p:cNvPr id="8" name="Picture 4">
            <a:extLst>
              <a:ext uri="{FF2B5EF4-FFF2-40B4-BE49-F238E27FC236}">
                <a16:creationId xmlns:a16="http://schemas.microsoft.com/office/drawing/2014/main" id="{8F4C49A4-090D-6B42-DD16-06FFC4F4E8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81374"/>
            <a:ext cx="8360229" cy="472701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2E2C3A4-E308-D70C-28CB-B4C9AF67970F}"/>
              </a:ext>
            </a:extLst>
          </p:cNvPr>
          <p:cNvSpPr txBox="1"/>
          <p:nvPr/>
        </p:nvSpPr>
        <p:spPr>
          <a:xfrm>
            <a:off x="8360230" y="1781564"/>
            <a:ext cx="3657600" cy="1200329"/>
          </a:xfrm>
          <a:prstGeom prst="rect">
            <a:avLst/>
          </a:prstGeom>
          <a:noFill/>
        </p:spPr>
        <p:txBody>
          <a:bodyPr wrap="square" rtlCol="0">
            <a:spAutoFit/>
          </a:bodyPr>
          <a:lstStyle/>
          <a:p>
            <a:r>
              <a:rPr lang="en-US" dirty="0"/>
              <a:t>There are more customer in age group 21-30.</a:t>
            </a:r>
          </a:p>
          <a:p>
            <a:r>
              <a:rPr lang="en-US" dirty="0"/>
              <a:t>From all age groups, Females are shopping more than men.</a:t>
            </a:r>
            <a:endParaRPr lang="en-IN" dirty="0"/>
          </a:p>
        </p:txBody>
      </p:sp>
    </p:spTree>
    <p:extLst>
      <p:ext uri="{BB962C8B-B14F-4D97-AF65-F5344CB8AC3E}">
        <p14:creationId xmlns:p14="http://schemas.microsoft.com/office/powerpoint/2010/main" val="1645959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E0E9-FD64-DD33-0BFF-6250109964EC}"/>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2C7FA5A-F62A-6FC9-39DC-8CFD3621A4F5}"/>
              </a:ext>
            </a:extLst>
          </p:cNvPr>
          <p:cNvSpPr>
            <a:spLocks noGrp="1"/>
          </p:cNvSpPr>
          <p:nvPr>
            <p:ph idx="1"/>
          </p:nvPr>
        </p:nvSpPr>
        <p:spPr/>
        <p:txBody>
          <a:bodyPr>
            <a:normAutofit/>
          </a:bodyPr>
          <a:lstStyle/>
          <a:p>
            <a:pPr lvl="1"/>
            <a:r>
              <a:rPr lang="en-US" dirty="0"/>
              <a:t>It is important to focus on Female group, as there are more female customers.</a:t>
            </a:r>
          </a:p>
          <a:p>
            <a:pPr lvl="1"/>
            <a:r>
              <a:rPr lang="en-IN" dirty="0"/>
              <a:t>From my POV, it is important to focus on improving mobile shopping experience, as more people are using mobile phone for ordering/searching.</a:t>
            </a:r>
          </a:p>
        </p:txBody>
      </p:sp>
    </p:spTree>
    <p:extLst>
      <p:ext uri="{BB962C8B-B14F-4D97-AF65-F5344CB8AC3E}">
        <p14:creationId xmlns:p14="http://schemas.microsoft.com/office/powerpoint/2010/main" val="4041304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F6674-26F3-DE97-44C6-CE727DA3F0ED}"/>
              </a:ext>
            </a:extLst>
          </p:cNvPr>
          <p:cNvSpPr>
            <a:spLocks noGrp="1"/>
          </p:cNvSpPr>
          <p:nvPr>
            <p:ph type="title"/>
          </p:nvPr>
        </p:nvSpPr>
        <p:spPr>
          <a:xfrm>
            <a:off x="276186" y="230620"/>
            <a:ext cx="11788296" cy="1450757"/>
          </a:xfrm>
        </p:spPr>
        <p:txBody>
          <a:bodyPr>
            <a:noAutofit/>
          </a:bodyPr>
          <a:lstStyle/>
          <a:p>
            <a:r>
              <a:rPr lang="en-US" sz="4000" b="1" i="0" dirty="0">
                <a:solidFill>
                  <a:srgbClr val="000000"/>
                </a:solidFill>
                <a:effectLst/>
                <a:latin typeface="Helvetica Neue"/>
              </a:rPr>
              <a:t>E-retail factors for customer activation and retention: A case study from Indian e-commerce customers</a:t>
            </a:r>
            <a:endParaRPr lang="en-IN" sz="4000" dirty="0"/>
          </a:p>
        </p:txBody>
      </p:sp>
      <p:sp>
        <p:nvSpPr>
          <p:cNvPr id="5" name="TextBox 4">
            <a:extLst>
              <a:ext uri="{FF2B5EF4-FFF2-40B4-BE49-F238E27FC236}">
                <a16:creationId xmlns:a16="http://schemas.microsoft.com/office/drawing/2014/main" id="{A636080C-2EF5-6F60-927E-483CA86E12B6}"/>
              </a:ext>
            </a:extLst>
          </p:cNvPr>
          <p:cNvSpPr txBox="1"/>
          <p:nvPr/>
        </p:nvSpPr>
        <p:spPr>
          <a:xfrm>
            <a:off x="276186" y="1942634"/>
            <a:ext cx="11639628" cy="3170099"/>
          </a:xfrm>
          <a:prstGeom prst="rect">
            <a:avLst/>
          </a:prstGeom>
          <a:noFill/>
        </p:spPr>
        <p:txBody>
          <a:bodyPr wrap="square">
            <a:spAutoFit/>
          </a:bodyPr>
          <a:lstStyle/>
          <a:p>
            <a:pPr algn="just"/>
            <a:r>
              <a:rPr lang="en-US" sz="2000" b="0" i="0" dirty="0">
                <a:solidFill>
                  <a:srgbClr val="000000"/>
                </a:solidFill>
                <a:effectLst/>
                <a:latin typeface="Helvetica Neue"/>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2000" dirty="0"/>
          </a:p>
        </p:txBody>
      </p:sp>
    </p:spTree>
    <p:extLst>
      <p:ext uri="{BB962C8B-B14F-4D97-AF65-F5344CB8AC3E}">
        <p14:creationId xmlns:p14="http://schemas.microsoft.com/office/powerpoint/2010/main" val="3456399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4A7CD-07DC-B486-0ECF-D63AD9DA5EB2}"/>
              </a:ext>
            </a:extLst>
          </p:cNvPr>
          <p:cNvSpPr>
            <a:spLocks noGrp="1"/>
          </p:cNvSpPr>
          <p:nvPr>
            <p:ph type="title"/>
          </p:nvPr>
        </p:nvSpPr>
        <p:spPr/>
        <p:txBody>
          <a:bodyPr>
            <a:normAutofit/>
          </a:bodyPr>
          <a:lstStyle/>
          <a:p>
            <a:r>
              <a:rPr lang="en-US" sz="4000" b="1" i="0" dirty="0">
                <a:solidFill>
                  <a:srgbClr val="000000"/>
                </a:solidFill>
                <a:effectLst/>
                <a:latin typeface="Helvetica Neue"/>
              </a:rPr>
              <a:t>Be careful:</a:t>
            </a:r>
            <a:endParaRPr lang="en-IN" sz="4000" dirty="0"/>
          </a:p>
        </p:txBody>
      </p:sp>
      <p:sp>
        <p:nvSpPr>
          <p:cNvPr id="3" name="Content Placeholder 2">
            <a:extLst>
              <a:ext uri="{FF2B5EF4-FFF2-40B4-BE49-F238E27FC236}">
                <a16:creationId xmlns:a16="http://schemas.microsoft.com/office/drawing/2014/main" id="{293EE350-6E58-F3D2-065B-89FE1612C8AC}"/>
              </a:ext>
            </a:extLst>
          </p:cNvPr>
          <p:cNvSpPr>
            <a:spLocks noGrp="1"/>
          </p:cNvSpPr>
          <p:nvPr>
            <p:ph idx="1"/>
          </p:nvPr>
        </p:nvSpPr>
        <p:spPr/>
        <p:txBody>
          <a:bodyPr/>
          <a:lstStyle/>
          <a:p>
            <a:pPr algn="just"/>
            <a:r>
              <a:rPr lang="en-US" b="0" i="0" dirty="0">
                <a:solidFill>
                  <a:srgbClr val="000000"/>
                </a:solidFill>
                <a:effectLst/>
                <a:latin typeface="Helvetica Neue"/>
              </a:rPr>
              <a:t>There are two sheets (one is detailed) and second is encoded in the excel file. You may use any of them by extracting in separate excel sheet. The number of column(s) is more than 47. Read the column header carefully. Note : Data Scientists have to apply their analytical skills to give findings and conclusions in detailed data analysis written in </a:t>
            </a:r>
            <a:r>
              <a:rPr lang="en-US" b="0" i="0" dirty="0" err="1">
                <a:solidFill>
                  <a:srgbClr val="000000"/>
                </a:solidFill>
                <a:effectLst/>
                <a:latin typeface="Helvetica Neue"/>
              </a:rPr>
              <a:t>jupyter</a:t>
            </a:r>
            <a:r>
              <a:rPr lang="en-US" b="0" i="0" dirty="0">
                <a:solidFill>
                  <a:srgbClr val="000000"/>
                </a:solidFill>
                <a:effectLst/>
                <a:latin typeface="Helvetica Neue"/>
              </a:rPr>
              <a:t> notebook .</a:t>
            </a:r>
          </a:p>
          <a:p>
            <a:endParaRPr lang="en-IN" dirty="0"/>
          </a:p>
        </p:txBody>
      </p:sp>
      <p:sp>
        <p:nvSpPr>
          <p:cNvPr id="5" name="TextBox 4">
            <a:extLst>
              <a:ext uri="{FF2B5EF4-FFF2-40B4-BE49-F238E27FC236}">
                <a16:creationId xmlns:a16="http://schemas.microsoft.com/office/drawing/2014/main" id="{D390F9A7-ECA9-348A-8669-1BA34612C054}"/>
              </a:ext>
            </a:extLst>
          </p:cNvPr>
          <p:cNvSpPr txBox="1"/>
          <p:nvPr/>
        </p:nvSpPr>
        <p:spPr>
          <a:xfrm>
            <a:off x="1097280" y="3962791"/>
            <a:ext cx="6097554" cy="369332"/>
          </a:xfrm>
          <a:prstGeom prst="rect">
            <a:avLst/>
          </a:prstGeom>
          <a:noFill/>
        </p:spPr>
        <p:txBody>
          <a:bodyPr wrap="square">
            <a:spAutoFit/>
          </a:bodyPr>
          <a:lstStyle/>
          <a:p>
            <a:pPr algn="l"/>
            <a:r>
              <a:rPr lang="en-US" b="1" i="0" dirty="0">
                <a:solidFill>
                  <a:srgbClr val="000000"/>
                </a:solidFill>
                <a:effectLst/>
                <a:latin typeface="Helvetica Neue"/>
              </a:rPr>
              <a:t>Only data analysis is required.</a:t>
            </a:r>
          </a:p>
        </p:txBody>
      </p:sp>
    </p:spTree>
    <p:extLst>
      <p:ext uri="{BB962C8B-B14F-4D97-AF65-F5344CB8AC3E}">
        <p14:creationId xmlns:p14="http://schemas.microsoft.com/office/powerpoint/2010/main" val="93430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E0E9-FD64-DD33-0BFF-6250109964EC}"/>
              </a:ext>
            </a:extLst>
          </p:cNvPr>
          <p:cNvSpPr>
            <a:spLocks noGrp="1"/>
          </p:cNvSpPr>
          <p:nvPr>
            <p:ph type="title"/>
          </p:nvPr>
        </p:nvSpPr>
        <p:spPr/>
        <p:txBody>
          <a:bodyPr/>
          <a:lstStyle/>
          <a:p>
            <a:r>
              <a:rPr lang="en-US" dirty="0"/>
              <a:t>About Data Set</a:t>
            </a:r>
            <a:endParaRPr lang="en-IN" dirty="0"/>
          </a:p>
        </p:txBody>
      </p:sp>
      <p:sp>
        <p:nvSpPr>
          <p:cNvPr id="3" name="Content Placeholder 2">
            <a:extLst>
              <a:ext uri="{FF2B5EF4-FFF2-40B4-BE49-F238E27FC236}">
                <a16:creationId xmlns:a16="http://schemas.microsoft.com/office/drawing/2014/main" id="{C2C7FA5A-F62A-6FC9-39DC-8CFD3621A4F5}"/>
              </a:ext>
            </a:extLst>
          </p:cNvPr>
          <p:cNvSpPr>
            <a:spLocks noGrp="1"/>
          </p:cNvSpPr>
          <p:nvPr>
            <p:ph idx="1"/>
          </p:nvPr>
        </p:nvSpPr>
        <p:spPr/>
        <p:txBody>
          <a:bodyPr>
            <a:normAutofit fontScale="92500" lnSpcReduction="10000"/>
          </a:bodyPr>
          <a:lstStyle/>
          <a:p>
            <a:r>
              <a:rPr lang="en-US" dirty="0"/>
              <a:t>Number of rows and columns in given Data Frame is (269, 71).</a:t>
            </a:r>
          </a:p>
          <a:p>
            <a:r>
              <a:rPr lang="en-US" dirty="0"/>
              <a:t>All features consists of questions, on which customer response is recorded.</a:t>
            </a:r>
          </a:p>
          <a:p>
            <a:r>
              <a:rPr lang="en-US" dirty="0"/>
              <a:t>We will see detailed, description/meaning of features in EDA.</a:t>
            </a:r>
          </a:p>
          <a:p>
            <a:endParaRPr lang="en-US" dirty="0"/>
          </a:p>
          <a:p>
            <a:r>
              <a:rPr lang="en-US" dirty="0"/>
              <a:t>There are 166 duplicate values in Data Set.</a:t>
            </a:r>
          </a:p>
          <a:p>
            <a:r>
              <a:rPr lang="en-US" dirty="0"/>
              <a:t>Duplicates doesn't play any role in analysis, unique values must be considered for processing.</a:t>
            </a:r>
          </a:p>
          <a:p>
            <a:pPr lvl="1"/>
            <a:r>
              <a:rPr lang="en-US" dirty="0"/>
              <a:t>To save time, processing power, Cost - these duplicates must be dropped</a:t>
            </a:r>
          </a:p>
          <a:p>
            <a:pPr lvl="1"/>
            <a:r>
              <a:rPr lang="en-US" dirty="0"/>
              <a:t>After dropping duplicates, we have 103 records.</a:t>
            </a:r>
          </a:p>
          <a:p>
            <a:pPr lvl="1"/>
            <a:r>
              <a:rPr lang="en-US" dirty="0"/>
              <a:t>Total 269 - 103 = 166 Duplicate values</a:t>
            </a:r>
          </a:p>
          <a:p>
            <a:pPr lvl="1"/>
            <a:r>
              <a:rPr lang="en-US" dirty="0"/>
              <a:t>Around 61% of our values are same.</a:t>
            </a:r>
          </a:p>
          <a:p>
            <a:pPr lvl="1"/>
            <a:r>
              <a:rPr lang="en-US" dirty="0"/>
              <a:t>Only 103 unique values remained</a:t>
            </a:r>
            <a:endParaRPr lang="en-IN" dirty="0"/>
          </a:p>
        </p:txBody>
      </p:sp>
    </p:spTree>
    <p:extLst>
      <p:ext uri="{BB962C8B-B14F-4D97-AF65-F5344CB8AC3E}">
        <p14:creationId xmlns:p14="http://schemas.microsoft.com/office/powerpoint/2010/main" val="2245149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E0E9-FD64-DD33-0BFF-6250109964EC}"/>
              </a:ext>
            </a:extLst>
          </p:cNvPr>
          <p:cNvSpPr>
            <a:spLocks noGrp="1"/>
          </p:cNvSpPr>
          <p:nvPr>
            <p:ph type="title"/>
          </p:nvPr>
        </p:nvSpPr>
        <p:spPr/>
        <p:txBody>
          <a:bodyPr/>
          <a:lstStyle/>
          <a:p>
            <a:r>
              <a:rPr lang="en-US" dirty="0"/>
              <a:t>About Data Set</a:t>
            </a:r>
            <a:endParaRPr lang="en-IN" dirty="0"/>
          </a:p>
        </p:txBody>
      </p:sp>
      <p:sp>
        <p:nvSpPr>
          <p:cNvPr id="3" name="Content Placeholder 2">
            <a:extLst>
              <a:ext uri="{FF2B5EF4-FFF2-40B4-BE49-F238E27FC236}">
                <a16:creationId xmlns:a16="http://schemas.microsoft.com/office/drawing/2014/main" id="{C2C7FA5A-F62A-6FC9-39DC-8CFD3621A4F5}"/>
              </a:ext>
            </a:extLst>
          </p:cNvPr>
          <p:cNvSpPr>
            <a:spLocks noGrp="1"/>
          </p:cNvSpPr>
          <p:nvPr>
            <p:ph idx="1"/>
          </p:nvPr>
        </p:nvSpPr>
        <p:spPr/>
        <p:txBody>
          <a:bodyPr>
            <a:normAutofit/>
          </a:bodyPr>
          <a:lstStyle/>
          <a:p>
            <a:r>
              <a:rPr lang="en-US" dirty="0"/>
              <a:t>There is only one Numerical feature, i.e. Pin Code. It is representation of city/village. So we can treat it as categorical feature.</a:t>
            </a:r>
          </a:p>
          <a:p>
            <a:r>
              <a:rPr lang="en-US" dirty="0"/>
              <a:t>After considering it as categorical feature, out data set contains all Categorical Values.</a:t>
            </a:r>
          </a:p>
          <a:p>
            <a:r>
              <a:rPr lang="en-US" dirty="0"/>
              <a:t>There are total 0 missing values in dataset</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62394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E0E9-FD64-DD33-0BFF-6250109964EC}"/>
              </a:ext>
            </a:extLst>
          </p:cNvPr>
          <p:cNvSpPr>
            <a:spLocks noGrp="1"/>
          </p:cNvSpPr>
          <p:nvPr>
            <p:ph type="title"/>
          </p:nvPr>
        </p:nvSpPr>
        <p:spPr>
          <a:xfrm>
            <a:off x="201541" y="184680"/>
            <a:ext cx="10058400" cy="776340"/>
          </a:xfrm>
        </p:spPr>
        <p:txBody>
          <a:bodyPr/>
          <a:lstStyle/>
          <a:p>
            <a:r>
              <a:rPr lang="en-US" dirty="0"/>
              <a:t>EDA</a:t>
            </a:r>
            <a:endParaRPr lang="en-IN" dirty="0"/>
          </a:p>
        </p:txBody>
      </p:sp>
      <p:sp>
        <p:nvSpPr>
          <p:cNvPr id="6" name="Title 1">
            <a:extLst>
              <a:ext uri="{FF2B5EF4-FFF2-40B4-BE49-F238E27FC236}">
                <a16:creationId xmlns:a16="http://schemas.microsoft.com/office/drawing/2014/main" id="{D963464E-E59C-2AA6-1232-D48F72C8A013}"/>
              </a:ext>
            </a:extLst>
          </p:cNvPr>
          <p:cNvSpPr txBox="1">
            <a:spLocks/>
          </p:cNvSpPr>
          <p:nvPr/>
        </p:nvSpPr>
        <p:spPr>
          <a:xfrm>
            <a:off x="201541" y="961020"/>
            <a:ext cx="10058400" cy="55233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a:t>Count Plot – “Gender of Response” vs “How old are you?”.</a:t>
            </a:r>
            <a:endParaRPr lang="en-IN" sz="3200" dirty="0"/>
          </a:p>
        </p:txBody>
      </p:sp>
      <p:pic>
        <p:nvPicPr>
          <p:cNvPr id="8" name="Picture 4">
            <a:extLst>
              <a:ext uri="{FF2B5EF4-FFF2-40B4-BE49-F238E27FC236}">
                <a16:creationId xmlns:a16="http://schemas.microsoft.com/office/drawing/2014/main" id="{8F4C49A4-090D-6B42-DD16-06FFC4F4E8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81374"/>
            <a:ext cx="8360229" cy="472701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2E2C3A4-E308-D70C-28CB-B4C9AF67970F}"/>
              </a:ext>
            </a:extLst>
          </p:cNvPr>
          <p:cNvSpPr txBox="1"/>
          <p:nvPr/>
        </p:nvSpPr>
        <p:spPr>
          <a:xfrm>
            <a:off x="8360230" y="1781564"/>
            <a:ext cx="3657600" cy="1477328"/>
          </a:xfrm>
          <a:prstGeom prst="rect">
            <a:avLst/>
          </a:prstGeom>
          <a:noFill/>
        </p:spPr>
        <p:txBody>
          <a:bodyPr wrap="square" rtlCol="0">
            <a:spAutoFit/>
          </a:bodyPr>
          <a:lstStyle/>
          <a:p>
            <a:r>
              <a:rPr lang="en-US" dirty="0"/>
              <a:t>There are more customer in age group 21-30.</a:t>
            </a:r>
          </a:p>
          <a:p>
            <a:endParaRPr lang="en-US" dirty="0"/>
          </a:p>
          <a:p>
            <a:r>
              <a:rPr lang="en-US" dirty="0"/>
              <a:t>From all age groups, Females are shopping more than men.</a:t>
            </a:r>
            <a:endParaRPr lang="en-IN" dirty="0"/>
          </a:p>
        </p:txBody>
      </p:sp>
    </p:spTree>
    <p:extLst>
      <p:ext uri="{BB962C8B-B14F-4D97-AF65-F5344CB8AC3E}">
        <p14:creationId xmlns:p14="http://schemas.microsoft.com/office/powerpoint/2010/main" val="4231963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E0E9-FD64-DD33-0BFF-6250109964EC}"/>
              </a:ext>
            </a:extLst>
          </p:cNvPr>
          <p:cNvSpPr>
            <a:spLocks noGrp="1"/>
          </p:cNvSpPr>
          <p:nvPr>
            <p:ph type="title"/>
          </p:nvPr>
        </p:nvSpPr>
        <p:spPr>
          <a:xfrm>
            <a:off x="201541" y="184680"/>
            <a:ext cx="10058400" cy="776340"/>
          </a:xfrm>
        </p:spPr>
        <p:txBody>
          <a:bodyPr/>
          <a:lstStyle/>
          <a:p>
            <a:r>
              <a:rPr lang="en-US" dirty="0"/>
              <a:t>EDA</a:t>
            </a:r>
            <a:endParaRPr lang="en-IN" dirty="0"/>
          </a:p>
        </p:txBody>
      </p:sp>
      <p:sp>
        <p:nvSpPr>
          <p:cNvPr id="6" name="Title 1">
            <a:extLst>
              <a:ext uri="{FF2B5EF4-FFF2-40B4-BE49-F238E27FC236}">
                <a16:creationId xmlns:a16="http://schemas.microsoft.com/office/drawing/2014/main" id="{D963464E-E59C-2AA6-1232-D48F72C8A013}"/>
              </a:ext>
            </a:extLst>
          </p:cNvPr>
          <p:cNvSpPr txBox="1">
            <a:spLocks/>
          </p:cNvSpPr>
          <p:nvPr/>
        </p:nvSpPr>
        <p:spPr>
          <a:xfrm>
            <a:off x="201541" y="961020"/>
            <a:ext cx="10058400" cy="552339"/>
          </a:xfrm>
          <a:prstGeom prst="rect">
            <a:avLst/>
          </a:prstGeom>
        </p:spPr>
        <p:txBody>
          <a:bodyPr vert="horz" lIns="91440" tIns="45720" rIns="91440" bIns="45720" rtlCol="0" anchor="b">
            <a:normAutofit fontScale="85000" lnSpcReduction="1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a:t>Count Plot – “Gender of Response” vs “Which city do you shop online?”.</a:t>
            </a:r>
            <a:endParaRPr lang="en-IN" sz="3200" dirty="0"/>
          </a:p>
        </p:txBody>
      </p:sp>
      <p:sp>
        <p:nvSpPr>
          <p:cNvPr id="10" name="TextBox 9">
            <a:extLst>
              <a:ext uri="{FF2B5EF4-FFF2-40B4-BE49-F238E27FC236}">
                <a16:creationId xmlns:a16="http://schemas.microsoft.com/office/drawing/2014/main" id="{D2E2C3A4-E308-D70C-28CB-B4C9AF67970F}"/>
              </a:ext>
            </a:extLst>
          </p:cNvPr>
          <p:cNvSpPr txBox="1"/>
          <p:nvPr/>
        </p:nvSpPr>
        <p:spPr>
          <a:xfrm>
            <a:off x="8360230" y="1781564"/>
            <a:ext cx="3657600" cy="1754326"/>
          </a:xfrm>
          <a:prstGeom prst="rect">
            <a:avLst/>
          </a:prstGeom>
          <a:noFill/>
        </p:spPr>
        <p:txBody>
          <a:bodyPr wrap="square" rtlCol="0">
            <a:spAutoFit/>
          </a:bodyPr>
          <a:lstStyle/>
          <a:p>
            <a:r>
              <a:rPr lang="en-US" dirty="0"/>
              <a:t>In Delhi and Noida – There are more male customers than females.</a:t>
            </a:r>
          </a:p>
          <a:p>
            <a:endParaRPr lang="en-US" dirty="0"/>
          </a:p>
          <a:p>
            <a:r>
              <a:rPr lang="en-US" dirty="0"/>
              <a:t>But in Bangalore and Greater Noida – There are more female users using online shopping.</a:t>
            </a:r>
            <a:endParaRPr lang="en-IN" dirty="0"/>
          </a:p>
        </p:txBody>
      </p:sp>
      <p:pic>
        <p:nvPicPr>
          <p:cNvPr id="3074" name="Picture 2">
            <a:extLst>
              <a:ext uri="{FF2B5EF4-FFF2-40B4-BE49-F238E27FC236}">
                <a16:creationId xmlns:a16="http://schemas.microsoft.com/office/drawing/2014/main" id="{B4CF76BB-3DA9-A79A-8A20-A44B8A01D7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737360"/>
            <a:ext cx="8365777" cy="4570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549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E0E9-FD64-DD33-0BFF-6250109964EC}"/>
              </a:ext>
            </a:extLst>
          </p:cNvPr>
          <p:cNvSpPr>
            <a:spLocks noGrp="1"/>
          </p:cNvSpPr>
          <p:nvPr>
            <p:ph type="title"/>
          </p:nvPr>
        </p:nvSpPr>
        <p:spPr>
          <a:xfrm>
            <a:off x="201541" y="184680"/>
            <a:ext cx="10058400" cy="776340"/>
          </a:xfrm>
        </p:spPr>
        <p:txBody>
          <a:bodyPr/>
          <a:lstStyle/>
          <a:p>
            <a:r>
              <a:rPr lang="en-US" dirty="0"/>
              <a:t>EDA</a:t>
            </a:r>
            <a:endParaRPr lang="en-IN" dirty="0"/>
          </a:p>
        </p:txBody>
      </p:sp>
      <p:sp>
        <p:nvSpPr>
          <p:cNvPr id="6" name="Title 1">
            <a:extLst>
              <a:ext uri="{FF2B5EF4-FFF2-40B4-BE49-F238E27FC236}">
                <a16:creationId xmlns:a16="http://schemas.microsoft.com/office/drawing/2014/main" id="{D963464E-E59C-2AA6-1232-D48F72C8A013}"/>
              </a:ext>
            </a:extLst>
          </p:cNvPr>
          <p:cNvSpPr txBox="1">
            <a:spLocks/>
          </p:cNvSpPr>
          <p:nvPr/>
        </p:nvSpPr>
        <p:spPr>
          <a:xfrm>
            <a:off x="201541" y="961020"/>
            <a:ext cx="10058400" cy="552339"/>
          </a:xfrm>
          <a:prstGeom prst="rect">
            <a:avLst/>
          </a:prstGeom>
        </p:spPr>
        <p:txBody>
          <a:bodyPr vert="horz" lIns="91440" tIns="45720" rIns="91440" bIns="45720" rtlCol="0" anchor="b">
            <a:normAutofit fontScale="70000" lnSpcReduction="20000"/>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a:t>Count Plot – “Gender of Response” vs “5 Since How Long you are Shopping online?”</a:t>
            </a:r>
            <a:endParaRPr lang="en-IN" sz="3200" dirty="0"/>
          </a:p>
        </p:txBody>
      </p:sp>
      <p:sp>
        <p:nvSpPr>
          <p:cNvPr id="10" name="TextBox 9">
            <a:extLst>
              <a:ext uri="{FF2B5EF4-FFF2-40B4-BE49-F238E27FC236}">
                <a16:creationId xmlns:a16="http://schemas.microsoft.com/office/drawing/2014/main" id="{D2E2C3A4-E308-D70C-28CB-B4C9AF67970F}"/>
              </a:ext>
            </a:extLst>
          </p:cNvPr>
          <p:cNvSpPr txBox="1"/>
          <p:nvPr/>
        </p:nvSpPr>
        <p:spPr>
          <a:xfrm>
            <a:off x="8360230" y="1781564"/>
            <a:ext cx="3657600" cy="1477328"/>
          </a:xfrm>
          <a:prstGeom prst="rect">
            <a:avLst/>
          </a:prstGeom>
          <a:noFill/>
        </p:spPr>
        <p:txBody>
          <a:bodyPr wrap="square" rtlCol="0">
            <a:spAutoFit/>
          </a:bodyPr>
          <a:lstStyle/>
          <a:p>
            <a:r>
              <a:rPr lang="en-US" dirty="0"/>
              <a:t>Around 39 customer are using online shopping from last 4 years.</a:t>
            </a:r>
          </a:p>
          <a:p>
            <a:endParaRPr lang="en-US" dirty="0"/>
          </a:p>
          <a:p>
            <a:r>
              <a:rPr lang="en-US" dirty="0"/>
              <a:t>More customer are using online shopping from past 0-3 years.</a:t>
            </a:r>
            <a:endParaRPr lang="en-IN" dirty="0"/>
          </a:p>
        </p:txBody>
      </p:sp>
      <p:pic>
        <p:nvPicPr>
          <p:cNvPr id="4098" name="Picture 2">
            <a:extLst>
              <a:ext uri="{FF2B5EF4-FFF2-40B4-BE49-F238E27FC236}">
                <a16:creationId xmlns:a16="http://schemas.microsoft.com/office/drawing/2014/main" id="{D36A81A2-B523-0CE7-2E35-2E04E4960A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434" y="1737360"/>
            <a:ext cx="8289311" cy="4598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828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E0E9-FD64-DD33-0BFF-6250109964EC}"/>
              </a:ext>
            </a:extLst>
          </p:cNvPr>
          <p:cNvSpPr>
            <a:spLocks noGrp="1"/>
          </p:cNvSpPr>
          <p:nvPr>
            <p:ph type="title"/>
          </p:nvPr>
        </p:nvSpPr>
        <p:spPr>
          <a:xfrm>
            <a:off x="201541" y="184680"/>
            <a:ext cx="10058400" cy="776340"/>
          </a:xfrm>
        </p:spPr>
        <p:txBody>
          <a:bodyPr/>
          <a:lstStyle/>
          <a:p>
            <a:r>
              <a:rPr lang="en-US" dirty="0"/>
              <a:t>EDA</a:t>
            </a:r>
            <a:endParaRPr lang="en-IN" dirty="0"/>
          </a:p>
        </p:txBody>
      </p:sp>
      <p:sp>
        <p:nvSpPr>
          <p:cNvPr id="6" name="Title 1">
            <a:extLst>
              <a:ext uri="{FF2B5EF4-FFF2-40B4-BE49-F238E27FC236}">
                <a16:creationId xmlns:a16="http://schemas.microsoft.com/office/drawing/2014/main" id="{D963464E-E59C-2AA6-1232-D48F72C8A013}"/>
              </a:ext>
            </a:extLst>
          </p:cNvPr>
          <p:cNvSpPr txBox="1">
            <a:spLocks/>
          </p:cNvSpPr>
          <p:nvPr/>
        </p:nvSpPr>
        <p:spPr>
          <a:xfrm>
            <a:off x="201541" y="961020"/>
            <a:ext cx="10058400" cy="552339"/>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a:t>Count Plot – “Gender of Response” vs “How old are you?”.</a:t>
            </a:r>
            <a:endParaRPr lang="en-IN" sz="3200" dirty="0"/>
          </a:p>
        </p:txBody>
      </p:sp>
      <p:sp>
        <p:nvSpPr>
          <p:cNvPr id="10" name="TextBox 9">
            <a:extLst>
              <a:ext uri="{FF2B5EF4-FFF2-40B4-BE49-F238E27FC236}">
                <a16:creationId xmlns:a16="http://schemas.microsoft.com/office/drawing/2014/main" id="{D2E2C3A4-E308-D70C-28CB-B4C9AF67970F}"/>
              </a:ext>
            </a:extLst>
          </p:cNvPr>
          <p:cNvSpPr txBox="1"/>
          <p:nvPr/>
        </p:nvSpPr>
        <p:spPr>
          <a:xfrm>
            <a:off x="8360230" y="1781564"/>
            <a:ext cx="3657600" cy="3416320"/>
          </a:xfrm>
          <a:prstGeom prst="rect">
            <a:avLst/>
          </a:prstGeom>
          <a:noFill/>
        </p:spPr>
        <p:txBody>
          <a:bodyPr wrap="square" rtlCol="0">
            <a:spAutoFit/>
          </a:bodyPr>
          <a:lstStyle/>
          <a:p>
            <a:r>
              <a:rPr lang="en-US" dirty="0"/>
              <a:t>From graph it is clear that females are more likely to purchase online. </a:t>
            </a:r>
          </a:p>
          <a:p>
            <a:endParaRPr lang="en-US" dirty="0"/>
          </a:p>
          <a:p>
            <a:r>
              <a:rPr lang="en-US" dirty="0"/>
              <a:t>Rate of purchase of females is more. Around 33 females are purchasing more than 30 times in year.</a:t>
            </a:r>
          </a:p>
          <a:p>
            <a:endParaRPr lang="en-US" dirty="0"/>
          </a:p>
          <a:p>
            <a:r>
              <a:rPr lang="en-US" dirty="0"/>
              <a:t>Whereas, men’s are more likely to purchase less than 10 times.</a:t>
            </a:r>
          </a:p>
          <a:p>
            <a:endParaRPr lang="en-US" dirty="0"/>
          </a:p>
          <a:p>
            <a:r>
              <a:rPr lang="en-US" dirty="0"/>
              <a:t>Still females are using online shopping.</a:t>
            </a:r>
            <a:endParaRPr lang="en-IN" dirty="0"/>
          </a:p>
        </p:txBody>
      </p:sp>
      <p:pic>
        <p:nvPicPr>
          <p:cNvPr id="5124" name="Picture 4">
            <a:extLst>
              <a:ext uri="{FF2B5EF4-FFF2-40B4-BE49-F238E27FC236}">
                <a16:creationId xmlns:a16="http://schemas.microsoft.com/office/drawing/2014/main" id="{8E913121-6803-4453-4EEB-14AC6662D7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737360"/>
            <a:ext cx="8077408" cy="4579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3417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55</TotalTime>
  <Words>734</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Helvetica Neue</vt:lpstr>
      <vt:lpstr>Retrospect</vt:lpstr>
      <vt:lpstr>Customer Retention Case Study</vt:lpstr>
      <vt:lpstr>E-retail factors for customer activation and retention: A case study from Indian e-commerce customers</vt:lpstr>
      <vt:lpstr>Be careful:</vt:lpstr>
      <vt:lpstr>About Data Set</vt:lpstr>
      <vt:lpstr>About Data Set</vt:lpstr>
      <vt:lpstr>EDA</vt:lpstr>
      <vt:lpstr>EDA</vt:lpstr>
      <vt:lpstr>EDA</vt:lpstr>
      <vt:lpstr>EDA</vt:lpstr>
      <vt:lpstr>EDA</vt:lpstr>
      <vt:lpstr>EDA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dc:title>
  <dc:creator>Shivam Gadekar</dc:creator>
  <cp:lastModifiedBy>Shivam Gadekar</cp:lastModifiedBy>
  <cp:revision>2</cp:revision>
  <dcterms:created xsi:type="dcterms:W3CDTF">2022-11-16T17:20:01Z</dcterms:created>
  <dcterms:modified xsi:type="dcterms:W3CDTF">2022-11-16T18:15:49Z</dcterms:modified>
</cp:coreProperties>
</file>