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77" r:id="rId6"/>
    <p:sldId id="260"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Email Spam Classifier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Shivam N. Gadekar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0"/>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55F7BCDE-19A6-31BE-85C7-74D2E5B3EA97}"/>
              </a:ext>
            </a:extLst>
          </p:cNvPr>
          <p:cNvPicPr>
            <a:picLocks noChangeAspect="1"/>
          </p:cNvPicPr>
          <p:nvPr/>
        </p:nvPicPr>
        <p:blipFill>
          <a:blip r:embed="rId2"/>
          <a:stretch>
            <a:fillRect/>
          </a:stretch>
        </p:blipFill>
        <p:spPr>
          <a:xfrm>
            <a:off x="581642" y="868808"/>
            <a:ext cx="8192210" cy="5852667"/>
          </a:xfrm>
          <a:prstGeom prst="rect">
            <a:avLst/>
          </a:prstGeom>
        </p:spPr>
      </p:pic>
    </p:spTree>
    <p:extLst>
      <p:ext uri="{BB962C8B-B14F-4D97-AF65-F5344CB8AC3E}">
        <p14:creationId xmlns:p14="http://schemas.microsoft.com/office/powerpoint/2010/main" val="151013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7" name="Picture 6">
            <a:extLst>
              <a:ext uri="{FF2B5EF4-FFF2-40B4-BE49-F238E27FC236}">
                <a16:creationId xmlns:a16="http://schemas.microsoft.com/office/drawing/2014/main" id="{166BCC6A-18DC-CCDB-2412-A743A16B5F75}"/>
              </a:ext>
            </a:extLst>
          </p:cNvPr>
          <p:cNvPicPr>
            <a:picLocks noChangeAspect="1"/>
          </p:cNvPicPr>
          <p:nvPr/>
        </p:nvPicPr>
        <p:blipFill>
          <a:blip r:embed="rId2"/>
          <a:stretch>
            <a:fillRect/>
          </a:stretch>
        </p:blipFill>
        <p:spPr>
          <a:xfrm>
            <a:off x="1286444" y="473799"/>
            <a:ext cx="5700254" cy="403895"/>
          </a:xfrm>
          <a:prstGeom prst="rect">
            <a:avLst/>
          </a:prstGeom>
        </p:spPr>
      </p:pic>
      <p:pic>
        <p:nvPicPr>
          <p:cNvPr id="3074" name="Picture 2">
            <a:extLst>
              <a:ext uri="{FF2B5EF4-FFF2-40B4-BE49-F238E27FC236}">
                <a16:creationId xmlns:a16="http://schemas.microsoft.com/office/drawing/2014/main" id="{89A6C3B4-D48A-61F9-650E-DAF19B8AD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76" y="892028"/>
            <a:ext cx="6489376" cy="596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93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7" name="Picture 6">
            <a:extLst>
              <a:ext uri="{FF2B5EF4-FFF2-40B4-BE49-F238E27FC236}">
                <a16:creationId xmlns:a16="http://schemas.microsoft.com/office/drawing/2014/main" id="{166BCC6A-18DC-CCDB-2412-A743A16B5F75}"/>
              </a:ext>
            </a:extLst>
          </p:cNvPr>
          <p:cNvPicPr>
            <a:picLocks noChangeAspect="1"/>
          </p:cNvPicPr>
          <p:nvPr/>
        </p:nvPicPr>
        <p:blipFill>
          <a:blip r:embed="rId2"/>
          <a:stretch>
            <a:fillRect/>
          </a:stretch>
        </p:blipFill>
        <p:spPr>
          <a:xfrm>
            <a:off x="1286444" y="473799"/>
            <a:ext cx="5700254" cy="403895"/>
          </a:xfrm>
          <a:prstGeom prst="rect">
            <a:avLst/>
          </a:prstGeom>
        </p:spPr>
      </p:pic>
      <p:pic>
        <p:nvPicPr>
          <p:cNvPr id="3074" name="Picture 2">
            <a:extLst>
              <a:ext uri="{FF2B5EF4-FFF2-40B4-BE49-F238E27FC236}">
                <a16:creationId xmlns:a16="http://schemas.microsoft.com/office/drawing/2014/main" id="{89A6C3B4-D48A-61F9-650E-DAF19B8AD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76" y="892028"/>
            <a:ext cx="6489376" cy="596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7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pic>
        <p:nvPicPr>
          <p:cNvPr id="6" name="Picture 5">
            <a:extLst>
              <a:ext uri="{FF2B5EF4-FFF2-40B4-BE49-F238E27FC236}">
                <a16:creationId xmlns:a16="http://schemas.microsoft.com/office/drawing/2014/main" id="{F81B9B86-BFC7-C143-99FB-69163FC79540}"/>
              </a:ext>
            </a:extLst>
          </p:cNvPr>
          <p:cNvPicPr>
            <a:picLocks noChangeAspect="1"/>
          </p:cNvPicPr>
          <p:nvPr/>
        </p:nvPicPr>
        <p:blipFill>
          <a:blip r:embed="rId2"/>
          <a:stretch>
            <a:fillRect/>
          </a:stretch>
        </p:blipFill>
        <p:spPr>
          <a:xfrm>
            <a:off x="1012951" y="471507"/>
            <a:ext cx="8169348" cy="1790855"/>
          </a:xfrm>
          <a:prstGeom prst="rect">
            <a:avLst/>
          </a:prstGeom>
        </p:spPr>
      </p:pic>
    </p:spTree>
    <p:extLst>
      <p:ext uri="{BB962C8B-B14F-4D97-AF65-F5344CB8AC3E}">
        <p14:creationId xmlns:p14="http://schemas.microsoft.com/office/powerpoint/2010/main" val="295558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pic>
        <p:nvPicPr>
          <p:cNvPr id="5" name="Picture 4">
            <a:extLst>
              <a:ext uri="{FF2B5EF4-FFF2-40B4-BE49-F238E27FC236}">
                <a16:creationId xmlns:a16="http://schemas.microsoft.com/office/drawing/2014/main" id="{FF4CBA19-64F4-F051-CE8F-E96E7833CBEB}"/>
              </a:ext>
            </a:extLst>
          </p:cNvPr>
          <p:cNvPicPr>
            <a:picLocks noChangeAspect="1"/>
          </p:cNvPicPr>
          <p:nvPr/>
        </p:nvPicPr>
        <p:blipFill>
          <a:blip r:embed="rId2"/>
          <a:stretch>
            <a:fillRect/>
          </a:stretch>
        </p:blipFill>
        <p:spPr>
          <a:xfrm>
            <a:off x="319757" y="567442"/>
            <a:ext cx="6523285" cy="5723116"/>
          </a:xfrm>
          <a:prstGeom prst="rect">
            <a:avLst/>
          </a:prstGeom>
        </p:spPr>
      </p:pic>
    </p:spTree>
    <p:extLst>
      <p:ext uri="{BB962C8B-B14F-4D97-AF65-F5344CB8AC3E}">
        <p14:creationId xmlns:p14="http://schemas.microsoft.com/office/powerpoint/2010/main" val="65112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Data Preprocessing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7" name="TextBox 6">
            <a:extLst>
              <a:ext uri="{FF2B5EF4-FFF2-40B4-BE49-F238E27FC236}">
                <a16:creationId xmlns:a16="http://schemas.microsoft.com/office/drawing/2014/main" id="{6A175778-07AD-6DC0-35D8-AC9EF87705CF}"/>
              </a:ext>
            </a:extLst>
          </p:cNvPr>
          <p:cNvSpPr txBox="1"/>
          <p:nvPr/>
        </p:nvSpPr>
        <p:spPr>
          <a:xfrm>
            <a:off x="532622" y="671434"/>
            <a:ext cx="11074659" cy="1477328"/>
          </a:xfrm>
          <a:prstGeom prst="rect">
            <a:avLst/>
          </a:prstGeom>
          <a:noFill/>
        </p:spPr>
        <p:txBody>
          <a:bodyPr wrap="square">
            <a:spAutoFit/>
          </a:bodyPr>
          <a:lstStyle/>
          <a:p>
            <a:r>
              <a:rPr lang="en-US" dirty="0"/>
              <a:t>lower case</a:t>
            </a:r>
          </a:p>
          <a:p>
            <a:r>
              <a:rPr lang="en-US" dirty="0" err="1"/>
              <a:t>Tokensization</a:t>
            </a:r>
            <a:endParaRPr lang="en-US" dirty="0"/>
          </a:p>
          <a:p>
            <a:r>
              <a:rPr lang="en-US" dirty="0"/>
              <a:t>Removing special characters</a:t>
            </a:r>
          </a:p>
          <a:p>
            <a:r>
              <a:rPr lang="en-US" dirty="0"/>
              <a:t>Removing stop words and punctuation</a:t>
            </a:r>
          </a:p>
          <a:p>
            <a:r>
              <a:rPr lang="en-US" dirty="0"/>
              <a:t>stemming(covert same type of words in one)</a:t>
            </a:r>
            <a:endParaRPr lang="en-IN" dirty="0"/>
          </a:p>
        </p:txBody>
      </p:sp>
      <p:pic>
        <p:nvPicPr>
          <p:cNvPr id="9" name="Picture 8">
            <a:extLst>
              <a:ext uri="{FF2B5EF4-FFF2-40B4-BE49-F238E27FC236}">
                <a16:creationId xmlns:a16="http://schemas.microsoft.com/office/drawing/2014/main" id="{7FD53028-2EA5-5B56-0D7B-D8736A6D3C08}"/>
              </a:ext>
            </a:extLst>
          </p:cNvPr>
          <p:cNvPicPr>
            <a:picLocks noChangeAspect="1"/>
          </p:cNvPicPr>
          <p:nvPr/>
        </p:nvPicPr>
        <p:blipFill>
          <a:blip r:embed="rId2"/>
          <a:stretch>
            <a:fillRect/>
          </a:stretch>
        </p:blipFill>
        <p:spPr>
          <a:xfrm>
            <a:off x="5129337" y="481014"/>
            <a:ext cx="6616296" cy="5705551"/>
          </a:xfrm>
          <a:prstGeom prst="rect">
            <a:avLst/>
          </a:prstGeom>
        </p:spPr>
      </p:pic>
    </p:spTree>
    <p:extLst>
      <p:ext uri="{BB962C8B-B14F-4D97-AF65-F5344CB8AC3E}">
        <p14:creationId xmlns:p14="http://schemas.microsoft.com/office/powerpoint/2010/main" val="111013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Data Preprocessing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pic>
        <p:nvPicPr>
          <p:cNvPr id="6" name="Picture 5">
            <a:extLst>
              <a:ext uri="{FF2B5EF4-FFF2-40B4-BE49-F238E27FC236}">
                <a16:creationId xmlns:a16="http://schemas.microsoft.com/office/drawing/2014/main" id="{AF57B797-0CFC-CD63-B366-485CDA87C7C1}"/>
              </a:ext>
            </a:extLst>
          </p:cNvPr>
          <p:cNvPicPr>
            <a:picLocks noChangeAspect="1"/>
          </p:cNvPicPr>
          <p:nvPr/>
        </p:nvPicPr>
        <p:blipFill>
          <a:blip r:embed="rId2"/>
          <a:stretch>
            <a:fillRect/>
          </a:stretch>
        </p:blipFill>
        <p:spPr>
          <a:xfrm>
            <a:off x="642014" y="650958"/>
            <a:ext cx="7399661" cy="3764606"/>
          </a:xfrm>
          <a:prstGeom prst="rect">
            <a:avLst/>
          </a:prstGeom>
        </p:spPr>
      </p:pic>
      <p:pic>
        <p:nvPicPr>
          <p:cNvPr id="4098" name="Picture 2">
            <a:extLst>
              <a:ext uri="{FF2B5EF4-FFF2-40B4-BE49-F238E27FC236}">
                <a16:creationId xmlns:a16="http://schemas.microsoft.com/office/drawing/2014/main" id="{C7838624-2000-749C-35E3-5C2759AA4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0039" y="104386"/>
            <a:ext cx="3376764" cy="33246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4192E8-8707-34A8-4D68-0AF86AD4F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8875" y="3438233"/>
            <a:ext cx="3376765" cy="332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0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Data Preprocessing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pic>
        <p:nvPicPr>
          <p:cNvPr id="7" name="Picture 6">
            <a:extLst>
              <a:ext uri="{FF2B5EF4-FFF2-40B4-BE49-F238E27FC236}">
                <a16:creationId xmlns:a16="http://schemas.microsoft.com/office/drawing/2014/main" id="{9F413638-A0CB-126E-EADD-86B563EACEAC}"/>
              </a:ext>
            </a:extLst>
          </p:cNvPr>
          <p:cNvPicPr>
            <a:picLocks noChangeAspect="1"/>
          </p:cNvPicPr>
          <p:nvPr/>
        </p:nvPicPr>
        <p:blipFill>
          <a:blip r:embed="rId2"/>
          <a:stretch>
            <a:fillRect/>
          </a:stretch>
        </p:blipFill>
        <p:spPr>
          <a:xfrm>
            <a:off x="1996084" y="723665"/>
            <a:ext cx="8199831" cy="5410669"/>
          </a:xfrm>
          <a:prstGeom prst="rect">
            <a:avLst/>
          </a:prstGeom>
        </p:spPr>
      </p:pic>
    </p:spTree>
    <p:extLst>
      <p:ext uri="{BB962C8B-B14F-4D97-AF65-F5344CB8AC3E}">
        <p14:creationId xmlns:p14="http://schemas.microsoft.com/office/powerpoint/2010/main" val="98583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Data Preprocessing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pic>
        <p:nvPicPr>
          <p:cNvPr id="6" name="Picture 5">
            <a:extLst>
              <a:ext uri="{FF2B5EF4-FFF2-40B4-BE49-F238E27FC236}">
                <a16:creationId xmlns:a16="http://schemas.microsoft.com/office/drawing/2014/main" id="{9716A852-8155-0B0B-9DCD-20AE7F64BF27}"/>
              </a:ext>
            </a:extLst>
          </p:cNvPr>
          <p:cNvPicPr>
            <a:picLocks noChangeAspect="1"/>
          </p:cNvPicPr>
          <p:nvPr/>
        </p:nvPicPr>
        <p:blipFill>
          <a:blip r:embed="rId2"/>
          <a:stretch>
            <a:fillRect/>
          </a:stretch>
        </p:blipFill>
        <p:spPr>
          <a:xfrm>
            <a:off x="1965602" y="411901"/>
            <a:ext cx="8260796" cy="6127011"/>
          </a:xfrm>
          <a:prstGeom prst="rect">
            <a:avLst/>
          </a:prstGeom>
        </p:spPr>
      </p:pic>
    </p:spTree>
    <p:extLst>
      <p:ext uri="{BB962C8B-B14F-4D97-AF65-F5344CB8AC3E}">
        <p14:creationId xmlns:p14="http://schemas.microsoft.com/office/powerpoint/2010/main" val="272138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Model preparation and data splitting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pic>
        <p:nvPicPr>
          <p:cNvPr id="7" name="Picture 6">
            <a:extLst>
              <a:ext uri="{FF2B5EF4-FFF2-40B4-BE49-F238E27FC236}">
                <a16:creationId xmlns:a16="http://schemas.microsoft.com/office/drawing/2014/main" id="{36494369-D050-7E23-02DE-E31FB4ABE380}"/>
              </a:ext>
            </a:extLst>
          </p:cNvPr>
          <p:cNvPicPr>
            <a:picLocks noChangeAspect="1"/>
          </p:cNvPicPr>
          <p:nvPr/>
        </p:nvPicPr>
        <p:blipFill>
          <a:blip r:embed="rId2"/>
          <a:stretch>
            <a:fillRect/>
          </a:stretch>
        </p:blipFill>
        <p:spPr>
          <a:xfrm>
            <a:off x="2227194" y="635098"/>
            <a:ext cx="7737611" cy="3836907"/>
          </a:xfrm>
          <a:prstGeom prst="rect">
            <a:avLst/>
          </a:prstGeom>
        </p:spPr>
      </p:pic>
      <p:pic>
        <p:nvPicPr>
          <p:cNvPr id="8" name="Picture 7">
            <a:extLst>
              <a:ext uri="{FF2B5EF4-FFF2-40B4-BE49-F238E27FC236}">
                <a16:creationId xmlns:a16="http://schemas.microsoft.com/office/drawing/2014/main" id="{AD1C476B-AB39-A75D-5D0C-DD85B3B3B2D1}"/>
              </a:ext>
            </a:extLst>
          </p:cNvPr>
          <p:cNvPicPr>
            <a:picLocks noChangeAspect="1"/>
          </p:cNvPicPr>
          <p:nvPr/>
        </p:nvPicPr>
        <p:blipFill>
          <a:blip r:embed="rId3"/>
          <a:stretch>
            <a:fillRect/>
          </a:stretch>
        </p:blipFill>
        <p:spPr>
          <a:xfrm>
            <a:off x="3344940" y="4470150"/>
            <a:ext cx="5502117" cy="1752752"/>
          </a:xfrm>
          <a:prstGeom prst="rect">
            <a:avLst/>
          </a:prstGeom>
        </p:spPr>
      </p:pic>
    </p:spTree>
    <p:extLst>
      <p:ext uri="{BB962C8B-B14F-4D97-AF65-F5344CB8AC3E}">
        <p14:creationId xmlns:p14="http://schemas.microsoft.com/office/powerpoint/2010/main" val="388704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An email classifier based on machine learning is a system that uses algorithms to categorize incoming emails into predefined categories.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Model preparation and data splitting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pic>
        <p:nvPicPr>
          <p:cNvPr id="9" name="Picture 8">
            <a:extLst>
              <a:ext uri="{FF2B5EF4-FFF2-40B4-BE49-F238E27FC236}">
                <a16:creationId xmlns:a16="http://schemas.microsoft.com/office/drawing/2014/main" id="{3CC25DFD-07C8-DC17-A6C0-A2598E36485B}"/>
              </a:ext>
            </a:extLst>
          </p:cNvPr>
          <p:cNvPicPr>
            <a:picLocks noChangeAspect="1"/>
          </p:cNvPicPr>
          <p:nvPr/>
        </p:nvPicPr>
        <p:blipFill>
          <a:blip r:embed="rId2"/>
          <a:stretch>
            <a:fillRect/>
          </a:stretch>
        </p:blipFill>
        <p:spPr>
          <a:xfrm>
            <a:off x="3567803" y="909559"/>
            <a:ext cx="4153260" cy="1592718"/>
          </a:xfrm>
          <a:prstGeom prst="rect">
            <a:avLst/>
          </a:prstGeom>
        </p:spPr>
      </p:pic>
      <p:pic>
        <p:nvPicPr>
          <p:cNvPr id="12" name="Picture 11">
            <a:extLst>
              <a:ext uri="{FF2B5EF4-FFF2-40B4-BE49-F238E27FC236}">
                <a16:creationId xmlns:a16="http://schemas.microsoft.com/office/drawing/2014/main" id="{54A04544-B41D-A80A-83F9-205AE34F85AF}"/>
              </a:ext>
            </a:extLst>
          </p:cNvPr>
          <p:cNvPicPr>
            <a:picLocks noChangeAspect="1"/>
          </p:cNvPicPr>
          <p:nvPr/>
        </p:nvPicPr>
        <p:blipFill>
          <a:blip r:embed="rId3"/>
          <a:stretch>
            <a:fillRect/>
          </a:stretch>
        </p:blipFill>
        <p:spPr>
          <a:xfrm>
            <a:off x="7632806" y="877694"/>
            <a:ext cx="4092295" cy="1661304"/>
          </a:xfrm>
          <a:prstGeom prst="rect">
            <a:avLst/>
          </a:prstGeom>
        </p:spPr>
      </p:pic>
      <p:pic>
        <p:nvPicPr>
          <p:cNvPr id="14" name="Picture 13">
            <a:extLst>
              <a:ext uri="{FF2B5EF4-FFF2-40B4-BE49-F238E27FC236}">
                <a16:creationId xmlns:a16="http://schemas.microsoft.com/office/drawing/2014/main" id="{A55F5F2F-7220-E3C9-A06D-6ADC32897BA0}"/>
              </a:ext>
            </a:extLst>
          </p:cNvPr>
          <p:cNvPicPr>
            <a:picLocks noChangeAspect="1"/>
          </p:cNvPicPr>
          <p:nvPr/>
        </p:nvPicPr>
        <p:blipFill>
          <a:blip r:embed="rId4"/>
          <a:stretch>
            <a:fillRect/>
          </a:stretch>
        </p:blipFill>
        <p:spPr>
          <a:xfrm>
            <a:off x="0" y="978145"/>
            <a:ext cx="3749365" cy="1524132"/>
          </a:xfrm>
          <a:prstGeom prst="rect">
            <a:avLst/>
          </a:prstGeom>
        </p:spPr>
      </p:pic>
      <p:pic>
        <p:nvPicPr>
          <p:cNvPr id="16" name="Picture 15">
            <a:extLst>
              <a:ext uri="{FF2B5EF4-FFF2-40B4-BE49-F238E27FC236}">
                <a16:creationId xmlns:a16="http://schemas.microsoft.com/office/drawing/2014/main" id="{9F888E59-C390-F728-12F4-C16EC5C01782}"/>
              </a:ext>
            </a:extLst>
          </p:cNvPr>
          <p:cNvPicPr>
            <a:picLocks noChangeAspect="1"/>
          </p:cNvPicPr>
          <p:nvPr/>
        </p:nvPicPr>
        <p:blipFill>
          <a:blip r:embed="rId5"/>
          <a:stretch>
            <a:fillRect/>
          </a:stretch>
        </p:blipFill>
        <p:spPr>
          <a:xfrm>
            <a:off x="567973" y="3062536"/>
            <a:ext cx="4244708" cy="1889924"/>
          </a:xfrm>
          <a:prstGeom prst="rect">
            <a:avLst/>
          </a:prstGeom>
        </p:spPr>
      </p:pic>
      <p:pic>
        <p:nvPicPr>
          <p:cNvPr id="18" name="Picture 17">
            <a:extLst>
              <a:ext uri="{FF2B5EF4-FFF2-40B4-BE49-F238E27FC236}">
                <a16:creationId xmlns:a16="http://schemas.microsoft.com/office/drawing/2014/main" id="{795D12E0-CF8F-84F4-6D19-A9B928432472}"/>
              </a:ext>
            </a:extLst>
          </p:cNvPr>
          <p:cNvPicPr>
            <a:picLocks noChangeAspect="1"/>
          </p:cNvPicPr>
          <p:nvPr/>
        </p:nvPicPr>
        <p:blipFill>
          <a:blip r:embed="rId6"/>
          <a:stretch>
            <a:fillRect/>
          </a:stretch>
        </p:blipFill>
        <p:spPr>
          <a:xfrm>
            <a:off x="5508808" y="2910408"/>
            <a:ext cx="5037257" cy="3840813"/>
          </a:xfrm>
          <a:prstGeom prst="rect">
            <a:avLst/>
          </a:prstGeom>
        </p:spPr>
      </p:pic>
    </p:spTree>
    <p:extLst>
      <p:ext uri="{BB962C8B-B14F-4D97-AF65-F5344CB8AC3E}">
        <p14:creationId xmlns:p14="http://schemas.microsoft.com/office/powerpoint/2010/main" val="375984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Model preparation and data splitting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pic>
        <p:nvPicPr>
          <p:cNvPr id="6" name="Picture 5">
            <a:extLst>
              <a:ext uri="{FF2B5EF4-FFF2-40B4-BE49-F238E27FC236}">
                <a16:creationId xmlns:a16="http://schemas.microsoft.com/office/drawing/2014/main" id="{37D9F27E-C70E-C630-7109-70F3821D310E}"/>
              </a:ext>
            </a:extLst>
          </p:cNvPr>
          <p:cNvPicPr>
            <a:picLocks noChangeAspect="1"/>
          </p:cNvPicPr>
          <p:nvPr/>
        </p:nvPicPr>
        <p:blipFill>
          <a:blip r:embed="rId2"/>
          <a:stretch>
            <a:fillRect/>
          </a:stretch>
        </p:blipFill>
        <p:spPr>
          <a:xfrm>
            <a:off x="532266" y="745123"/>
            <a:ext cx="4633362" cy="1859441"/>
          </a:xfrm>
          <a:prstGeom prst="rect">
            <a:avLst/>
          </a:prstGeom>
        </p:spPr>
      </p:pic>
      <p:pic>
        <p:nvPicPr>
          <p:cNvPr id="8" name="Picture 7">
            <a:extLst>
              <a:ext uri="{FF2B5EF4-FFF2-40B4-BE49-F238E27FC236}">
                <a16:creationId xmlns:a16="http://schemas.microsoft.com/office/drawing/2014/main" id="{274CE50B-9CD9-94C1-2421-F772D1EC56ED}"/>
              </a:ext>
            </a:extLst>
          </p:cNvPr>
          <p:cNvPicPr>
            <a:picLocks noChangeAspect="1"/>
          </p:cNvPicPr>
          <p:nvPr/>
        </p:nvPicPr>
        <p:blipFill>
          <a:blip r:embed="rId3"/>
          <a:stretch>
            <a:fillRect/>
          </a:stretch>
        </p:blipFill>
        <p:spPr>
          <a:xfrm>
            <a:off x="644114" y="2961735"/>
            <a:ext cx="7376799" cy="2583404"/>
          </a:xfrm>
          <a:prstGeom prst="rect">
            <a:avLst/>
          </a:prstGeom>
        </p:spPr>
      </p:pic>
      <p:pic>
        <p:nvPicPr>
          <p:cNvPr id="13" name="Picture 12">
            <a:extLst>
              <a:ext uri="{FF2B5EF4-FFF2-40B4-BE49-F238E27FC236}">
                <a16:creationId xmlns:a16="http://schemas.microsoft.com/office/drawing/2014/main" id="{4A265DB3-9044-5029-D441-2B8906F53181}"/>
              </a:ext>
            </a:extLst>
          </p:cNvPr>
          <p:cNvPicPr>
            <a:picLocks noChangeAspect="1"/>
          </p:cNvPicPr>
          <p:nvPr/>
        </p:nvPicPr>
        <p:blipFill>
          <a:blip r:embed="rId4"/>
          <a:stretch>
            <a:fillRect/>
          </a:stretch>
        </p:blipFill>
        <p:spPr>
          <a:xfrm>
            <a:off x="8831480" y="877694"/>
            <a:ext cx="2301439" cy="4450466"/>
          </a:xfrm>
          <a:prstGeom prst="rect">
            <a:avLst/>
          </a:prstGeom>
        </p:spPr>
      </p:pic>
    </p:spTree>
    <p:extLst>
      <p:ext uri="{BB962C8B-B14F-4D97-AF65-F5344CB8AC3E}">
        <p14:creationId xmlns:p14="http://schemas.microsoft.com/office/powerpoint/2010/main" val="319014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Model preparation and data splitting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pic>
        <p:nvPicPr>
          <p:cNvPr id="5" name="Picture 2">
            <a:extLst>
              <a:ext uri="{FF2B5EF4-FFF2-40B4-BE49-F238E27FC236}">
                <a16:creationId xmlns:a16="http://schemas.microsoft.com/office/drawing/2014/main" id="{DD7F3E51-E801-484D-5119-89C3B7199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823913"/>
            <a:ext cx="56769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3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47869"/>
            <a:ext cx="10515600" cy="1325563"/>
          </a:xfrm>
        </p:spPr>
        <p:txBody>
          <a:bodyPr anchor="ctr">
            <a:normAutofit/>
          </a:bodyPr>
          <a:lstStyle/>
          <a:p>
            <a:r>
              <a:rPr lang="en-US" dirty="0"/>
              <a:t>Model preparation and data splitting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pic>
        <p:nvPicPr>
          <p:cNvPr id="7" name="Picture 6">
            <a:extLst>
              <a:ext uri="{FF2B5EF4-FFF2-40B4-BE49-F238E27FC236}">
                <a16:creationId xmlns:a16="http://schemas.microsoft.com/office/drawing/2014/main" id="{243DBF80-E34D-99DD-E065-E5D0B81E186E}"/>
              </a:ext>
            </a:extLst>
          </p:cNvPr>
          <p:cNvPicPr>
            <a:picLocks noChangeAspect="1"/>
          </p:cNvPicPr>
          <p:nvPr/>
        </p:nvPicPr>
        <p:blipFill>
          <a:blip r:embed="rId2"/>
          <a:stretch>
            <a:fillRect/>
          </a:stretch>
        </p:blipFill>
        <p:spPr>
          <a:xfrm>
            <a:off x="1310225" y="578873"/>
            <a:ext cx="9571549" cy="5700254"/>
          </a:xfrm>
          <a:prstGeom prst="rect">
            <a:avLst/>
          </a:prstGeom>
        </p:spPr>
      </p:pic>
    </p:spTree>
    <p:extLst>
      <p:ext uri="{BB962C8B-B14F-4D97-AF65-F5344CB8AC3E}">
        <p14:creationId xmlns:p14="http://schemas.microsoft.com/office/powerpoint/2010/main" val="426445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46793" y="-185152"/>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896946" y="321291"/>
            <a:ext cx="5195596" cy="6035059"/>
          </a:xfrm>
        </p:spPr>
        <p:txBody>
          <a:bodyPr vert="horz" lIns="91440" tIns="45720" rIns="91440" bIns="45720" rtlCol="0" anchor="b">
            <a:normAutofit/>
          </a:bodyPr>
          <a:lstStyle/>
          <a:p>
            <a:r>
              <a:rPr lang="en-US" sz="2000" dirty="0"/>
              <a:t>An email classifier based on machine learning is a system that uses algorithms to categorize incoming emails into predefined categories. It uses machine learning techniques such as supervised and unsupervised learning to train the classifier and improve its accuracy over time. The classifier analyzes various features of an email such as subject line, sender, content, and keywords to determine its category. Common categories include spam, promotional, personal, and important. The classifier then sorts the emails into the appropriate category, allowing the user to easily manage their inbox and prioritize their emails. The use of machine learning in email classification ensures that the system is dynamic and adapts to changes in email patterns and behavior.</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Shivam Gadekar</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Shivam Gadekar</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Introduction</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
        <p:nvSpPr>
          <p:cNvPr id="8" name="TextBox 7">
            <a:extLst>
              <a:ext uri="{FF2B5EF4-FFF2-40B4-BE49-F238E27FC236}">
                <a16:creationId xmlns:a16="http://schemas.microsoft.com/office/drawing/2014/main" id="{1D7E94B0-CD28-2246-A27A-23DBD17C7449}"/>
              </a:ext>
            </a:extLst>
          </p:cNvPr>
          <p:cNvSpPr txBox="1"/>
          <p:nvPr/>
        </p:nvSpPr>
        <p:spPr>
          <a:xfrm>
            <a:off x="838199" y="1690688"/>
            <a:ext cx="10722429" cy="2031325"/>
          </a:xfrm>
          <a:prstGeom prst="rect">
            <a:avLst/>
          </a:prstGeom>
          <a:noFill/>
        </p:spPr>
        <p:txBody>
          <a:bodyPr wrap="square">
            <a:spAutoFit/>
          </a:bodyPr>
          <a:lstStyle/>
          <a:p>
            <a:r>
              <a:rPr lang="en-US" b="0" i="0" dirty="0">
                <a:effectLst/>
                <a:latin typeface="Tenorite (Body)"/>
              </a:rPr>
              <a:t>It uses machine learning techniques such as supervised and unsupervised learning to train the classifier and improve its accuracy over time. The classifier analyzes various features of an email such as subject line, sender, content, and keywords to determine its category. Common categories include spam, promotional, personal, and important. The classifier then sorts the emails into the appropriate category, allowing the user to easily manage their inbox and prioritize their emails. The use of machine learning in email classification ensures that the system is dynamic and adapts to changes in email patterns and behavior.</a:t>
            </a:r>
            <a:endParaRPr lang="en-IN" dirty="0">
              <a:latin typeface="Tenorite (Body)"/>
            </a:endParaRPr>
          </a:p>
        </p:txBody>
      </p:sp>
    </p:spTree>
    <p:extLst>
      <p:ext uri="{BB962C8B-B14F-4D97-AF65-F5344CB8AC3E}">
        <p14:creationId xmlns:p14="http://schemas.microsoft.com/office/powerpoint/2010/main" val="56699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USED libraries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pic>
        <p:nvPicPr>
          <p:cNvPr id="6" name="Picture 5">
            <a:extLst>
              <a:ext uri="{FF2B5EF4-FFF2-40B4-BE49-F238E27FC236}">
                <a16:creationId xmlns:a16="http://schemas.microsoft.com/office/drawing/2014/main" id="{13FA93A1-9083-EE1B-8849-615392E3C876}"/>
              </a:ext>
            </a:extLst>
          </p:cNvPr>
          <p:cNvPicPr>
            <a:picLocks noChangeAspect="1"/>
          </p:cNvPicPr>
          <p:nvPr/>
        </p:nvPicPr>
        <p:blipFill>
          <a:blip r:embed="rId2"/>
          <a:stretch>
            <a:fillRect/>
          </a:stretch>
        </p:blipFill>
        <p:spPr>
          <a:xfrm>
            <a:off x="838200" y="1464401"/>
            <a:ext cx="2712955" cy="868755"/>
          </a:xfrm>
          <a:prstGeom prst="rect">
            <a:avLst/>
          </a:prstGeom>
        </p:spPr>
      </p:pic>
      <p:pic>
        <p:nvPicPr>
          <p:cNvPr id="9" name="Picture 8">
            <a:extLst>
              <a:ext uri="{FF2B5EF4-FFF2-40B4-BE49-F238E27FC236}">
                <a16:creationId xmlns:a16="http://schemas.microsoft.com/office/drawing/2014/main" id="{AA85530E-586D-F939-875A-FF2D63CEEB0B}"/>
              </a:ext>
            </a:extLst>
          </p:cNvPr>
          <p:cNvPicPr>
            <a:picLocks noChangeAspect="1"/>
          </p:cNvPicPr>
          <p:nvPr/>
        </p:nvPicPr>
        <p:blipFill>
          <a:blip r:embed="rId3"/>
          <a:stretch>
            <a:fillRect/>
          </a:stretch>
        </p:blipFill>
        <p:spPr>
          <a:xfrm>
            <a:off x="838200" y="2333156"/>
            <a:ext cx="3535986" cy="1181202"/>
          </a:xfrm>
          <a:prstGeom prst="rect">
            <a:avLst/>
          </a:prstGeom>
        </p:spPr>
      </p:pic>
      <p:pic>
        <p:nvPicPr>
          <p:cNvPr id="12" name="Picture 11">
            <a:extLst>
              <a:ext uri="{FF2B5EF4-FFF2-40B4-BE49-F238E27FC236}">
                <a16:creationId xmlns:a16="http://schemas.microsoft.com/office/drawing/2014/main" id="{96593A38-00A5-A2C4-C721-3A20C999627E}"/>
              </a:ext>
            </a:extLst>
          </p:cNvPr>
          <p:cNvPicPr>
            <a:picLocks noChangeAspect="1"/>
          </p:cNvPicPr>
          <p:nvPr/>
        </p:nvPicPr>
        <p:blipFill>
          <a:blip r:embed="rId4"/>
          <a:stretch>
            <a:fillRect/>
          </a:stretch>
        </p:blipFill>
        <p:spPr>
          <a:xfrm>
            <a:off x="838200" y="3583733"/>
            <a:ext cx="2781541" cy="502964"/>
          </a:xfrm>
          <a:prstGeom prst="rect">
            <a:avLst/>
          </a:prstGeom>
        </p:spPr>
      </p:pic>
      <p:pic>
        <p:nvPicPr>
          <p:cNvPr id="14" name="Picture 13">
            <a:extLst>
              <a:ext uri="{FF2B5EF4-FFF2-40B4-BE49-F238E27FC236}">
                <a16:creationId xmlns:a16="http://schemas.microsoft.com/office/drawing/2014/main" id="{68EF4D9D-15D0-F17D-1048-4A07C4BBA135}"/>
              </a:ext>
            </a:extLst>
          </p:cNvPr>
          <p:cNvPicPr>
            <a:picLocks noChangeAspect="1"/>
          </p:cNvPicPr>
          <p:nvPr/>
        </p:nvPicPr>
        <p:blipFill>
          <a:blip r:embed="rId5"/>
          <a:stretch>
            <a:fillRect/>
          </a:stretch>
        </p:blipFill>
        <p:spPr>
          <a:xfrm>
            <a:off x="838200" y="3960341"/>
            <a:ext cx="6027942" cy="1577477"/>
          </a:xfrm>
          <a:prstGeom prst="rect">
            <a:avLst/>
          </a:prstGeom>
        </p:spPr>
      </p:pic>
      <p:pic>
        <p:nvPicPr>
          <p:cNvPr id="16" name="Picture 15">
            <a:extLst>
              <a:ext uri="{FF2B5EF4-FFF2-40B4-BE49-F238E27FC236}">
                <a16:creationId xmlns:a16="http://schemas.microsoft.com/office/drawing/2014/main" id="{DB8A0AF1-7C2B-77E6-0C15-F7C07F449622}"/>
              </a:ext>
            </a:extLst>
          </p:cNvPr>
          <p:cNvPicPr>
            <a:picLocks noChangeAspect="1"/>
          </p:cNvPicPr>
          <p:nvPr/>
        </p:nvPicPr>
        <p:blipFill>
          <a:blip r:embed="rId6"/>
          <a:stretch>
            <a:fillRect/>
          </a:stretch>
        </p:blipFill>
        <p:spPr>
          <a:xfrm>
            <a:off x="7058956" y="1453758"/>
            <a:ext cx="4549534" cy="2110923"/>
          </a:xfrm>
          <a:prstGeom prst="rect">
            <a:avLst/>
          </a:prstGeom>
        </p:spPr>
      </p:pic>
    </p:spTree>
    <p:extLst>
      <p:ext uri="{BB962C8B-B14F-4D97-AF65-F5344CB8AC3E}">
        <p14:creationId xmlns:p14="http://schemas.microsoft.com/office/powerpoint/2010/main" val="203326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Data Cleaning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7" name="Picture 6">
            <a:extLst>
              <a:ext uri="{FF2B5EF4-FFF2-40B4-BE49-F238E27FC236}">
                <a16:creationId xmlns:a16="http://schemas.microsoft.com/office/drawing/2014/main" id="{2C428B6F-61F1-8263-82B4-287C632C9BE2}"/>
              </a:ext>
            </a:extLst>
          </p:cNvPr>
          <p:cNvPicPr>
            <a:picLocks noChangeAspect="1"/>
          </p:cNvPicPr>
          <p:nvPr/>
        </p:nvPicPr>
        <p:blipFill>
          <a:blip r:embed="rId2"/>
          <a:stretch>
            <a:fillRect/>
          </a:stretch>
        </p:blipFill>
        <p:spPr>
          <a:xfrm>
            <a:off x="380807" y="1181656"/>
            <a:ext cx="2659610" cy="1508891"/>
          </a:xfrm>
          <a:prstGeom prst="rect">
            <a:avLst/>
          </a:prstGeom>
        </p:spPr>
      </p:pic>
      <p:pic>
        <p:nvPicPr>
          <p:cNvPr id="10" name="Picture 9">
            <a:extLst>
              <a:ext uri="{FF2B5EF4-FFF2-40B4-BE49-F238E27FC236}">
                <a16:creationId xmlns:a16="http://schemas.microsoft.com/office/drawing/2014/main" id="{076968B7-2600-C2AD-C927-37C6C778211C}"/>
              </a:ext>
            </a:extLst>
          </p:cNvPr>
          <p:cNvPicPr>
            <a:picLocks noChangeAspect="1"/>
          </p:cNvPicPr>
          <p:nvPr/>
        </p:nvPicPr>
        <p:blipFill>
          <a:blip r:embed="rId3"/>
          <a:stretch>
            <a:fillRect/>
          </a:stretch>
        </p:blipFill>
        <p:spPr>
          <a:xfrm>
            <a:off x="380807" y="2885512"/>
            <a:ext cx="6020322" cy="3139712"/>
          </a:xfrm>
          <a:prstGeom prst="rect">
            <a:avLst/>
          </a:prstGeom>
        </p:spPr>
      </p:pic>
      <p:pic>
        <p:nvPicPr>
          <p:cNvPr id="15" name="Picture 14">
            <a:extLst>
              <a:ext uri="{FF2B5EF4-FFF2-40B4-BE49-F238E27FC236}">
                <a16:creationId xmlns:a16="http://schemas.microsoft.com/office/drawing/2014/main" id="{DC1522E8-66A3-7D66-DCDD-360FEFD9303F}"/>
              </a:ext>
            </a:extLst>
          </p:cNvPr>
          <p:cNvPicPr>
            <a:picLocks noChangeAspect="1"/>
          </p:cNvPicPr>
          <p:nvPr/>
        </p:nvPicPr>
        <p:blipFill>
          <a:blip r:embed="rId4"/>
          <a:stretch>
            <a:fillRect/>
          </a:stretch>
        </p:blipFill>
        <p:spPr>
          <a:xfrm>
            <a:off x="6541180" y="2885512"/>
            <a:ext cx="4633362" cy="2042337"/>
          </a:xfrm>
          <a:prstGeom prst="rect">
            <a:avLst/>
          </a:prstGeom>
        </p:spPr>
      </p:pic>
    </p:spTree>
    <p:extLst>
      <p:ext uri="{BB962C8B-B14F-4D97-AF65-F5344CB8AC3E}">
        <p14:creationId xmlns:p14="http://schemas.microsoft.com/office/powerpoint/2010/main" val="384513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Data Cleaning</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62BB0BCA-EC7D-EAAB-EE2F-DCEEB1E492C5}"/>
              </a:ext>
            </a:extLst>
          </p:cNvPr>
          <p:cNvPicPr>
            <a:picLocks noChangeAspect="1"/>
          </p:cNvPicPr>
          <p:nvPr/>
        </p:nvPicPr>
        <p:blipFill>
          <a:blip r:embed="rId2"/>
          <a:stretch>
            <a:fillRect/>
          </a:stretch>
        </p:blipFill>
        <p:spPr>
          <a:xfrm>
            <a:off x="246788" y="1226979"/>
            <a:ext cx="5540220" cy="5494496"/>
          </a:xfrm>
          <a:prstGeom prst="rect">
            <a:avLst/>
          </a:prstGeom>
        </p:spPr>
      </p:pic>
      <p:pic>
        <p:nvPicPr>
          <p:cNvPr id="9" name="Picture 8">
            <a:extLst>
              <a:ext uri="{FF2B5EF4-FFF2-40B4-BE49-F238E27FC236}">
                <a16:creationId xmlns:a16="http://schemas.microsoft.com/office/drawing/2014/main" id="{8A8FD630-0EEF-9118-12C6-515C16CD8224}"/>
              </a:ext>
            </a:extLst>
          </p:cNvPr>
          <p:cNvPicPr>
            <a:picLocks noChangeAspect="1"/>
          </p:cNvPicPr>
          <p:nvPr/>
        </p:nvPicPr>
        <p:blipFill>
          <a:blip r:embed="rId3"/>
          <a:stretch>
            <a:fillRect/>
          </a:stretch>
        </p:blipFill>
        <p:spPr>
          <a:xfrm>
            <a:off x="6550731" y="2562790"/>
            <a:ext cx="3452159" cy="2217612"/>
          </a:xfrm>
          <a:prstGeom prst="rect">
            <a:avLst/>
          </a:prstGeom>
        </p:spPr>
      </p:pic>
    </p:spTree>
    <p:extLst>
      <p:ext uri="{BB962C8B-B14F-4D97-AF65-F5344CB8AC3E}">
        <p14:creationId xmlns:p14="http://schemas.microsoft.com/office/powerpoint/2010/main" val="204259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436602-FEF0-FEDA-FDA7-6D87FAFCF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563" y="1027906"/>
            <a:ext cx="4979437" cy="497943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7" name="Picture 6">
            <a:extLst>
              <a:ext uri="{FF2B5EF4-FFF2-40B4-BE49-F238E27FC236}">
                <a16:creationId xmlns:a16="http://schemas.microsoft.com/office/drawing/2014/main" id="{E13BC8F8-8156-5920-9137-57DE150FFF34}"/>
              </a:ext>
            </a:extLst>
          </p:cNvPr>
          <p:cNvPicPr>
            <a:picLocks noChangeAspect="1"/>
          </p:cNvPicPr>
          <p:nvPr/>
        </p:nvPicPr>
        <p:blipFill>
          <a:blip r:embed="rId3"/>
          <a:stretch>
            <a:fillRect/>
          </a:stretch>
        </p:blipFill>
        <p:spPr>
          <a:xfrm>
            <a:off x="166395" y="1481679"/>
            <a:ext cx="7193903" cy="4099915"/>
          </a:xfrm>
          <a:prstGeom prst="rect">
            <a:avLst/>
          </a:prstGeom>
        </p:spPr>
      </p:pic>
    </p:spTree>
    <p:extLst>
      <p:ext uri="{BB962C8B-B14F-4D97-AF65-F5344CB8AC3E}">
        <p14:creationId xmlns:p14="http://schemas.microsoft.com/office/powerpoint/2010/main" val="31048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6" name="Picture 5">
            <a:extLst>
              <a:ext uri="{FF2B5EF4-FFF2-40B4-BE49-F238E27FC236}">
                <a16:creationId xmlns:a16="http://schemas.microsoft.com/office/drawing/2014/main" id="{D746A15B-160B-6C8C-A797-82E3B08E9D67}"/>
              </a:ext>
            </a:extLst>
          </p:cNvPr>
          <p:cNvPicPr>
            <a:picLocks noChangeAspect="1"/>
          </p:cNvPicPr>
          <p:nvPr/>
        </p:nvPicPr>
        <p:blipFill>
          <a:blip r:embed="rId2"/>
          <a:stretch>
            <a:fillRect/>
          </a:stretch>
        </p:blipFill>
        <p:spPr>
          <a:xfrm>
            <a:off x="102440" y="1135625"/>
            <a:ext cx="6332769" cy="5090601"/>
          </a:xfrm>
          <a:prstGeom prst="rect">
            <a:avLst/>
          </a:prstGeom>
        </p:spPr>
      </p:pic>
      <p:pic>
        <p:nvPicPr>
          <p:cNvPr id="9" name="Picture 8">
            <a:extLst>
              <a:ext uri="{FF2B5EF4-FFF2-40B4-BE49-F238E27FC236}">
                <a16:creationId xmlns:a16="http://schemas.microsoft.com/office/drawing/2014/main" id="{E218E6AD-14B3-D59A-F844-DED751F2902A}"/>
              </a:ext>
            </a:extLst>
          </p:cNvPr>
          <p:cNvPicPr>
            <a:picLocks noChangeAspect="1"/>
          </p:cNvPicPr>
          <p:nvPr/>
        </p:nvPicPr>
        <p:blipFill>
          <a:blip r:embed="rId3"/>
          <a:stretch>
            <a:fillRect/>
          </a:stretch>
        </p:blipFill>
        <p:spPr>
          <a:xfrm>
            <a:off x="6435209" y="1442261"/>
            <a:ext cx="5385453" cy="4634421"/>
          </a:xfrm>
          <a:prstGeom prst="rect">
            <a:avLst/>
          </a:prstGeom>
        </p:spPr>
      </p:pic>
    </p:spTree>
    <p:extLst>
      <p:ext uri="{BB962C8B-B14F-4D97-AF65-F5344CB8AC3E}">
        <p14:creationId xmlns:p14="http://schemas.microsoft.com/office/powerpoint/2010/main" val="353144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B8741D-985C-471E-A4CF-57E7FF0DE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16" y="129427"/>
            <a:ext cx="9959083" cy="672857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EDA</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DB4A9331-615E-82BB-3501-72E2BC2BA14E}"/>
              </a:ext>
            </a:extLst>
          </p:cNvPr>
          <p:cNvPicPr>
            <a:picLocks noChangeAspect="1"/>
          </p:cNvPicPr>
          <p:nvPr/>
        </p:nvPicPr>
        <p:blipFill>
          <a:blip r:embed="rId3"/>
          <a:stretch>
            <a:fillRect/>
          </a:stretch>
        </p:blipFill>
        <p:spPr>
          <a:xfrm>
            <a:off x="5078857" y="1690688"/>
            <a:ext cx="6637595" cy="4023709"/>
          </a:xfrm>
          <a:prstGeom prst="rect">
            <a:avLst/>
          </a:prstGeom>
        </p:spPr>
      </p:pic>
    </p:spTree>
    <p:extLst>
      <p:ext uri="{BB962C8B-B14F-4D97-AF65-F5344CB8AC3E}">
        <p14:creationId xmlns:p14="http://schemas.microsoft.com/office/powerpoint/2010/main" val="84377666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documentManagement/types"/>
    <ds:schemaRef ds:uri="http://purl.org/dc/terms/"/>
    <ds:schemaRef ds:uri="http://purl.org/dc/elements/1.1/"/>
    <ds:schemaRef ds:uri="http://schemas.microsoft.com/sharepoint/v3"/>
    <ds:schemaRef ds:uri="16c05727-aa75-4e4a-9b5f-8a80a1165891"/>
    <ds:schemaRef ds:uri="http://schemas.openxmlformats.org/package/2006/metadata/core-properties"/>
    <ds:schemaRef ds:uri="230e9df3-be65-4c73-a93b-d1236ebd677e"/>
    <ds:schemaRef ds:uri="http://schemas.microsoft.com/office/2006/metadata/properties"/>
    <ds:schemaRef ds:uri="http://www.w3.org/XML/1998/namespace"/>
    <ds:schemaRef ds:uri="http://schemas.microsoft.com/office/infopath/2007/PartnerControls"/>
    <ds:schemaRef ds:uri="71af3243-3dd4-4a8d-8c0d-dd76da1f02a5"/>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32</TotalTime>
  <Words>433</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Tenorite</vt:lpstr>
      <vt:lpstr>Tenorite (Body)</vt:lpstr>
      <vt:lpstr>Monoline</vt:lpstr>
      <vt:lpstr>Email Spam Classifier</vt:lpstr>
      <vt:lpstr>About Project</vt:lpstr>
      <vt:lpstr>Introduction</vt:lpstr>
      <vt:lpstr>USED libraries</vt:lpstr>
      <vt:lpstr>Data Cleaning</vt:lpstr>
      <vt:lpstr>Data Cleaning</vt:lpstr>
      <vt:lpstr>EDA</vt:lpstr>
      <vt:lpstr>EDA</vt:lpstr>
      <vt:lpstr>EDA</vt:lpstr>
      <vt:lpstr>EDA</vt:lpstr>
      <vt:lpstr>EDA</vt:lpstr>
      <vt:lpstr>EDA</vt:lpstr>
      <vt:lpstr>EDA</vt:lpstr>
      <vt:lpstr>EDA</vt:lpstr>
      <vt:lpstr>Data Preprocessing</vt:lpstr>
      <vt:lpstr>Data Preprocessing</vt:lpstr>
      <vt:lpstr>Data Preprocessing</vt:lpstr>
      <vt:lpstr>Data Preprocessing</vt:lpstr>
      <vt:lpstr>Model preparation and data splitting</vt:lpstr>
      <vt:lpstr>Model preparation and data splitting</vt:lpstr>
      <vt:lpstr>Model preparation and data splitting</vt:lpstr>
      <vt:lpstr>Model preparation and data splitting</vt:lpstr>
      <vt:lpstr>Model preparation and data splitting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Shivam Gadekar</dc:creator>
  <cp:lastModifiedBy>Shivam Gadekar</cp:lastModifiedBy>
  <cp:revision>4</cp:revision>
  <dcterms:created xsi:type="dcterms:W3CDTF">2023-02-09T17:18:34Z</dcterms:created>
  <dcterms:modified xsi:type="dcterms:W3CDTF">2023-02-09T17:51:02Z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