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68" r:id="rId3"/>
    <p:sldId id="267" r:id="rId4"/>
    <p:sldId id="266" r:id="rId5"/>
    <p:sldId id="265" r:id="rId6"/>
    <p:sldId id="264" r:id="rId7"/>
    <p:sldId id="287" r:id="rId8"/>
    <p:sldId id="286" r:id="rId9"/>
    <p:sldId id="285" r:id="rId10"/>
    <p:sldId id="284" r:id="rId11"/>
    <p:sldId id="283" r:id="rId12"/>
    <p:sldId id="282" r:id="rId13"/>
    <p:sldId id="281" r:id="rId14"/>
    <p:sldId id="280" r:id="rId15"/>
    <p:sldId id="278" r:id="rId16"/>
    <p:sldId id="277" r:id="rId17"/>
    <p:sldId id="276" r:id="rId18"/>
    <p:sldId id="275" r:id="rId19"/>
    <p:sldId id="269" r:id="rId20"/>
    <p:sldId id="263" r:id="rId21"/>
    <p:sldId id="26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2,09,593 rows and 37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Only one duplicate row/record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Datatypes of float, integer and object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46DC4AC-53D9-4C12-9B8B-788B503668A7}" type="datetimeFigureOut">
              <a:rPr lang="en-IN" smtClean="0"/>
              <a:t>24-02-2023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61308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6DC4AC-53D9-4C12-9B8B-788B503668A7}"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35659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6DC4AC-53D9-4C12-9B8B-788B503668A7}"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44032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6DC4AC-53D9-4C12-9B8B-788B503668A7}"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2918A-A5A1-4CB0-8CCE-59D1B843113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69288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6DC4AC-53D9-4C12-9B8B-788B503668A7}"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45645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6DC4AC-53D9-4C12-9B8B-788B503668A7}" type="datetimeFigureOut">
              <a:rPr lang="en-IN" smtClean="0"/>
              <a:t>24-02-2023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1824889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6DC4AC-53D9-4C12-9B8B-788B503668A7}" type="datetimeFigureOut">
              <a:rPr lang="en-IN" smtClean="0"/>
              <a:t>24-02-2023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1089480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6DC4AC-53D9-4C12-9B8B-788B503668A7}"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1783657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6DC4AC-53D9-4C12-9B8B-788B503668A7}"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1612727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6DC4AC-53D9-4C12-9B8B-788B503668A7}"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319428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6DC4AC-53D9-4C12-9B8B-788B503668A7}"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140239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6DC4AC-53D9-4C12-9B8B-788B503668A7}"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1048968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6DC4AC-53D9-4C12-9B8B-788B503668A7}" type="datetimeFigureOut">
              <a:rPr lang="en-IN" smtClean="0"/>
              <a:t>24-02-2023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3373479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6DC4AC-53D9-4C12-9B8B-788B503668A7}" type="datetimeFigureOut">
              <a:rPr lang="en-IN" smtClean="0"/>
              <a:t>24-02-2023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2585989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DC4AC-53D9-4C12-9B8B-788B503668A7}" type="datetimeFigureOut">
              <a:rPr lang="en-IN" smtClean="0"/>
              <a:t>24-02-2023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4255212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6DC4AC-53D9-4C12-9B8B-788B503668A7}"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102493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6DC4AC-53D9-4C12-9B8B-788B503668A7}"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2429263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6DC4AC-53D9-4C12-9B8B-788B503668A7}" type="datetimeFigureOut">
              <a:rPr lang="en-IN" smtClean="0"/>
              <a:t>24-02-2023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42918A-A5A1-4CB0-8CCE-59D1B843113E}" type="slidenum">
              <a:rPr lang="en-IN" smtClean="0"/>
              <a:t>‹#›</a:t>
            </a:fld>
            <a:endParaRPr lang="en-IN"/>
          </a:p>
        </p:txBody>
      </p:sp>
    </p:spTree>
    <p:extLst>
      <p:ext uri="{BB962C8B-B14F-4D97-AF65-F5344CB8AC3E}">
        <p14:creationId xmlns:p14="http://schemas.microsoft.com/office/powerpoint/2010/main" val="2111428016"/>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FBD414-04ED-AE86-54DC-0DBEEB13C45A}"/>
              </a:ext>
            </a:extLst>
          </p:cNvPr>
          <p:cNvSpPr>
            <a:spLocks noGrp="1"/>
          </p:cNvSpPr>
          <p:nvPr>
            <p:ph type="ctrTitle"/>
          </p:nvPr>
        </p:nvSpPr>
        <p:spPr>
          <a:xfrm>
            <a:off x="1297822" y="1379621"/>
            <a:ext cx="8471820" cy="1796715"/>
          </a:xfrm>
        </p:spPr>
        <p:txBody>
          <a:bodyPr>
            <a:normAutofit/>
          </a:bodyPr>
          <a:lstStyle/>
          <a:p>
            <a:r>
              <a:rPr lang="en-US" b="1" dirty="0">
                <a:solidFill>
                  <a:schemeClr val="bg1"/>
                </a:solidFill>
              </a:rPr>
              <a:t>Micro Credit Defaulter</a:t>
            </a:r>
          </a:p>
        </p:txBody>
      </p:sp>
      <p:sp>
        <p:nvSpPr>
          <p:cNvPr id="5" name="Content Placeholder 2">
            <a:extLst>
              <a:ext uri="{FF2B5EF4-FFF2-40B4-BE49-F238E27FC236}">
                <a16:creationId xmlns:a16="http://schemas.microsoft.com/office/drawing/2014/main" id="{BF0D96C4-147F-311E-A133-A198DD680EFA}"/>
              </a:ext>
            </a:extLst>
          </p:cNvPr>
          <p:cNvSpPr>
            <a:spLocks noGrp="1"/>
          </p:cNvSpPr>
          <p:nvPr>
            <p:ph type="subTitle" idx="1"/>
          </p:nvPr>
        </p:nvSpPr>
        <p:spPr>
          <a:xfrm>
            <a:off x="5693956" y="3176336"/>
            <a:ext cx="4334947" cy="505329"/>
          </a:xfrm>
        </p:spPr>
        <p:txBody>
          <a:bodyPr>
            <a:normAutofit/>
          </a:bodyPr>
          <a:lstStyle/>
          <a:p>
            <a:r>
              <a:rPr lang="en-US" sz="2400" dirty="0">
                <a:solidFill>
                  <a:schemeClr val="bg1"/>
                </a:solidFill>
              </a:rPr>
              <a:t>Shivam N. Gadekar</a:t>
            </a:r>
          </a:p>
        </p:txBody>
      </p:sp>
    </p:spTree>
    <p:extLst>
      <p:ext uri="{BB962C8B-B14F-4D97-AF65-F5344CB8AC3E}">
        <p14:creationId xmlns:p14="http://schemas.microsoft.com/office/powerpoint/2010/main" val="2133852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996581B-1128-B81F-C11E-A3921E5BA942}"/>
              </a:ext>
            </a:extLst>
          </p:cNvPr>
          <p:cNvSpPr>
            <a:spLocks noGrp="1"/>
          </p:cNvSpPr>
          <p:nvPr>
            <p:ph type="title"/>
          </p:nvPr>
        </p:nvSpPr>
        <p:spPr>
          <a:xfrm>
            <a:off x="1522875" y="493535"/>
            <a:ext cx="9143538" cy="1066800"/>
          </a:xfrm>
        </p:spPr>
        <p:txBody>
          <a:bodyPr/>
          <a:lstStyle/>
          <a:p>
            <a:pPr algn="ctr"/>
            <a:r>
              <a:rPr lang="en-US" dirty="0">
                <a:solidFill>
                  <a:schemeClr val="bg1"/>
                </a:solidFill>
              </a:rPr>
              <a:t>Data Description</a:t>
            </a:r>
          </a:p>
        </p:txBody>
      </p:sp>
      <p:sp>
        <p:nvSpPr>
          <p:cNvPr id="3" name="Content Placeholder 1">
            <a:extLst>
              <a:ext uri="{FF2B5EF4-FFF2-40B4-BE49-F238E27FC236}">
                <a16:creationId xmlns:a16="http://schemas.microsoft.com/office/drawing/2014/main" id="{8514FF3E-210E-BDC3-FF2A-2DC21098E1A7}"/>
              </a:ext>
            </a:extLst>
          </p:cNvPr>
          <p:cNvSpPr>
            <a:spLocks noGrp="1"/>
          </p:cNvSpPr>
          <p:nvPr>
            <p:ph idx="1"/>
          </p:nvPr>
        </p:nvSpPr>
        <p:spPr>
          <a:xfrm>
            <a:off x="654694" y="2133600"/>
            <a:ext cx="10896600" cy="3697465"/>
          </a:xfrm>
        </p:spPr>
        <p:txBody>
          <a:bodyPr numCol="2">
            <a:noAutofit/>
          </a:bodyPr>
          <a:lstStyle/>
          <a:p>
            <a:pPr lvl="1">
              <a:buFont typeface="Arial" panose="020B0604020202020204" pitchFamily="34" charset="0"/>
              <a:buChar char="•"/>
            </a:pPr>
            <a:r>
              <a:rPr lang="en-US" sz="1800" b="0" i="0" dirty="0">
                <a:solidFill>
                  <a:schemeClr val="bg1"/>
                </a:solidFill>
                <a:effectLst/>
                <a:latin typeface="+mj-lt"/>
              </a:rPr>
              <a:t>fr_da_rech90 : Frequency of data account recharged in last 90 days</a:t>
            </a:r>
          </a:p>
          <a:p>
            <a:pPr lvl="1">
              <a:buFont typeface="Arial" panose="020B0604020202020204" pitchFamily="34" charset="0"/>
              <a:buChar char="•"/>
            </a:pPr>
            <a:r>
              <a:rPr lang="en-US" sz="1800" b="0" i="0" dirty="0">
                <a:solidFill>
                  <a:schemeClr val="bg1"/>
                </a:solidFill>
                <a:effectLst/>
                <a:latin typeface="+mj-lt"/>
              </a:rPr>
              <a:t>cnt_loans30 : Number of loans taken by user in last 30 days</a:t>
            </a:r>
          </a:p>
          <a:p>
            <a:pPr lvl="1">
              <a:buFont typeface="Arial" panose="020B0604020202020204" pitchFamily="34" charset="0"/>
              <a:buChar char="•"/>
            </a:pPr>
            <a:r>
              <a:rPr lang="en-US" sz="1800" b="0" i="0" dirty="0">
                <a:solidFill>
                  <a:schemeClr val="bg1"/>
                </a:solidFill>
                <a:effectLst/>
                <a:latin typeface="+mj-lt"/>
              </a:rPr>
              <a:t>amnt_loans30 : Total amount of loans taken by user in last 30 days</a:t>
            </a:r>
          </a:p>
          <a:p>
            <a:pPr lvl="1">
              <a:buFont typeface="Arial" panose="020B0604020202020204" pitchFamily="34" charset="0"/>
              <a:buChar char="•"/>
            </a:pPr>
            <a:r>
              <a:rPr lang="en-US" sz="1800" b="0" i="0" dirty="0">
                <a:solidFill>
                  <a:schemeClr val="bg1"/>
                </a:solidFill>
                <a:effectLst/>
                <a:latin typeface="+mj-lt"/>
              </a:rPr>
              <a:t>maxamnt_loans30 : Maximum amount of loan taken by the user in last 30 days</a:t>
            </a:r>
          </a:p>
          <a:p>
            <a:pPr lvl="1">
              <a:buFont typeface="Arial" panose="020B0604020202020204" pitchFamily="34" charset="0"/>
              <a:buChar char="•"/>
            </a:pPr>
            <a:r>
              <a:rPr lang="en-US" sz="1800" b="0" i="0" dirty="0">
                <a:solidFill>
                  <a:schemeClr val="bg1"/>
                </a:solidFill>
                <a:effectLst/>
                <a:latin typeface="+mj-lt"/>
              </a:rPr>
              <a:t>medianamnt_loans30: Median of amounts of loan taken by the user in last 30 days</a:t>
            </a:r>
          </a:p>
          <a:p>
            <a:pPr lvl="1">
              <a:buFont typeface="Arial" panose="020B0604020202020204" pitchFamily="34" charset="0"/>
              <a:buChar char="•"/>
            </a:pPr>
            <a:r>
              <a:rPr lang="en-US" sz="1800" b="0" i="0" dirty="0">
                <a:solidFill>
                  <a:schemeClr val="bg1"/>
                </a:solidFill>
                <a:effectLst/>
                <a:latin typeface="+mj-lt"/>
              </a:rPr>
              <a:t>cnt_loans90 : Number of loans taken by user in last 90 days</a:t>
            </a:r>
          </a:p>
          <a:p>
            <a:pPr lvl="1">
              <a:buFont typeface="Arial" panose="020B0604020202020204" pitchFamily="34" charset="0"/>
              <a:buChar char="•"/>
            </a:pPr>
            <a:r>
              <a:rPr lang="en-US" sz="1800" b="0" i="0" dirty="0">
                <a:solidFill>
                  <a:schemeClr val="bg1"/>
                </a:solidFill>
                <a:effectLst/>
                <a:latin typeface="+mj-lt"/>
              </a:rPr>
              <a:t>amnt_loans90 : Total amount of loans taken by user in last 90 days</a:t>
            </a:r>
          </a:p>
          <a:p>
            <a:pPr lvl="1">
              <a:buFont typeface="Arial" panose="020B0604020202020204" pitchFamily="34" charset="0"/>
              <a:buChar char="•"/>
            </a:pPr>
            <a:r>
              <a:rPr lang="en-US" sz="1800" b="0" i="0" dirty="0">
                <a:solidFill>
                  <a:schemeClr val="bg1"/>
                </a:solidFill>
                <a:effectLst/>
                <a:latin typeface="+mj-lt"/>
              </a:rPr>
              <a:t>maxamnt_loans90 : Maximum amount of loan taken by the user in last 90 days</a:t>
            </a:r>
          </a:p>
          <a:p>
            <a:pPr lvl="1">
              <a:buFont typeface="Arial" panose="020B0604020202020204" pitchFamily="34" charset="0"/>
              <a:buChar char="•"/>
            </a:pPr>
            <a:r>
              <a:rPr lang="en-US" sz="1800" b="0" i="0" dirty="0">
                <a:solidFill>
                  <a:schemeClr val="bg1"/>
                </a:solidFill>
                <a:effectLst/>
                <a:latin typeface="+mj-lt"/>
              </a:rPr>
              <a:t>medianamnt_loans90: Median of amounts of loan taken by the user in last 90 days</a:t>
            </a:r>
          </a:p>
          <a:p>
            <a:pPr lvl="1">
              <a:buFont typeface="Arial" panose="020B0604020202020204" pitchFamily="34" charset="0"/>
              <a:buChar char="•"/>
            </a:pPr>
            <a:r>
              <a:rPr lang="en-US" sz="1800" b="0" i="0" dirty="0">
                <a:solidFill>
                  <a:schemeClr val="bg1"/>
                </a:solidFill>
                <a:effectLst/>
                <a:latin typeface="+mj-lt"/>
              </a:rPr>
              <a:t>payback30 : Average payback time in days over last 30 days</a:t>
            </a:r>
          </a:p>
          <a:p>
            <a:pPr lvl="1">
              <a:buFont typeface="Arial" panose="020B0604020202020204" pitchFamily="34" charset="0"/>
              <a:buChar char="•"/>
            </a:pPr>
            <a:r>
              <a:rPr lang="en-US" sz="1800" b="0" i="0" dirty="0">
                <a:solidFill>
                  <a:schemeClr val="bg1"/>
                </a:solidFill>
                <a:effectLst/>
                <a:latin typeface="+mj-lt"/>
              </a:rPr>
              <a:t>payback90 : Average payback time in days over last 90 days</a:t>
            </a:r>
          </a:p>
          <a:p>
            <a:pPr lvl="1">
              <a:buFont typeface="Arial" panose="020B0604020202020204" pitchFamily="34" charset="0"/>
              <a:buChar char="•"/>
            </a:pPr>
            <a:r>
              <a:rPr lang="en-US" sz="1800" b="0" i="0" dirty="0" err="1">
                <a:solidFill>
                  <a:schemeClr val="bg1"/>
                </a:solidFill>
                <a:effectLst/>
                <a:latin typeface="+mj-lt"/>
              </a:rPr>
              <a:t>pcircle</a:t>
            </a:r>
            <a:r>
              <a:rPr lang="en-US" sz="1800" b="0" i="0" dirty="0">
                <a:solidFill>
                  <a:schemeClr val="bg1"/>
                </a:solidFill>
                <a:effectLst/>
                <a:latin typeface="+mj-lt"/>
              </a:rPr>
              <a:t> : Telecom circle</a:t>
            </a:r>
          </a:p>
          <a:p>
            <a:pPr lvl="1">
              <a:buFont typeface="Arial" panose="020B0604020202020204" pitchFamily="34" charset="0"/>
              <a:buChar char="•"/>
            </a:pPr>
            <a:r>
              <a:rPr lang="en-US" sz="1800" b="0" i="0" dirty="0" err="1">
                <a:solidFill>
                  <a:schemeClr val="bg1"/>
                </a:solidFill>
                <a:effectLst/>
                <a:latin typeface="+mj-lt"/>
              </a:rPr>
              <a:t>pdate</a:t>
            </a:r>
            <a:r>
              <a:rPr lang="en-US" sz="1800" b="0" i="0" dirty="0">
                <a:solidFill>
                  <a:schemeClr val="bg1"/>
                </a:solidFill>
                <a:effectLst/>
                <a:latin typeface="+mj-lt"/>
              </a:rPr>
              <a:t> : Date</a:t>
            </a:r>
          </a:p>
        </p:txBody>
      </p:sp>
      <p:sp>
        <p:nvSpPr>
          <p:cNvPr id="4" name="Text Placeholder 7">
            <a:extLst>
              <a:ext uri="{FF2B5EF4-FFF2-40B4-BE49-F238E27FC236}">
                <a16:creationId xmlns:a16="http://schemas.microsoft.com/office/drawing/2014/main" id="{667125AB-222A-6ABA-D156-96A367228BD8}"/>
              </a:ext>
            </a:extLst>
          </p:cNvPr>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solidFill>
                <a:schemeClr val="bg1"/>
              </a:solidFill>
            </a:endParaRPr>
          </a:p>
        </p:txBody>
      </p:sp>
    </p:spTree>
    <p:extLst>
      <p:ext uri="{BB962C8B-B14F-4D97-AF65-F5344CB8AC3E}">
        <p14:creationId xmlns:p14="http://schemas.microsoft.com/office/powerpoint/2010/main" val="97908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DFABFF0B-69C0-DC87-90F5-18CBA314FF11}"/>
              </a:ext>
            </a:extLst>
          </p:cNvPr>
          <p:cNvSpPr>
            <a:spLocks noGrp="1"/>
          </p:cNvSpPr>
          <p:nvPr>
            <p:ph type="title"/>
          </p:nvPr>
        </p:nvSpPr>
        <p:spPr>
          <a:xfrm>
            <a:off x="1524231" y="457200"/>
            <a:ext cx="9143538" cy="1066800"/>
          </a:xfrm>
        </p:spPr>
        <p:txBody>
          <a:bodyPr/>
          <a:lstStyle/>
          <a:p>
            <a:pPr algn="ctr"/>
            <a:r>
              <a:rPr lang="en-US" dirty="0">
                <a:solidFill>
                  <a:schemeClr val="bg1"/>
                </a:solidFill>
              </a:rPr>
              <a:t>Exploratory Data Analysis</a:t>
            </a:r>
          </a:p>
        </p:txBody>
      </p:sp>
      <p:graphicFrame>
        <p:nvGraphicFramePr>
          <p:cNvPr id="3" name="Content Placeholder 2">
            <a:extLst>
              <a:ext uri="{FF2B5EF4-FFF2-40B4-BE49-F238E27FC236}">
                <a16:creationId xmlns:a16="http://schemas.microsoft.com/office/drawing/2014/main" id="{AB2F2169-70CF-E035-F407-E04882F67985}"/>
              </a:ext>
            </a:extLst>
          </p:cNvPr>
          <p:cNvGraphicFramePr>
            <a:graphicFrameLocks noGrp="1"/>
          </p:cNvGraphicFramePr>
          <p:nvPr>
            <p:ph idx="1"/>
            <p:extLst>
              <p:ext uri="{D42A27DB-BD31-4B8C-83A1-F6EECF244321}">
                <p14:modId xmlns:p14="http://schemas.microsoft.com/office/powerpoint/2010/main" val="1882297107"/>
              </p:ext>
            </p:extLst>
          </p:nvPr>
        </p:nvGraphicFramePr>
        <p:xfrm>
          <a:off x="7542212" y="175260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05992BF-3D2C-BD4A-572E-84C16C98733C}"/>
              </a:ext>
            </a:extLst>
          </p:cNvPr>
          <p:cNvSpPr txBox="1"/>
          <p:nvPr/>
        </p:nvSpPr>
        <p:spPr>
          <a:xfrm>
            <a:off x="912812" y="1909012"/>
            <a:ext cx="6629400" cy="3693319"/>
          </a:xfrm>
          <a:prstGeom prst="rect">
            <a:avLst/>
          </a:prstGeom>
          <a:noFill/>
          <a:ln>
            <a:noFill/>
          </a:ln>
        </p:spPr>
        <p:txBody>
          <a:bodyPr wrap="square">
            <a:spAutoFit/>
          </a:bodyPr>
          <a:lstStyle/>
          <a:p>
            <a:pPr marL="285750" indent="-285750">
              <a:buFont typeface="Wingdings" panose="05000000000000000000" pitchFamily="2" charset="2"/>
              <a:buChar char="§"/>
            </a:pPr>
            <a:r>
              <a:rPr lang="en-US" cap="none" dirty="0">
                <a:solidFill>
                  <a:schemeClr val="bg1"/>
                </a:solidFill>
                <a:latin typeface="+mj-lt"/>
                <a:ea typeface="Cambria" panose="02040503050406030204" pitchFamily="18" charset="0"/>
              </a:rPr>
              <a:t>First I have imported the necessary libraries and loaded the entire dataset in our Jupyter Notebook and renamed the project file.</a:t>
            </a:r>
          </a:p>
          <a:p>
            <a:pPr marL="285750" indent="-285750">
              <a:buFont typeface="Wingdings" panose="05000000000000000000" pitchFamily="2" charset="2"/>
              <a:buChar char="§"/>
            </a:pPr>
            <a:r>
              <a:rPr lang="en-US" cap="none" dirty="0">
                <a:solidFill>
                  <a:schemeClr val="bg1"/>
                </a:solidFill>
                <a:latin typeface="+mj-lt"/>
                <a:ea typeface="Cambria" panose="02040503050406030204" pitchFamily="18" charset="0"/>
              </a:rPr>
              <a:t>Then I checked the shape of </a:t>
            </a:r>
            <a:r>
              <a:rPr lang="en-US" dirty="0">
                <a:solidFill>
                  <a:schemeClr val="bg1"/>
                </a:solidFill>
                <a:latin typeface="+mj-lt"/>
                <a:ea typeface="Cambria" panose="02040503050406030204" pitchFamily="18" charset="0"/>
              </a:rPr>
              <a:t>our</a:t>
            </a:r>
            <a:r>
              <a:rPr lang="en-US" cap="none" dirty="0">
                <a:solidFill>
                  <a:schemeClr val="bg1"/>
                </a:solidFill>
                <a:latin typeface="+mj-lt"/>
                <a:ea typeface="Cambria" panose="02040503050406030204" pitchFamily="18" charset="0"/>
              </a:rPr>
              <a:t> dataset and found that we </a:t>
            </a:r>
            <a:r>
              <a:rPr lang="en-US" dirty="0">
                <a:solidFill>
                  <a:schemeClr val="bg1"/>
                </a:solidFill>
                <a:latin typeface="+mj-lt"/>
                <a:ea typeface="Cambria" panose="02040503050406030204" pitchFamily="18" charset="0"/>
              </a:rPr>
              <a:t>have a total of</a:t>
            </a:r>
            <a:r>
              <a:rPr lang="en-US" cap="none" dirty="0">
                <a:solidFill>
                  <a:schemeClr val="bg1"/>
                </a:solidFill>
                <a:latin typeface="+mj-lt"/>
                <a:ea typeface="Cambria" panose="02040503050406030204" pitchFamily="18" charset="0"/>
              </a:rPr>
              <a:t> 2,09,593 rows and </a:t>
            </a:r>
            <a:r>
              <a:rPr lang="en-US" dirty="0">
                <a:solidFill>
                  <a:schemeClr val="bg1"/>
                </a:solidFill>
                <a:latin typeface="+mj-lt"/>
                <a:ea typeface="Cambria" panose="02040503050406030204" pitchFamily="18" charset="0"/>
              </a:rPr>
              <a:t>37</a:t>
            </a:r>
            <a:r>
              <a:rPr lang="en-US" cap="none" dirty="0">
                <a:solidFill>
                  <a:schemeClr val="bg1"/>
                </a:solidFill>
                <a:latin typeface="+mj-lt"/>
                <a:ea typeface="Cambria" panose="02040503050406030204" pitchFamily="18" charset="0"/>
              </a:rPr>
              <a:t> different columns.</a:t>
            </a:r>
          </a:p>
          <a:p>
            <a:pPr marL="285750" indent="-285750">
              <a:buFont typeface="Wingdings" panose="05000000000000000000" pitchFamily="2" charset="2"/>
              <a:buChar char="§"/>
            </a:pPr>
            <a:r>
              <a:rPr lang="en-US" cap="none" dirty="0">
                <a:solidFill>
                  <a:schemeClr val="bg1"/>
                </a:solidFill>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solidFill>
                  <a:schemeClr val="bg1"/>
                </a:solidFill>
                <a:latin typeface="+mj-lt"/>
                <a:ea typeface="Cambria" panose="02040503050406030204" pitchFamily="18" charset="0"/>
              </a:rPr>
              <a:t>There was only one duplicate row/record in our dataset and I removed it from our dataset.</a:t>
            </a:r>
            <a:endParaRPr lang="en-US" cap="none" dirty="0">
              <a:solidFill>
                <a:schemeClr val="bg1"/>
              </a:solidFill>
              <a:latin typeface="+mj-lt"/>
              <a:ea typeface="Cambria" panose="02040503050406030204" pitchFamily="18" charset="0"/>
            </a:endParaRPr>
          </a:p>
          <a:p>
            <a:pPr marL="285750" indent="-285750">
              <a:buFont typeface="Wingdings" panose="05000000000000000000" pitchFamily="2" charset="2"/>
              <a:buChar char="§"/>
            </a:pPr>
            <a:r>
              <a:rPr lang="en-US" cap="none" dirty="0">
                <a:solidFill>
                  <a:schemeClr val="bg1"/>
                </a:solidFill>
                <a:latin typeface="+mj-lt"/>
                <a:ea typeface="Cambria" panose="02040503050406030204" pitchFamily="18" charset="0"/>
              </a:rPr>
              <a:t>By checking the data types </a:t>
            </a:r>
            <a:r>
              <a:rPr lang="en-US" dirty="0">
                <a:solidFill>
                  <a:schemeClr val="bg1"/>
                </a:solidFill>
                <a:latin typeface="+mj-lt"/>
                <a:ea typeface="Cambria" panose="02040503050406030204" pitchFamily="18" charset="0"/>
              </a:rPr>
              <a:t>I</a:t>
            </a:r>
            <a:r>
              <a:rPr lang="en-US" cap="none" dirty="0">
                <a:solidFill>
                  <a:schemeClr val="bg1"/>
                </a:solidFill>
                <a:latin typeface="+mj-lt"/>
                <a:ea typeface="Cambria" panose="02040503050406030204" pitchFamily="18" charset="0"/>
              </a:rPr>
              <a:t> came to know that our data set consists of columns have float, integer and object data type values.</a:t>
            </a:r>
          </a:p>
        </p:txBody>
      </p:sp>
    </p:spTree>
    <p:extLst>
      <p:ext uri="{BB962C8B-B14F-4D97-AF65-F5344CB8AC3E}">
        <p14:creationId xmlns:p14="http://schemas.microsoft.com/office/powerpoint/2010/main" val="163738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787B-2E41-938E-C7BD-977BB8767A76}"/>
              </a:ext>
            </a:extLst>
          </p:cNvPr>
          <p:cNvSpPr>
            <a:spLocks noGrp="1"/>
          </p:cNvSpPr>
          <p:nvPr>
            <p:ph type="title"/>
          </p:nvPr>
        </p:nvSpPr>
        <p:spPr>
          <a:xfrm>
            <a:off x="8847041" y="1371600"/>
            <a:ext cx="3124200" cy="2057400"/>
          </a:xfrm>
        </p:spPr>
        <p:txBody>
          <a:bodyPr/>
          <a:lstStyle/>
          <a:p>
            <a:r>
              <a:rPr lang="en-US" dirty="0">
                <a:solidFill>
                  <a:schemeClr val="bg1"/>
                </a:solidFill>
              </a:rPr>
              <a:t>Describe</a:t>
            </a:r>
            <a:endParaRPr lang="en-IN" dirty="0">
              <a:solidFill>
                <a:schemeClr val="bg1"/>
              </a:solidFill>
            </a:endParaRPr>
          </a:p>
        </p:txBody>
      </p:sp>
      <p:sp>
        <p:nvSpPr>
          <p:cNvPr id="4" name="Text Placeholder 3">
            <a:extLst>
              <a:ext uri="{FF2B5EF4-FFF2-40B4-BE49-F238E27FC236}">
                <a16:creationId xmlns:a16="http://schemas.microsoft.com/office/drawing/2014/main" id="{577D37DC-3246-9F0E-3F91-C2D3D94CC1BF}"/>
              </a:ext>
            </a:extLst>
          </p:cNvPr>
          <p:cNvSpPr txBox="1">
            <a:spLocks/>
          </p:cNvSpPr>
          <p:nvPr/>
        </p:nvSpPr>
        <p:spPr>
          <a:xfrm>
            <a:off x="8544805" y="3112623"/>
            <a:ext cx="3124200" cy="1797171"/>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Here we see a statistical  representation of the all the numeric data columns.</a:t>
            </a:r>
            <a:endParaRPr lang="en-IN" dirty="0">
              <a:solidFill>
                <a:schemeClr val="bg1"/>
              </a:solidFill>
            </a:endParaRPr>
          </a:p>
        </p:txBody>
      </p:sp>
      <p:pic>
        <p:nvPicPr>
          <p:cNvPr id="1026" name="Picture 2">
            <a:extLst>
              <a:ext uri="{FF2B5EF4-FFF2-40B4-BE49-F238E27FC236}">
                <a16:creationId xmlns:a16="http://schemas.microsoft.com/office/drawing/2014/main" id="{E6EF89A2-9713-C24D-EFDC-6CC82274E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267" y="357460"/>
            <a:ext cx="4450889" cy="6143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096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4E516-A755-2068-46D0-1C97DA8CDD46}"/>
              </a:ext>
            </a:extLst>
          </p:cNvPr>
          <p:cNvSpPr>
            <a:spLocks noGrp="1"/>
          </p:cNvSpPr>
          <p:nvPr>
            <p:ph type="title"/>
          </p:nvPr>
        </p:nvSpPr>
        <p:spPr>
          <a:xfrm>
            <a:off x="7501643" y="1307407"/>
            <a:ext cx="3124200" cy="2057400"/>
          </a:xfrm>
        </p:spPr>
        <p:txBody>
          <a:bodyPr/>
          <a:lstStyle/>
          <a:p>
            <a:r>
              <a:rPr lang="en-US" dirty="0">
                <a:solidFill>
                  <a:schemeClr val="bg1"/>
                </a:solidFill>
              </a:rPr>
              <a:t>Univariate Analysis</a:t>
            </a:r>
            <a:endParaRPr lang="en-IN" dirty="0">
              <a:solidFill>
                <a:schemeClr val="bg1"/>
              </a:solidFill>
            </a:endParaRPr>
          </a:p>
        </p:txBody>
      </p:sp>
      <p:sp>
        <p:nvSpPr>
          <p:cNvPr id="3" name="Text Placeholder 3">
            <a:extLst>
              <a:ext uri="{FF2B5EF4-FFF2-40B4-BE49-F238E27FC236}">
                <a16:creationId xmlns:a16="http://schemas.microsoft.com/office/drawing/2014/main" id="{C2CE8C9D-2D0E-0A7D-5D02-9F0D9EAAAB99}"/>
              </a:ext>
            </a:extLst>
          </p:cNvPr>
          <p:cNvSpPr txBox="1">
            <a:spLocks/>
          </p:cNvSpPr>
          <p:nvPr/>
        </p:nvSpPr>
        <p:spPr>
          <a:xfrm>
            <a:off x="7134164" y="2800572"/>
            <a:ext cx="4779389" cy="2455104"/>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just"/>
            <a:r>
              <a:rPr lang="en-US" dirty="0">
                <a:solidFill>
                  <a:schemeClr val="bg1"/>
                </a:solidFill>
              </a:rPr>
              <a:t>With the help of count plots I was able to get the total number of rows covered by each unique categorical value present in all the columns of our dataset. I ensured that along with the total row number the percentage of data coverage is made visible too.</a:t>
            </a:r>
          </a:p>
        </p:txBody>
      </p:sp>
      <p:pic>
        <p:nvPicPr>
          <p:cNvPr id="2050" name="Picture 2">
            <a:extLst>
              <a:ext uri="{FF2B5EF4-FFF2-40B4-BE49-F238E27FC236}">
                <a16:creationId xmlns:a16="http://schemas.microsoft.com/office/drawing/2014/main" id="{A24B5F97-A86C-378D-4602-C747279320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8226" y="1307407"/>
            <a:ext cx="3245938" cy="41055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37E668A-6346-4152-252E-E33C1241E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32" y="1740528"/>
            <a:ext cx="3482309" cy="3376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41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6A6D5-652D-A702-3937-AE6FE4CF8DAE}"/>
              </a:ext>
            </a:extLst>
          </p:cNvPr>
          <p:cNvSpPr>
            <a:spLocks noGrp="1"/>
          </p:cNvSpPr>
          <p:nvPr>
            <p:ph type="title"/>
          </p:nvPr>
        </p:nvSpPr>
        <p:spPr>
          <a:xfrm>
            <a:off x="8064616" y="900260"/>
            <a:ext cx="3124200" cy="2057400"/>
          </a:xfrm>
        </p:spPr>
        <p:txBody>
          <a:bodyPr/>
          <a:lstStyle/>
          <a:p>
            <a:r>
              <a:rPr lang="en-US" dirty="0">
                <a:solidFill>
                  <a:schemeClr val="bg1"/>
                </a:solidFill>
              </a:rPr>
              <a:t>Bivariate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id="{C47BD1A8-20E3-B693-64FF-59848B4F792E}"/>
              </a:ext>
            </a:extLst>
          </p:cNvPr>
          <p:cNvSpPr txBox="1">
            <a:spLocks/>
          </p:cNvSpPr>
          <p:nvPr/>
        </p:nvSpPr>
        <p:spPr>
          <a:xfrm>
            <a:off x="7739405" y="2957661"/>
            <a:ext cx="3808429" cy="2773836"/>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With the help of Bar Plot we are able to see the success and failure label data for the columns basically the feature data.</a:t>
            </a:r>
            <a:endParaRPr lang="en-IN" dirty="0">
              <a:solidFill>
                <a:schemeClr val="bg1"/>
              </a:solidFill>
            </a:endParaRPr>
          </a:p>
        </p:txBody>
      </p:sp>
      <p:pic>
        <p:nvPicPr>
          <p:cNvPr id="3074" name="Picture 2">
            <a:extLst>
              <a:ext uri="{FF2B5EF4-FFF2-40B4-BE49-F238E27FC236}">
                <a16:creationId xmlns:a16="http://schemas.microsoft.com/office/drawing/2014/main" id="{30253F21-34F7-C1F2-12AD-CF5C5FE9B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166" y="1495091"/>
            <a:ext cx="6901631" cy="351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299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E650F-2453-890A-104D-227F915F6DAC}"/>
              </a:ext>
            </a:extLst>
          </p:cNvPr>
          <p:cNvSpPr>
            <a:spLocks noGrp="1"/>
          </p:cNvSpPr>
          <p:nvPr>
            <p:ph type="title"/>
          </p:nvPr>
        </p:nvSpPr>
        <p:spPr>
          <a:xfrm>
            <a:off x="8337993" y="871979"/>
            <a:ext cx="3124200" cy="2057400"/>
          </a:xfrm>
        </p:spPr>
        <p:txBody>
          <a:bodyPr/>
          <a:lstStyle/>
          <a:p>
            <a:r>
              <a:rPr lang="en-US" dirty="0">
                <a:solidFill>
                  <a:schemeClr val="bg1"/>
                </a:solidFill>
              </a:rPr>
              <a:t>Bivariate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id="{04693AD1-1380-C33D-584C-B2E0F0308432}"/>
              </a:ext>
            </a:extLst>
          </p:cNvPr>
          <p:cNvSpPr txBox="1">
            <a:spLocks/>
          </p:cNvSpPr>
          <p:nvPr/>
        </p:nvSpPr>
        <p:spPr>
          <a:xfrm>
            <a:off x="7923213" y="2837469"/>
            <a:ext cx="3766023" cy="2496532"/>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Using the scatter plot we checked the success and failure label data points and their variations plus distributions to confirm further analysis and outlier data.</a:t>
            </a:r>
            <a:endParaRPr lang="en-IN" dirty="0">
              <a:solidFill>
                <a:schemeClr val="bg1"/>
              </a:solidFill>
            </a:endParaRPr>
          </a:p>
        </p:txBody>
      </p:sp>
      <p:pic>
        <p:nvPicPr>
          <p:cNvPr id="4098" name="Picture 2">
            <a:extLst>
              <a:ext uri="{FF2B5EF4-FFF2-40B4-BE49-F238E27FC236}">
                <a16:creationId xmlns:a16="http://schemas.microsoft.com/office/drawing/2014/main" id="{7ECBDE0D-D62B-3153-30BF-DFAFC0D9D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51" y="651682"/>
            <a:ext cx="7135454" cy="259050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2DA6143-E02D-FA3C-8627-A721984F99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51" y="3303411"/>
            <a:ext cx="7135454" cy="256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26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BEC1-5098-D7C4-F802-95F8714D4A4D}"/>
              </a:ext>
            </a:extLst>
          </p:cNvPr>
          <p:cNvSpPr>
            <a:spLocks noGrp="1"/>
          </p:cNvSpPr>
          <p:nvPr>
            <p:ph type="title"/>
          </p:nvPr>
        </p:nvSpPr>
        <p:spPr>
          <a:xfrm>
            <a:off x="8215445" y="1371600"/>
            <a:ext cx="3566468" cy="2057400"/>
          </a:xfrm>
        </p:spPr>
        <p:txBody>
          <a:bodyPr/>
          <a:lstStyle/>
          <a:p>
            <a:r>
              <a:rPr lang="en-US" dirty="0">
                <a:solidFill>
                  <a:schemeClr val="bg1"/>
                </a:solidFill>
              </a:rPr>
              <a:t>Multivariate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id="{4E90BADA-9060-6BFF-BFC3-655C02D49542}"/>
              </a:ext>
            </a:extLst>
          </p:cNvPr>
          <p:cNvSpPr txBox="1">
            <a:spLocks/>
          </p:cNvSpPr>
          <p:nvPr/>
        </p:nvSpPr>
        <p:spPr>
          <a:xfrm>
            <a:off x="8140031" y="3321171"/>
            <a:ext cx="3566468" cy="2057400"/>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I used the histogram to check through all the column details ensuring that the distribution is displayed for further analysis</a:t>
            </a:r>
            <a:endParaRPr lang="en-IN" dirty="0">
              <a:solidFill>
                <a:schemeClr val="bg1"/>
              </a:solidFill>
            </a:endParaRPr>
          </a:p>
        </p:txBody>
      </p:sp>
      <p:pic>
        <p:nvPicPr>
          <p:cNvPr id="5122" name="Picture 2">
            <a:extLst>
              <a:ext uri="{FF2B5EF4-FFF2-40B4-BE49-F238E27FC236}">
                <a16:creationId xmlns:a16="http://schemas.microsoft.com/office/drawing/2014/main" id="{7D43DD94-B02E-B8FA-43B7-5D569ADDA2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0"/>
            <a:ext cx="47593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792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F1BF-4253-0D9F-E690-AE904EC63A83}"/>
              </a:ext>
            </a:extLst>
          </p:cNvPr>
          <p:cNvSpPr>
            <a:spLocks noGrp="1"/>
          </p:cNvSpPr>
          <p:nvPr>
            <p:ph type="title"/>
          </p:nvPr>
        </p:nvSpPr>
        <p:spPr>
          <a:xfrm>
            <a:off x="8121176" y="843699"/>
            <a:ext cx="3539781" cy="1949571"/>
          </a:xfrm>
        </p:spPr>
        <p:txBody>
          <a:bodyPr/>
          <a:lstStyle/>
          <a:p>
            <a:r>
              <a:rPr lang="en-US" dirty="0">
                <a:solidFill>
                  <a:schemeClr val="bg1"/>
                </a:solidFill>
              </a:rPr>
              <a:t>Multivariate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id="{3EF44A2D-0988-A1E8-6C72-57D980183BD7}"/>
              </a:ext>
            </a:extLst>
          </p:cNvPr>
          <p:cNvSpPr txBox="1">
            <a:spLocks/>
          </p:cNvSpPr>
          <p:nvPr/>
        </p:nvSpPr>
        <p:spPr>
          <a:xfrm>
            <a:off x="8243725" y="2793270"/>
            <a:ext cx="3124200" cy="1797171"/>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Used the heatmap to check the correlation specifically between the label and feature data columns</a:t>
            </a:r>
          </a:p>
          <a:p>
            <a:r>
              <a:rPr lang="en-IN" dirty="0">
                <a:solidFill>
                  <a:schemeClr val="bg1"/>
                </a:solidFill>
              </a:rPr>
              <a:t>Also we checked for any multi collinearity concerns between feature column data</a:t>
            </a:r>
            <a:endParaRPr lang="en-US" dirty="0">
              <a:solidFill>
                <a:schemeClr val="bg1"/>
              </a:solidFill>
            </a:endParaRPr>
          </a:p>
        </p:txBody>
      </p:sp>
      <p:pic>
        <p:nvPicPr>
          <p:cNvPr id="6" name="Picture 5">
            <a:extLst>
              <a:ext uri="{FF2B5EF4-FFF2-40B4-BE49-F238E27FC236}">
                <a16:creationId xmlns:a16="http://schemas.microsoft.com/office/drawing/2014/main" id="{E73D24C3-8CDA-11B4-A31F-62992268B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921" y="272906"/>
            <a:ext cx="7236643" cy="6281563"/>
          </a:xfrm>
          <a:prstGeom prst="rect">
            <a:avLst/>
          </a:prstGeom>
        </p:spPr>
      </p:pic>
    </p:spTree>
    <p:extLst>
      <p:ext uri="{BB962C8B-B14F-4D97-AF65-F5344CB8AC3E}">
        <p14:creationId xmlns:p14="http://schemas.microsoft.com/office/powerpoint/2010/main" val="3968908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7186-48A8-17C6-5885-A817A1A1C4E9}"/>
              </a:ext>
            </a:extLst>
          </p:cNvPr>
          <p:cNvSpPr>
            <a:spLocks noGrp="1"/>
          </p:cNvSpPr>
          <p:nvPr>
            <p:ph type="title"/>
          </p:nvPr>
        </p:nvSpPr>
        <p:spPr>
          <a:xfrm>
            <a:off x="9339059" y="394254"/>
            <a:ext cx="3530353" cy="2057400"/>
          </a:xfrm>
        </p:spPr>
        <p:txBody>
          <a:bodyPr/>
          <a:lstStyle/>
          <a:p>
            <a:r>
              <a:rPr lang="en-US" dirty="0">
                <a:solidFill>
                  <a:schemeClr val="bg1"/>
                </a:solidFill>
              </a:rPr>
              <a:t>Correlation Bar</a:t>
            </a:r>
            <a:endParaRPr lang="en-IN" dirty="0">
              <a:solidFill>
                <a:schemeClr val="bg1"/>
              </a:solidFill>
            </a:endParaRPr>
          </a:p>
        </p:txBody>
      </p:sp>
      <p:sp>
        <p:nvSpPr>
          <p:cNvPr id="4" name="Text Placeholder 3">
            <a:extLst>
              <a:ext uri="{FF2B5EF4-FFF2-40B4-BE49-F238E27FC236}">
                <a16:creationId xmlns:a16="http://schemas.microsoft.com/office/drawing/2014/main" id="{39AAAD16-1CB0-3BD1-2153-E9D15A632FB5}"/>
              </a:ext>
            </a:extLst>
          </p:cNvPr>
          <p:cNvSpPr txBox="1">
            <a:spLocks/>
          </p:cNvSpPr>
          <p:nvPr/>
        </p:nvSpPr>
        <p:spPr>
          <a:xfrm>
            <a:off x="9438967" y="2196828"/>
            <a:ext cx="2092953" cy="2929958"/>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Using a Bar Plot we checked the correlation between the label column and feature columns to determine the one’s that are positively and negatively correlated</a:t>
            </a:r>
            <a:endParaRPr lang="en-IN" dirty="0">
              <a:solidFill>
                <a:schemeClr val="bg1"/>
              </a:solidFill>
            </a:endParaRPr>
          </a:p>
        </p:txBody>
      </p:sp>
      <p:pic>
        <p:nvPicPr>
          <p:cNvPr id="6146" name="Picture 2">
            <a:extLst>
              <a:ext uri="{FF2B5EF4-FFF2-40B4-BE49-F238E27FC236}">
                <a16:creationId xmlns:a16="http://schemas.microsoft.com/office/drawing/2014/main" id="{B50D8E56-ADF1-66B3-0959-57ADB01567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80" y="55260"/>
            <a:ext cx="6124178" cy="337374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AAF1420-0340-4955-12EE-AA265EFE13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4731" y="3608579"/>
            <a:ext cx="4714875" cy="303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264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018FA-C1DA-1040-3424-4F9A7773EA4A}"/>
              </a:ext>
            </a:extLst>
          </p:cNvPr>
          <p:cNvSpPr>
            <a:spLocks noGrp="1"/>
          </p:cNvSpPr>
          <p:nvPr>
            <p:ph type="title"/>
          </p:nvPr>
        </p:nvSpPr>
        <p:spPr>
          <a:xfrm>
            <a:off x="1286990" y="468198"/>
            <a:ext cx="9143538" cy="1066800"/>
          </a:xfrm>
        </p:spPr>
        <p:txBody>
          <a:bodyPr/>
          <a:lstStyle/>
          <a:p>
            <a:pPr algn="ctr"/>
            <a:r>
              <a:rPr lang="en-US" dirty="0">
                <a:solidFill>
                  <a:schemeClr val="bg1"/>
                </a:solidFill>
              </a:rPr>
              <a:t>Conclusion</a:t>
            </a:r>
            <a:endParaRPr lang="en-IN" dirty="0">
              <a:solidFill>
                <a:schemeClr val="bg1"/>
              </a:solidFill>
            </a:endParaRPr>
          </a:p>
        </p:txBody>
      </p:sp>
      <p:sp>
        <p:nvSpPr>
          <p:cNvPr id="3" name="TextBox 2">
            <a:extLst>
              <a:ext uri="{FF2B5EF4-FFF2-40B4-BE49-F238E27FC236}">
                <a16:creationId xmlns:a16="http://schemas.microsoft.com/office/drawing/2014/main" id="{C809652E-E18A-E1C1-61C5-068BE7122F62}"/>
              </a:ext>
            </a:extLst>
          </p:cNvPr>
          <p:cNvSpPr txBox="1"/>
          <p:nvPr/>
        </p:nvSpPr>
        <p:spPr>
          <a:xfrm>
            <a:off x="923827" y="1676400"/>
            <a:ext cx="9869864" cy="2585323"/>
          </a:xfrm>
          <a:prstGeom prst="rect">
            <a:avLst/>
          </a:prstGeom>
          <a:noFill/>
          <a:ln>
            <a:noFill/>
          </a:ln>
        </p:spPr>
        <p:txBody>
          <a:bodyPr wrap="square">
            <a:spAutoFit/>
          </a:bodyPr>
          <a:lstStyle/>
          <a:p>
            <a:pPr marL="285750" indent="-285750" algn="just">
              <a:buFont typeface="Wingdings" panose="05000000000000000000" pitchFamily="2" charset="2"/>
              <a:buChar char="§"/>
            </a:pPr>
            <a:r>
              <a:rPr lang="en-US" dirty="0">
                <a:solidFill>
                  <a:schemeClr val="bg1"/>
                </a:solidFill>
              </a:rPr>
              <a:t>Key Findings and Conclusions of the Study: From the final model MFI can find if a person will return money or not and should a MFI provide a load to that person or not judging from the various features taken into consideration.</a:t>
            </a:r>
          </a:p>
          <a:p>
            <a:pPr marL="285750" indent="-285750" algn="just">
              <a:buFont typeface="Wingdings" panose="05000000000000000000" pitchFamily="2" charset="2"/>
              <a:buChar char="§"/>
            </a:pPr>
            <a:endParaRPr lang="en-US" dirty="0">
              <a:solidFill>
                <a:schemeClr val="bg1"/>
              </a:solidFill>
            </a:endParaRPr>
          </a:p>
          <a:p>
            <a:pPr marL="285750" indent="-285750" algn="just">
              <a:buFont typeface="Wingdings" panose="05000000000000000000" pitchFamily="2" charset="2"/>
              <a:buChar char="§"/>
            </a:pPr>
            <a:r>
              <a:rPr lang="en-US" dirty="0">
                <a:solidFill>
                  <a:schemeClr val="bg1"/>
                </a:solidFill>
              </a:rPr>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val="549951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AEBF-0FDA-6A01-FFB1-59CF34644A47}"/>
              </a:ext>
            </a:extLst>
          </p:cNvPr>
          <p:cNvSpPr>
            <a:spLocks noGrp="1"/>
          </p:cNvSpPr>
          <p:nvPr>
            <p:ph type="title"/>
          </p:nvPr>
        </p:nvSpPr>
        <p:spPr>
          <a:xfrm>
            <a:off x="1522875" y="477625"/>
            <a:ext cx="9129414" cy="1066800"/>
          </a:xfrm>
        </p:spPr>
        <p:txBody>
          <a:bodyPr/>
          <a:lstStyle/>
          <a:p>
            <a:pPr algn="ctr"/>
            <a:r>
              <a:rPr lang="en-US" dirty="0">
                <a:solidFill>
                  <a:schemeClr val="bg1"/>
                </a:solidFill>
              </a:rPr>
              <a:t>Introduction</a:t>
            </a:r>
            <a:endParaRPr lang="en-IN" dirty="0">
              <a:solidFill>
                <a:schemeClr val="bg1"/>
              </a:solidFill>
            </a:endParaRPr>
          </a:p>
        </p:txBody>
      </p:sp>
      <p:sp>
        <p:nvSpPr>
          <p:cNvPr id="8" name="TextBox 7">
            <a:extLst>
              <a:ext uri="{FF2B5EF4-FFF2-40B4-BE49-F238E27FC236}">
                <a16:creationId xmlns:a16="http://schemas.microsoft.com/office/drawing/2014/main" id="{8CDED962-496E-4B3C-7904-6E6C3B8B99FB}"/>
              </a:ext>
            </a:extLst>
          </p:cNvPr>
          <p:cNvSpPr txBox="1"/>
          <p:nvPr/>
        </p:nvSpPr>
        <p:spPr>
          <a:xfrm>
            <a:off x="546233" y="1893218"/>
            <a:ext cx="11099533" cy="3416320"/>
          </a:xfrm>
          <a:prstGeom prst="rect">
            <a:avLst/>
          </a:prstGeom>
          <a:noFill/>
        </p:spPr>
        <p:txBody>
          <a:bodyPr wrap="square" rtlCol="0">
            <a:spAutoFit/>
          </a:bodyPr>
          <a:lstStyle/>
          <a:p>
            <a:pPr algn="l"/>
            <a:r>
              <a:rPr lang="en-US" b="1" i="0" dirty="0">
                <a:solidFill>
                  <a:schemeClr val="bg1"/>
                </a:solidFill>
                <a:effectLst/>
                <a:latin typeface="+mj-lt"/>
              </a:rPr>
              <a:t>Problem Statement:</a:t>
            </a:r>
          </a:p>
          <a:p>
            <a:pPr algn="l"/>
            <a:endParaRPr lang="en-US" b="1" i="0" dirty="0">
              <a:solidFill>
                <a:schemeClr val="bg1"/>
              </a:solidFill>
              <a:effectLst/>
              <a:latin typeface="+mj-lt"/>
            </a:endParaRPr>
          </a:p>
          <a:p>
            <a:pPr algn="just"/>
            <a:r>
              <a:rPr lang="en-US" b="0" i="0" dirty="0">
                <a:solidFill>
                  <a:schemeClr val="bg1"/>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endParaRPr lang="en-IN" dirty="0"/>
          </a:p>
        </p:txBody>
      </p:sp>
    </p:spTree>
    <p:extLst>
      <p:ext uri="{BB962C8B-B14F-4D97-AF65-F5344CB8AC3E}">
        <p14:creationId xmlns:p14="http://schemas.microsoft.com/office/powerpoint/2010/main" val="890752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AE73D-1C21-EC40-83D1-56DE1C270CCB}"/>
              </a:ext>
            </a:extLst>
          </p:cNvPr>
          <p:cNvSpPr>
            <a:spLocks noGrp="1"/>
          </p:cNvSpPr>
          <p:nvPr>
            <p:ph type="title"/>
          </p:nvPr>
        </p:nvSpPr>
        <p:spPr>
          <a:xfrm>
            <a:off x="1522876" y="609600"/>
            <a:ext cx="9143538" cy="1066800"/>
          </a:xfrm>
        </p:spPr>
        <p:txBody>
          <a:bodyPr>
            <a:normAutofit fontScale="90000"/>
          </a:bodyPr>
          <a:lstStyle/>
          <a:p>
            <a:pPr algn="ctr"/>
            <a:r>
              <a:rPr lang="en-US" dirty="0">
                <a:solidFill>
                  <a:schemeClr val="bg1"/>
                </a:solidFill>
              </a:rPr>
              <a:t>Limitations of this work and Scope for Future Work</a:t>
            </a:r>
            <a:endParaRPr lang="en-IN" dirty="0">
              <a:solidFill>
                <a:schemeClr val="bg1"/>
              </a:solidFill>
            </a:endParaRPr>
          </a:p>
        </p:txBody>
      </p:sp>
      <p:sp>
        <p:nvSpPr>
          <p:cNvPr id="3" name="TextBox 2">
            <a:extLst>
              <a:ext uri="{FF2B5EF4-FFF2-40B4-BE49-F238E27FC236}">
                <a16:creationId xmlns:a16="http://schemas.microsoft.com/office/drawing/2014/main" id="{80BCD311-1ED6-4C8E-9E3C-DBE84150FE50}"/>
              </a:ext>
            </a:extLst>
          </p:cNvPr>
          <p:cNvSpPr txBox="1"/>
          <p:nvPr/>
        </p:nvSpPr>
        <p:spPr>
          <a:xfrm>
            <a:off x="994975" y="2136338"/>
            <a:ext cx="9906000" cy="2585323"/>
          </a:xfrm>
          <a:prstGeom prst="rect">
            <a:avLst/>
          </a:prstGeom>
          <a:noFill/>
          <a:ln>
            <a:noFill/>
          </a:ln>
        </p:spPr>
        <p:txBody>
          <a:bodyPr wrap="square">
            <a:spAutoFit/>
          </a:bodyPr>
          <a:lstStyle/>
          <a:p>
            <a:pPr marL="285750" indent="-285750" algn="just">
              <a:buFont typeface="Wingdings" panose="05000000000000000000" pitchFamily="2" charset="2"/>
              <a:buChar char="§"/>
            </a:pPr>
            <a:r>
              <a:rPr lang="en-US" dirty="0">
                <a:solidFill>
                  <a:schemeClr val="bg1"/>
                </a:solidFill>
              </a:rPr>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solidFill>
                <a:schemeClr val="bg1"/>
              </a:solidFill>
            </a:endParaRPr>
          </a:p>
          <a:p>
            <a:pPr marL="285750" indent="-285750" algn="just">
              <a:buFont typeface="Wingdings" panose="05000000000000000000" pitchFamily="2" charset="2"/>
              <a:buChar char="§"/>
            </a:pPr>
            <a:r>
              <a:rPr lang="en-US" dirty="0">
                <a:solidFill>
                  <a:schemeClr val="bg1"/>
                </a:solidFill>
              </a:rPr>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solidFill>
                <a:schemeClr val="bg1"/>
              </a:solidFill>
            </a:endParaRPr>
          </a:p>
        </p:txBody>
      </p:sp>
    </p:spTree>
    <p:extLst>
      <p:ext uri="{BB962C8B-B14F-4D97-AF65-F5344CB8AC3E}">
        <p14:creationId xmlns:p14="http://schemas.microsoft.com/office/powerpoint/2010/main" val="2436838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857C6E-B8F6-1D62-B526-F9D19B761D33}"/>
              </a:ext>
            </a:extLst>
          </p:cNvPr>
          <p:cNvSpPr txBox="1"/>
          <p:nvPr/>
        </p:nvSpPr>
        <p:spPr>
          <a:xfrm>
            <a:off x="3574329" y="2524524"/>
            <a:ext cx="5043341" cy="1107996"/>
          </a:xfrm>
          <a:prstGeom prst="rect">
            <a:avLst/>
          </a:prstGeom>
          <a:noFill/>
        </p:spPr>
        <p:txBody>
          <a:bodyPr wrap="square" rtlCol="0">
            <a:spAutoFit/>
          </a:bodyPr>
          <a:lstStyle/>
          <a:p>
            <a:r>
              <a:rPr lang="en-US" sz="6600" b="1" dirty="0">
                <a:solidFill>
                  <a:schemeClr val="bg1"/>
                </a:solidFill>
              </a:rPr>
              <a:t>THANK YOU</a:t>
            </a:r>
            <a:endParaRPr lang="en-IN" sz="6600" b="1" dirty="0">
              <a:solidFill>
                <a:schemeClr val="bg1"/>
              </a:solidFill>
            </a:endParaRPr>
          </a:p>
        </p:txBody>
      </p:sp>
    </p:spTree>
    <p:extLst>
      <p:ext uri="{BB962C8B-B14F-4D97-AF65-F5344CB8AC3E}">
        <p14:creationId xmlns:p14="http://schemas.microsoft.com/office/powerpoint/2010/main" val="3846652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7052D-CF43-E27D-A6FD-D11E633B9FC4}"/>
              </a:ext>
            </a:extLst>
          </p:cNvPr>
          <p:cNvSpPr>
            <a:spLocks noGrp="1"/>
          </p:cNvSpPr>
          <p:nvPr>
            <p:ph type="title"/>
          </p:nvPr>
        </p:nvSpPr>
        <p:spPr>
          <a:xfrm>
            <a:off x="1522876" y="609600"/>
            <a:ext cx="9143538" cy="1066800"/>
          </a:xfrm>
        </p:spPr>
        <p:txBody>
          <a:bodyPr/>
          <a:lstStyle/>
          <a:p>
            <a:pPr algn="ctr"/>
            <a:r>
              <a:rPr lang="en-US" dirty="0">
                <a:solidFill>
                  <a:schemeClr val="bg1"/>
                </a:solidFill>
              </a:rPr>
              <a:t>Introduction</a:t>
            </a:r>
            <a:endParaRPr lang="en-IN" dirty="0">
              <a:solidFill>
                <a:schemeClr val="bg1"/>
              </a:solidFill>
            </a:endParaRPr>
          </a:p>
        </p:txBody>
      </p:sp>
      <p:sp>
        <p:nvSpPr>
          <p:cNvPr id="3" name="Content Placeholder 2">
            <a:extLst>
              <a:ext uri="{FF2B5EF4-FFF2-40B4-BE49-F238E27FC236}">
                <a16:creationId xmlns:a16="http://schemas.microsoft.com/office/drawing/2014/main" id="{C59DF068-A05C-9A48-1E27-E7FFF31D1616}"/>
              </a:ext>
            </a:extLst>
          </p:cNvPr>
          <p:cNvSpPr>
            <a:spLocks noGrp="1"/>
          </p:cNvSpPr>
          <p:nvPr>
            <p:ph idx="1"/>
          </p:nvPr>
        </p:nvSpPr>
        <p:spPr>
          <a:xfrm>
            <a:off x="258860" y="1469796"/>
            <a:ext cx="11534071" cy="3918408"/>
          </a:xfrm>
        </p:spPr>
        <p:txBody>
          <a:bodyPr>
            <a:noAutofit/>
          </a:bodyPr>
          <a:lstStyle/>
          <a:p>
            <a:pPr marL="0" indent="0" algn="just">
              <a:buNone/>
            </a:pPr>
            <a:r>
              <a:rPr lang="en-US" sz="1800" b="0" i="0" dirty="0">
                <a:solidFill>
                  <a:schemeClr val="bg1"/>
                </a:solidFill>
                <a:effectLst/>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800" dirty="0">
              <a:solidFill>
                <a:schemeClr val="bg1"/>
              </a:solidFill>
              <a:latin typeface="+mj-lt"/>
            </a:endParaRPr>
          </a:p>
        </p:txBody>
      </p:sp>
    </p:spTree>
    <p:extLst>
      <p:ext uri="{BB962C8B-B14F-4D97-AF65-F5344CB8AC3E}">
        <p14:creationId xmlns:p14="http://schemas.microsoft.com/office/powerpoint/2010/main" val="1968018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04BF-C37D-B4C4-629C-BA6F29EB70D6}"/>
              </a:ext>
            </a:extLst>
          </p:cNvPr>
          <p:cNvSpPr>
            <a:spLocks noGrp="1"/>
          </p:cNvSpPr>
          <p:nvPr>
            <p:ph type="title"/>
          </p:nvPr>
        </p:nvSpPr>
        <p:spPr>
          <a:xfrm>
            <a:off x="1522876" y="609600"/>
            <a:ext cx="9143538" cy="1066800"/>
          </a:xfrm>
        </p:spPr>
        <p:txBody>
          <a:bodyPr/>
          <a:lstStyle/>
          <a:p>
            <a:pPr algn="ctr"/>
            <a:r>
              <a:rPr lang="en-IN" dirty="0">
                <a:solidFill>
                  <a:schemeClr val="bg1"/>
                </a:solidFill>
              </a:rPr>
              <a:t>Exercise</a:t>
            </a:r>
          </a:p>
        </p:txBody>
      </p:sp>
      <p:sp>
        <p:nvSpPr>
          <p:cNvPr id="3" name="Content Placeholder 2">
            <a:extLst>
              <a:ext uri="{FF2B5EF4-FFF2-40B4-BE49-F238E27FC236}">
                <a16:creationId xmlns:a16="http://schemas.microsoft.com/office/drawing/2014/main" id="{1AF21469-9B8C-93DE-DDC2-B20937DAF65D}"/>
              </a:ext>
            </a:extLst>
          </p:cNvPr>
          <p:cNvSpPr>
            <a:spLocks noGrp="1"/>
          </p:cNvSpPr>
          <p:nvPr>
            <p:ph idx="1"/>
          </p:nvPr>
        </p:nvSpPr>
        <p:spPr>
          <a:xfrm>
            <a:off x="1228841" y="1676400"/>
            <a:ext cx="9143538" cy="3454142"/>
          </a:xfrm>
        </p:spPr>
        <p:txBody>
          <a:bodyPr>
            <a:normAutofit/>
          </a:bodyPr>
          <a:lstStyle/>
          <a:p>
            <a:r>
              <a:rPr lang="en-US" b="0" i="0" dirty="0">
                <a:solidFill>
                  <a:schemeClr val="bg1"/>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chemeClr val="bg1"/>
                </a:solidFill>
                <a:effectLst/>
                <a:latin typeface="+mj-lt"/>
              </a:rPr>
              <a:t>In this case, Label ‘1’ indicates that the loan has been paid i.e. Non- defaulter, while, Label ‘0’ indicates that the loan has not been paid i.e. defaulter.</a:t>
            </a:r>
            <a:endParaRPr lang="en-IN" dirty="0">
              <a:solidFill>
                <a:schemeClr val="bg1"/>
              </a:solidFill>
              <a:latin typeface="+mj-lt"/>
            </a:endParaRPr>
          </a:p>
        </p:txBody>
      </p:sp>
    </p:spTree>
    <p:extLst>
      <p:ext uri="{BB962C8B-B14F-4D97-AF65-F5344CB8AC3E}">
        <p14:creationId xmlns:p14="http://schemas.microsoft.com/office/powerpoint/2010/main" val="218069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E6E3-02E6-1F8F-FDED-23AED282666C}"/>
              </a:ext>
            </a:extLst>
          </p:cNvPr>
          <p:cNvSpPr>
            <a:spLocks noGrp="1"/>
          </p:cNvSpPr>
          <p:nvPr>
            <p:ph type="title"/>
          </p:nvPr>
        </p:nvSpPr>
        <p:spPr>
          <a:xfrm>
            <a:off x="1522876" y="609600"/>
            <a:ext cx="9143538" cy="1066800"/>
          </a:xfrm>
        </p:spPr>
        <p:txBody>
          <a:bodyPr/>
          <a:lstStyle/>
          <a:p>
            <a:pPr algn="ctr"/>
            <a:r>
              <a:rPr lang="en-US" dirty="0">
                <a:solidFill>
                  <a:schemeClr val="bg1"/>
                </a:solidFill>
              </a:rPr>
              <a:t>Points to remember</a:t>
            </a:r>
            <a:endParaRPr lang="en-IN" dirty="0">
              <a:solidFill>
                <a:schemeClr val="bg1"/>
              </a:solidFill>
            </a:endParaRPr>
          </a:p>
        </p:txBody>
      </p:sp>
      <p:sp>
        <p:nvSpPr>
          <p:cNvPr id="3" name="Content Placeholder 2">
            <a:extLst>
              <a:ext uri="{FF2B5EF4-FFF2-40B4-BE49-F238E27FC236}">
                <a16:creationId xmlns:a16="http://schemas.microsoft.com/office/drawing/2014/main" id="{0E5F7656-05C6-74A3-307E-8B329B329D8E}"/>
              </a:ext>
            </a:extLst>
          </p:cNvPr>
          <p:cNvSpPr>
            <a:spLocks noGrp="1"/>
          </p:cNvSpPr>
          <p:nvPr>
            <p:ph idx="1"/>
          </p:nvPr>
        </p:nvSpPr>
        <p:spPr>
          <a:xfrm>
            <a:off x="1324680" y="1676400"/>
            <a:ext cx="9143538" cy="3697465"/>
          </a:xfrm>
        </p:spPr>
        <p:txBody>
          <a:bodyPr>
            <a:normAutofit fontScale="92500" lnSpcReduction="20000"/>
          </a:bodyPr>
          <a:lstStyle/>
          <a:p>
            <a:r>
              <a:rPr lang="en-US" dirty="0">
                <a:solidFill>
                  <a:schemeClr val="bg1"/>
                </a:solidFill>
              </a:rPr>
              <a:t>There are no null values in the dataset.</a:t>
            </a:r>
          </a:p>
          <a:p>
            <a:r>
              <a:rPr lang="en-US" dirty="0">
                <a:solidFill>
                  <a:schemeClr val="bg1"/>
                </a:solidFill>
              </a:rPr>
              <a:t>There may be some customers with no loan history.</a:t>
            </a:r>
          </a:p>
          <a:p>
            <a:r>
              <a:rPr lang="en-US" dirty="0">
                <a:solidFill>
                  <a:schemeClr val="bg1"/>
                </a:solidFill>
              </a:rPr>
              <a:t>The dataset is imbalanced. Label ‘1’ has approximately 87.5 percent records, while, label ‘0’ has approximately 12.5 percent records.</a:t>
            </a:r>
          </a:p>
          <a:p>
            <a:r>
              <a:rPr lang="en-US" dirty="0">
                <a:solidFill>
                  <a:schemeClr val="bg1"/>
                </a:solidFill>
              </a:rPr>
              <a:t>For some features, there may be values which might not be realistic. You may have to observe them and treat them with a suitable explanation.</a:t>
            </a:r>
          </a:p>
          <a:p>
            <a:r>
              <a:rPr lang="en-US" dirty="0">
                <a:solidFill>
                  <a:schemeClr val="bg1"/>
                </a:solidFill>
              </a:rPr>
              <a:t>You might come across outliers in some features which you need to handle as per your understanding. Keep in mind that data is expensive and we cannot lose more than 7-8 percent of the total data.</a:t>
            </a:r>
            <a:endParaRPr lang="en-IN" dirty="0">
              <a:solidFill>
                <a:schemeClr val="bg1"/>
              </a:solidFill>
            </a:endParaRPr>
          </a:p>
        </p:txBody>
      </p:sp>
    </p:spTree>
    <p:extLst>
      <p:ext uri="{BB962C8B-B14F-4D97-AF65-F5344CB8AC3E}">
        <p14:creationId xmlns:p14="http://schemas.microsoft.com/office/powerpoint/2010/main" val="53897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DC01-DE9F-6B0C-950B-5F60868A8686}"/>
              </a:ext>
            </a:extLst>
          </p:cNvPr>
          <p:cNvSpPr>
            <a:spLocks noGrp="1"/>
          </p:cNvSpPr>
          <p:nvPr>
            <p:ph type="title"/>
          </p:nvPr>
        </p:nvSpPr>
        <p:spPr>
          <a:xfrm>
            <a:off x="1522876" y="609600"/>
            <a:ext cx="9143538" cy="1066800"/>
          </a:xfrm>
        </p:spPr>
        <p:txBody>
          <a:bodyPr/>
          <a:lstStyle/>
          <a:p>
            <a:pPr algn="ctr"/>
            <a:r>
              <a:rPr lang="en-US" dirty="0">
                <a:solidFill>
                  <a:schemeClr val="bg1"/>
                </a:solidFill>
              </a:rPr>
              <a:t>Project Goals</a:t>
            </a:r>
          </a:p>
        </p:txBody>
      </p:sp>
      <p:sp>
        <p:nvSpPr>
          <p:cNvPr id="3" name="Content Placeholder 2">
            <a:extLst>
              <a:ext uri="{FF2B5EF4-FFF2-40B4-BE49-F238E27FC236}">
                <a16:creationId xmlns:a16="http://schemas.microsoft.com/office/drawing/2014/main" id="{E977DEE8-3577-0E7E-1DC1-8BAE714B5145}"/>
              </a:ext>
            </a:extLst>
          </p:cNvPr>
          <p:cNvSpPr>
            <a:spLocks noGrp="1"/>
          </p:cNvSpPr>
          <p:nvPr>
            <p:ph idx="1"/>
          </p:nvPr>
        </p:nvSpPr>
        <p:spPr>
          <a:xfrm>
            <a:off x="1390900" y="1546782"/>
            <a:ext cx="8914936" cy="4191000"/>
          </a:xfrm>
        </p:spPr>
        <p:txBody>
          <a:bodyPr>
            <a:normAutofit/>
          </a:bodyPr>
          <a:lstStyle/>
          <a:p>
            <a:r>
              <a:rPr lang="en-US" dirty="0">
                <a:solidFill>
                  <a:schemeClr val="bg1"/>
                </a:solidFill>
              </a:rPr>
              <a:t> Analytical Problem Framing</a:t>
            </a:r>
          </a:p>
          <a:p>
            <a:pPr lvl="1"/>
            <a:r>
              <a:rPr lang="en-US" dirty="0">
                <a:solidFill>
                  <a:schemeClr val="bg1"/>
                </a:solidFill>
              </a:rPr>
              <a:t>Exploratory Data Analysis (EDA)</a:t>
            </a:r>
          </a:p>
          <a:p>
            <a:pPr lvl="1"/>
            <a:r>
              <a:rPr lang="en-US" dirty="0">
                <a:solidFill>
                  <a:schemeClr val="bg1"/>
                </a:solidFill>
              </a:rPr>
              <a:t>Visualizations</a:t>
            </a:r>
          </a:p>
          <a:p>
            <a:r>
              <a:rPr lang="en-US" dirty="0">
                <a:solidFill>
                  <a:schemeClr val="bg1"/>
                </a:solidFill>
              </a:rPr>
              <a:t> Data Pre-Processing on train and test datasets</a:t>
            </a:r>
          </a:p>
          <a:p>
            <a:r>
              <a:rPr lang="en-US" dirty="0">
                <a:solidFill>
                  <a:schemeClr val="bg1"/>
                </a:solidFill>
              </a:rPr>
              <a:t> Model/s Development and Evaluation</a:t>
            </a:r>
          </a:p>
          <a:p>
            <a:r>
              <a:rPr lang="en-US" dirty="0">
                <a:solidFill>
                  <a:schemeClr val="bg1"/>
                </a:solidFill>
              </a:rPr>
              <a:t> Performing hyper parameter tuning, saving the best model and predicting the label</a:t>
            </a:r>
          </a:p>
          <a:p>
            <a:r>
              <a:rPr lang="en-US" dirty="0">
                <a:solidFill>
                  <a:schemeClr val="bg1"/>
                </a:solidFill>
              </a:rPr>
              <a:t> Conclusion and future work discussion</a:t>
            </a:r>
          </a:p>
        </p:txBody>
      </p:sp>
    </p:spTree>
    <p:extLst>
      <p:ext uri="{BB962C8B-B14F-4D97-AF65-F5344CB8AC3E}">
        <p14:creationId xmlns:p14="http://schemas.microsoft.com/office/powerpoint/2010/main" val="204824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DC5BB1E-D10E-A090-A3C0-135B0F410408}"/>
              </a:ext>
            </a:extLst>
          </p:cNvPr>
          <p:cNvSpPr>
            <a:spLocks noGrp="1"/>
          </p:cNvSpPr>
          <p:nvPr>
            <p:ph type="title"/>
          </p:nvPr>
        </p:nvSpPr>
        <p:spPr>
          <a:xfrm>
            <a:off x="1522876" y="609600"/>
            <a:ext cx="9143538" cy="1066800"/>
          </a:xfrm>
        </p:spPr>
        <p:txBody>
          <a:bodyPr/>
          <a:lstStyle/>
          <a:p>
            <a:pPr algn="ctr"/>
            <a:r>
              <a:rPr lang="en-US" dirty="0">
                <a:solidFill>
                  <a:schemeClr val="bg1"/>
                </a:solidFill>
              </a:rPr>
              <a:t>Technology</a:t>
            </a:r>
          </a:p>
        </p:txBody>
      </p:sp>
      <p:sp>
        <p:nvSpPr>
          <p:cNvPr id="3" name="Content Placeholder 1">
            <a:extLst>
              <a:ext uri="{FF2B5EF4-FFF2-40B4-BE49-F238E27FC236}">
                <a16:creationId xmlns:a16="http://schemas.microsoft.com/office/drawing/2014/main" id="{919273D8-280E-0D2C-7907-2FF166C7B7F9}"/>
              </a:ext>
            </a:extLst>
          </p:cNvPr>
          <p:cNvSpPr>
            <a:spLocks noGrp="1"/>
          </p:cNvSpPr>
          <p:nvPr>
            <p:ph idx="1"/>
          </p:nvPr>
        </p:nvSpPr>
        <p:spPr>
          <a:xfrm>
            <a:off x="1065212" y="1981200"/>
            <a:ext cx="9601202" cy="4114800"/>
          </a:xfrm>
        </p:spPr>
        <p:txBody>
          <a:bodyPr>
            <a:normAutofit fontScale="92500" lnSpcReduction="10000"/>
          </a:bodyPr>
          <a:lstStyle/>
          <a:p>
            <a:r>
              <a:rPr lang="en-US" dirty="0">
                <a:solidFill>
                  <a:schemeClr val="bg1"/>
                </a:solidFill>
              </a:rPr>
              <a:t>Hardware technology being used.</a:t>
            </a:r>
          </a:p>
          <a:p>
            <a:pPr lvl="1"/>
            <a:r>
              <a:rPr lang="pt-BR" dirty="0">
                <a:solidFill>
                  <a:schemeClr val="bg1"/>
                </a:solidFill>
              </a:rPr>
              <a:t>RAM 	: 8.00 GB</a:t>
            </a:r>
          </a:p>
          <a:p>
            <a:pPr lvl="1"/>
            <a:r>
              <a:rPr lang="pt-BR" dirty="0">
                <a:solidFill>
                  <a:schemeClr val="bg1"/>
                </a:solidFill>
              </a:rPr>
              <a:t>CPU 	: Intel(R) Core(TM) i5-10300H CPU @ 2.50GHz</a:t>
            </a:r>
          </a:p>
          <a:p>
            <a:pPr lvl="1"/>
            <a:r>
              <a:rPr lang="pt-BR" dirty="0">
                <a:solidFill>
                  <a:schemeClr val="bg1"/>
                </a:solidFill>
              </a:rPr>
              <a:t>GPU 	: NVIDIA GeForce GTX 1650 Ti</a:t>
            </a:r>
          </a:p>
          <a:p>
            <a:r>
              <a:rPr lang="en-US" dirty="0">
                <a:solidFill>
                  <a:schemeClr val="bg1"/>
                </a:solidFill>
              </a:rPr>
              <a:t>Software technology being used.</a:t>
            </a:r>
          </a:p>
          <a:p>
            <a:pPr lvl="1"/>
            <a:r>
              <a:rPr lang="en-US" dirty="0">
                <a:solidFill>
                  <a:schemeClr val="bg1"/>
                </a:solidFill>
              </a:rPr>
              <a:t>Programming language            : Python</a:t>
            </a:r>
          </a:p>
          <a:p>
            <a:pPr lvl="1"/>
            <a:r>
              <a:rPr lang="en-US" dirty="0">
                <a:solidFill>
                  <a:schemeClr val="bg1"/>
                </a:solidFill>
              </a:rPr>
              <a:t>Distribution                                   : Anaconda Navigator</a:t>
            </a:r>
          </a:p>
          <a:p>
            <a:pPr lvl="1"/>
            <a:r>
              <a:rPr lang="en-US" dirty="0">
                <a:solidFill>
                  <a:schemeClr val="bg1"/>
                </a:solidFill>
              </a:rPr>
              <a:t>Browser based language shell  : Jupyter Notebook</a:t>
            </a:r>
          </a:p>
          <a:p>
            <a:r>
              <a:rPr lang="en-US" dirty="0">
                <a:solidFill>
                  <a:schemeClr val="bg1"/>
                </a:solidFill>
              </a:rPr>
              <a:t>Libraries/Packages specifically being used.</a:t>
            </a:r>
          </a:p>
          <a:p>
            <a:pPr lvl="1"/>
            <a:r>
              <a:rPr lang="en-US" dirty="0">
                <a:solidFill>
                  <a:schemeClr val="bg1"/>
                </a:solidFill>
              </a:rPr>
              <a:t>Pandas , NumPy, matplotlib, seaborn, scikit-learn, pandas-profiling, missingno</a:t>
            </a:r>
          </a:p>
        </p:txBody>
      </p:sp>
    </p:spTree>
    <p:extLst>
      <p:ext uri="{BB962C8B-B14F-4D97-AF65-F5344CB8AC3E}">
        <p14:creationId xmlns:p14="http://schemas.microsoft.com/office/powerpoint/2010/main" val="156960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0A1404F-A011-1CDF-9574-74372047C0FF}"/>
              </a:ext>
            </a:extLst>
          </p:cNvPr>
          <p:cNvSpPr>
            <a:spLocks noGrp="1"/>
          </p:cNvSpPr>
          <p:nvPr>
            <p:ph type="title"/>
          </p:nvPr>
        </p:nvSpPr>
        <p:spPr>
          <a:xfrm>
            <a:off x="1524231" y="381000"/>
            <a:ext cx="9143538" cy="1066800"/>
          </a:xfrm>
        </p:spPr>
        <p:txBody>
          <a:bodyPr/>
          <a:lstStyle/>
          <a:p>
            <a:pPr algn="ctr"/>
            <a:r>
              <a:rPr lang="en-US" dirty="0">
                <a:solidFill>
                  <a:schemeClr val="bg1"/>
                </a:solidFill>
              </a:rPr>
              <a:t>Data Description</a:t>
            </a:r>
          </a:p>
        </p:txBody>
      </p:sp>
      <p:sp>
        <p:nvSpPr>
          <p:cNvPr id="3" name="Content Placeholder 1">
            <a:extLst>
              <a:ext uri="{FF2B5EF4-FFF2-40B4-BE49-F238E27FC236}">
                <a16:creationId xmlns:a16="http://schemas.microsoft.com/office/drawing/2014/main" id="{9DBB9EA3-F15F-2B1E-D597-7665CEDA20D2}"/>
              </a:ext>
            </a:extLst>
          </p:cNvPr>
          <p:cNvSpPr>
            <a:spLocks noGrp="1"/>
          </p:cNvSpPr>
          <p:nvPr>
            <p:ph idx="1"/>
          </p:nvPr>
        </p:nvSpPr>
        <p:spPr>
          <a:xfrm>
            <a:off x="455612" y="1981200"/>
            <a:ext cx="11506200" cy="3429000"/>
          </a:xfrm>
        </p:spPr>
        <p:txBody>
          <a:bodyPr numCol="2">
            <a:noAutofit/>
          </a:bodyPr>
          <a:lstStyle/>
          <a:p>
            <a:pPr algn="l">
              <a:buFont typeface="Arial" panose="020B0604020202020204" pitchFamily="34" charset="0"/>
              <a:buChar char="•"/>
            </a:pPr>
            <a:r>
              <a:rPr lang="en-US" sz="1800" b="0" i="0" dirty="0">
                <a:solidFill>
                  <a:schemeClr val="bg1"/>
                </a:solidFill>
                <a:effectLst/>
                <a:latin typeface="+mj-lt"/>
              </a:rPr>
              <a:t>label : Flag indicating whether the user paid back the credit amount within 5 days of issuing the loan {1:success, 0:failure}</a:t>
            </a:r>
          </a:p>
          <a:p>
            <a:pPr algn="l">
              <a:buFont typeface="Arial" panose="020B0604020202020204" pitchFamily="34" charset="0"/>
              <a:buChar char="•"/>
            </a:pPr>
            <a:r>
              <a:rPr lang="en-US" sz="1800" b="0" i="0" dirty="0" err="1">
                <a:solidFill>
                  <a:schemeClr val="bg1"/>
                </a:solidFill>
                <a:effectLst/>
                <a:latin typeface="+mj-lt"/>
              </a:rPr>
              <a:t>msisdn</a:t>
            </a:r>
            <a:r>
              <a:rPr lang="en-US" sz="1800" b="0" i="0" dirty="0">
                <a:solidFill>
                  <a:schemeClr val="bg1"/>
                </a:solidFill>
                <a:effectLst/>
                <a:latin typeface="+mj-lt"/>
              </a:rPr>
              <a:t> : Mobile number of user</a:t>
            </a:r>
          </a:p>
          <a:p>
            <a:pPr algn="l">
              <a:buFont typeface="Arial" panose="020B0604020202020204" pitchFamily="34" charset="0"/>
              <a:buChar char="•"/>
            </a:pPr>
            <a:r>
              <a:rPr lang="en-US" sz="1800" b="0" i="0" dirty="0" err="1">
                <a:solidFill>
                  <a:schemeClr val="bg1"/>
                </a:solidFill>
                <a:effectLst/>
                <a:latin typeface="+mj-lt"/>
              </a:rPr>
              <a:t>aon</a:t>
            </a:r>
            <a:r>
              <a:rPr lang="en-US" sz="1800" b="0" i="0" dirty="0">
                <a:solidFill>
                  <a:schemeClr val="bg1"/>
                </a:solidFill>
                <a:effectLst/>
                <a:latin typeface="+mj-lt"/>
              </a:rPr>
              <a:t> : Age on cellular network in days</a:t>
            </a:r>
          </a:p>
          <a:p>
            <a:pPr algn="l">
              <a:buFont typeface="Arial" panose="020B0604020202020204" pitchFamily="34" charset="0"/>
              <a:buChar char="•"/>
            </a:pPr>
            <a:r>
              <a:rPr lang="en-US" sz="1800" b="0" i="0" dirty="0">
                <a:solidFill>
                  <a:schemeClr val="bg1"/>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800" b="0" i="0" dirty="0">
                <a:solidFill>
                  <a:schemeClr val="bg1"/>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800" b="0" i="0" dirty="0">
                <a:solidFill>
                  <a:schemeClr val="bg1"/>
                </a:solidFill>
                <a:effectLst/>
                <a:latin typeface="+mj-lt"/>
              </a:rPr>
              <a:t>rental30 : Average main account balance over last 30 days</a:t>
            </a:r>
          </a:p>
          <a:p>
            <a:pPr algn="l">
              <a:buFont typeface="Arial" panose="020B0604020202020204" pitchFamily="34" charset="0"/>
              <a:buChar char="•"/>
            </a:pPr>
            <a:r>
              <a:rPr lang="en-US" sz="1800" b="0" i="0" dirty="0">
                <a:solidFill>
                  <a:schemeClr val="bg1"/>
                </a:solidFill>
                <a:effectLst/>
                <a:latin typeface="+mj-lt"/>
              </a:rPr>
              <a:t>rental90 : Average main account balance over last 90 days</a:t>
            </a:r>
          </a:p>
          <a:p>
            <a:pPr algn="l">
              <a:buFont typeface="Arial" panose="020B0604020202020204" pitchFamily="34" charset="0"/>
              <a:buChar char="•"/>
            </a:pPr>
            <a:r>
              <a:rPr lang="en-US" sz="1800" b="0" i="0" dirty="0" err="1">
                <a:solidFill>
                  <a:schemeClr val="bg1"/>
                </a:solidFill>
                <a:effectLst/>
                <a:latin typeface="+mj-lt"/>
              </a:rPr>
              <a:t>last_rech_date_ma</a:t>
            </a:r>
            <a:r>
              <a:rPr lang="en-US" sz="1800" b="0" i="0" dirty="0">
                <a:solidFill>
                  <a:schemeClr val="bg1"/>
                </a:solidFill>
                <a:effectLst/>
                <a:latin typeface="+mj-lt"/>
              </a:rPr>
              <a:t> : Number of days till last recharge of main account</a:t>
            </a:r>
          </a:p>
          <a:p>
            <a:pPr algn="l">
              <a:buFont typeface="Arial" panose="020B0604020202020204" pitchFamily="34" charset="0"/>
              <a:buChar char="•"/>
            </a:pPr>
            <a:r>
              <a:rPr lang="en-US" sz="1800" b="0" i="0" dirty="0" err="1">
                <a:solidFill>
                  <a:schemeClr val="bg1"/>
                </a:solidFill>
                <a:effectLst/>
                <a:latin typeface="+mj-lt"/>
              </a:rPr>
              <a:t>last_rech_date_da</a:t>
            </a:r>
            <a:r>
              <a:rPr lang="en-US" sz="1800" b="0" i="0" dirty="0">
                <a:solidFill>
                  <a:schemeClr val="bg1"/>
                </a:solidFill>
                <a:effectLst/>
                <a:latin typeface="+mj-lt"/>
              </a:rPr>
              <a:t> : Number of days till last recharge of data account</a:t>
            </a:r>
          </a:p>
          <a:p>
            <a:pPr algn="l">
              <a:buFont typeface="Arial" panose="020B0604020202020204" pitchFamily="34" charset="0"/>
              <a:buChar char="•"/>
            </a:pPr>
            <a:r>
              <a:rPr lang="en-US" sz="1800" b="0" i="0" dirty="0" err="1">
                <a:solidFill>
                  <a:schemeClr val="bg1"/>
                </a:solidFill>
                <a:effectLst/>
                <a:latin typeface="+mj-lt"/>
              </a:rPr>
              <a:t>last_rech_amt_ma</a:t>
            </a:r>
            <a:r>
              <a:rPr lang="en-US" sz="1800" b="0" i="0" dirty="0">
                <a:solidFill>
                  <a:schemeClr val="bg1"/>
                </a:solidFill>
                <a:effectLst/>
                <a:latin typeface="+mj-lt"/>
              </a:rPr>
              <a:t> : Amount of last recharge of main account (in Indonesian Rupiah)</a:t>
            </a:r>
          </a:p>
          <a:p>
            <a:pPr algn="l">
              <a:buFont typeface="Arial" panose="020B0604020202020204" pitchFamily="34" charset="0"/>
              <a:buChar char="•"/>
            </a:pPr>
            <a:r>
              <a:rPr lang="en-US" sz="1800" b="0" i="0" dirty="0">
                <a:solidFill>
                  <a:schemeClr val="bg1"/>
                </a:solidFill>
                <a:effectLst/>
                <a:latin typeface="+mj-lt"/>
              </a:rPr>
              <a:t>cnt_ma_rech30 : Number of times main account got recharged in last 30 days</a:t>
            </a:r>
          </a:p>
          <a:p>
            <a:pPr algn="l">
              <a:buFont typeface="Arial" panose="020B0604020202020204" pitchFamily="34" charset="0"/>
              <a:buChar char="•"/>
            </a:pPr>
            <a:r>
              <a:rPr lang="en-US" sz="1800" b="0" i="0" dirty="0">
                <a:solidFill>
                  <a:schemeClr val="bg1"/>
                </a:solidFill>
                <a:effectLst/>
                <a:latin typeface="+mj-lt"/>
              </a:rPr>
              <a:t>fr_ma_rech30 : Frequency of main account recharged in last 30 days</a:t>
            </a:r>
          </a:p>
        </p:txBody>
      </p:sp>
    </p:spTree>
    <p:extLst>
      <p:ext uri="{BB962C8B-B14F-4D97-AF65-F5344CB8AC3E}">
        <p14:creationId xmlns:p14="http://schemas.microsoft.com/office/powerpoint/2010/main" val="2442815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D291B9D-DF60-7712-C818-529350E0AA32}"/>
              </a:ext>
            </a:extLst>
          </p:cNvPr>
          <p:cNvSpPr>
            <a:spLocks noGrp="1"/>
          </p:cNvSpPr>
          <p:nvPr>
            <p:ph type="title"/>
          </p:nvPr>
        </p:nvSpPr>
        <p:spPr>
          <a:xfrm>
            <a:off x="1747466" y="102421"/>
            <a:ext cx="9143538" cy="1066800"/>
          </a:xfrm>
        </p:spPr>
        <p:txBody>
          <a:bodyPr/>
          <a:lstStyle/>
          <a:p>
            <a:pPr algn="ctr"/>
            <a:r>
              <a:rPr lang="en-US" dirty="0">
                <a:solidFill>
                  <a:schemeClr val="bg1"/>
                </a:solidFill>
              </a:rPr>
              <a:t>Data Description</a:t>
            </a:r>
          </a:p>
        </p:txBody>
      </p:sp>
      <p:sp>
        <p:nvSpPr>
          <p:cNvPr id="3" name="Content Placeholder 1">
            <a:extLst>
              <a:ext uri="{FF2B5EF4-FFF2-40B4-BE49-F238E27FC236}">
                <a16:creationId xmlns:a16="http://schemas.microsoft.com/office/drawing/2014/main" id="{72D16E8D-1458-4BAC-59FA-434BABCD0439}"/>
              </a:ext>
            </a:extLst>
          </p:cNvPr>
          <p:cNvSpPr>
            <a:spLocks noGrp="1"/>
          </p:cNvSpPr>
          <p:nvPr>
            <p:ph idx="1"/>
          </p:nvPr>
        </p:nvSpPr>
        <p:spPr>
          <a:xfrm>
            <a:off x="379412" y="1676400"/>
            <a:ext cx="11582400" cy="3531421"/>
          </a:xfrm>
        </p:spPr>
        <p:txBody>
          <a:bodyPr numCol="2">
            <a:noAutofit/>
          </a:bodyPr>
          <a:lstStyle/>
          <a:p>
            <a:pPr algn="l">
              <a:buFont typeface="Arial" panose="020B0604020202020204" pitchFamily="34" charset="0"/>
              <a:buChar char="•"/>
            </a:pPr>
            <a:r>
              <a:rPr lang="en-US" sz="1800" b="0" i="0" dirty="0">
                <a:solidFill>
                  <a:schemeClr val="bg1"/>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800" b="0" i="0" dirty="0">
                <a:solidFill>
                  <a:schemeClr val="bg1"/>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800" b="0" i="0" dirty="0">
                <a:solidFill>
                  <a:schemeClr val="bg1"/>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800" b="0" i="0" dirty="0">
                <a:solidFill>
                  <a:schemeClr val="bg1"/>
                </a:solidFill>
                <a:effectLst/>
                <a:latin typeface="+mj-lt"/>
              </a:rPr>
              <a:t>cnt_ma_rech90 : Number of times main account got recharged in last 90 days</a:t>
            </a:r>
          </a:p>
          <a:p>
            <a:pPr algn="l">
              <a:buFont typeface="Arial" panose="020B0604020202020204" pitchFamily="34" charset="0"/>
              <a:buChar char="•"/>
            </a:pPr>
            <a:r>
              <a:rPr lang="en-US" sz="1800" b="0" i="0" dirty="0">
                <a:solidFill>
                  <a:schemeClr val="bg1"/>
                </a:solidFill>
                <a:effectLst/>
                <a:latin typeface="+mj-lt"/>
              </a:rPr>
              <a:t>fr_ma_rech90 : Frequency of main account recharged in last 90 days</a:t>
            </a:r>
          </a:p>
          <a:p>
            <a:pPr algn="l">
              <a:buFont typeface="Arial" panose="020B0604020202020204" pitchFamily="34" charset="0"/>
              <a:buChar char="•"/>
            </a:pPr>
            <a:r>
              <a:rPr lang="en-US" sz="1800" b="0" i="0" dirty="0">
                <a:solidFill>
                  <a:schemeClr val="bg1"/>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800" b="0" i="0" dirty="0">
                <a:solidFill>
                  <a:schemeClr val="bg1"/>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800" b="0" i="0" dirty="0">
                <a:solidFill>
                  <a:schemeClr val="bg1"/>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800" b="0" i="0" dirty="0">
                <a:solidFill>
                  <a:schemeClr val="bg1"/>
                </a:solidFill>
                <a:effectLst/>
                <a:latin typeface="+mj-lt"/>
              </a:rPr>
              <a:t>cnt_da_rech30 : Number of times data account got recharged in last 30 days</a:t>
            </a:r>
          </a:p>
          <a:p>
            <a:pPr algn="l">
              <a:buFont typeface="Arial" panose="020B0604020202020204" pitchFamily="34" charset="0"/>
              <a:buChar char="•"/>
            </a:pPr>
            <a:r>
              <a:rPr lang="en-US" sz="1800" b="0" i="0" dirty="0">
                <a:solidFill>
                  <a:schemeClr val="bg1"/>
                </a:solidFill>
                <a:effectLst/>
                <a:latin typeface="+mj-lt"/>
              </a:rPr>
              <a:t>fr_da_rech30 : Frequency of data account recharged in last 30 days</a:t>
            </a:r>
          </a:p>
          <a:p>
            <a:pPr algn="l">
              <a:buFont typeface="Arial" panose="020B0604020202020204" pitchFamily="34" charset="0"/>
              <a:buChar char="•"/>
            </a:pPr>
            <a:r>
              <a:rPr lang="en-US" sz="1800" b="0" i="0" dirty="0">
                <a:solidFill>
                  <a:schemeClr val="bg1"/>
                </a:solidFill>
                <a:effectLst/>
                <a:latin typeface="+mj-lt"/>
              </a:rPr>
              <a:t>cnt_da_rech90 : Number of times data account got recharged in last 90 days</a:t>
            </a:r>
          </a:p>
        </p:txBody>
      </p:sp>
      <p:sp>
        <p:nvSpPr>
          <p:cNvPr id="4" name="Text Placeholder 7">
            <a:extLst>
              <a:ext uri="{FF2B5EF4-FFF2-40B4-BE49-F238E27FC236}">
                <a16:creationId xmlns:a16="http://schemas.microsoft.com/office/drawing/2014/main" id="{9BC33CC5-C667-22F3-6F95-E7032108664B}"/>
              </a:ext>
            </a:extLst>
          </p:cNvPr>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solidFill>
                <a:schemeClr val="bg1"/>
              </a:solidFill>
            </a:endParaRPr>
          </a:p>
        </p:txBody>
      </p:sp>
    </p:spTree>
    <p:extLst>
      <p:ext uri="{BB962C8B-B14F-4D97-AF65-F5344CB8AC3E}">
        <p14:creationId xmlns:p14="http://schemas.microsoft.com/office/powerpoint/2010/main" val="2651675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53</TotalTime>
  <Words>1860</Words>
  <Application>Microsoft Office PowerPoint</Application>
  <PresentationFormat>Widescreen</PresentationFormat>
  <Paragraphs>109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Constantia (Body)</vt:lpstr>
      <vt:lpstr>Tw Cen MT</vt:lpstr>
      <vt:lpstr>Wingdings</vt:lpstr>
      <vt:lpstr>Wingdings 3</vt:lpstr>
      <vt:lpstr>Circuit</vt:lpstr>
      <vt:lpstr>Micro Credit Defaulter</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Multivariate Analysis</vt:lpstr>
      <vt:lpstr>Multivariate Analysis</vt:lpstr>
      <vt:lpstr>Correlation Bar</vt:lpstr>
      <vt:lpstr>Conclusion</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 Presentation</dc:title>
  <dc:creator>Shiva</dc:creator>
  <cp:lastModifiedBy>Shivam Gadekar</cp:lastModifiedBy>
  <cp:revision>3</cp:revision>
  <dcterms:created xsi:type="dcterms:W3CDTF">2022-09-10T14:12:10Z</dcterms:created>
  <dcterms:modified xsi:type="dcterms:W3CDTF">2023-02-24T17:04:40Z</dcterms:modified>
</cp:coreProperties>
</file>