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0" r:id="rId3"/>
    <p:sldId id="257"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2D39E-5E2E-4C94-8884-A291F02CEBF0}" type="datetimeFigureOut">
              <a:rPr lang="en-US" smtClean="0"/>
              <a:pPr/>
              <a:t>1/14/2023</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BA98DF19-6E88-4EFB-BC04-109242C35079}"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0875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2D39E-5E2E-4C94-8884-A291F02CEBF0}"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8DF19-6E88-4EFB-BC04-109242C35079}" type="slidenum">
              <a:rPr lang="en-US" smtClean="0"/>
              <a:pPr/>
              <a:t>‹#›</a:t>
            </a:fld>
            <a:endParaRPr lang="en-US"/>
          </a:p>
        </p:txBody>
      </p:sp>
    </p:spTree>
    <p:extLst>
      <p:ext uri="{BB962C8B-B14F-4D97-AF65-F5344CB8AC3E}">
        <p14:creationId xmlns:p14="http://schemas.microsoft.com/office/powerpoint/2010/main" val="1019829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2D39E-5E2E-4C94-8884-A291F02CEBF0}"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8DF19-6E88-4EFB-BC04-109242C35079}"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064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2D39E-5E2E-4C94-8884-A291F02CEBF0}"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8DF19-6E88-4EFB-BC04-109242C35079}"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781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2D39E-5E2E-4C94-8884-A291F02CEBF0}"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8DF19-6E88-4EFB-BC04-109242C35079}"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360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2D39E-5E2E-4C94-8884-A291F02CEBF0}"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8DF19-6E88-4EFB-BC04-109242C35079}"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5900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2D39E-5E2E-4C94-8884-A291F02CEBF0}" type="datetimeFigureOut">
              <a:rPr lang="en-US" smtClean="0"/>
              <a:pPr/>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98DF19-6E88-4EFB-BC04-109242C35079}" type="slidenum">
              <a:rPr lang="en-US" smtClean="0"/>
              <a:pPr/>
              <a:t>‹#›</a:t>
            </a:fld>
            <a:endParaRPr lang="en-US"/>
          </a:p>
        </p:txBody>
      </p:sp>
    </p:spTree>
    <p:extLst>
      <p:ext uri="{BB962C8B-B14F-4D97-AF65-F5344CB8AC3E}">
        <p14:creationId xmlns:p14="http://schemas.microsoft.com/office/powerpoint/2010/main" val="133108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2D39E-5E2E-4C94-8884-A291F02CEBF0}" type="datetimeFigureOut">
              <a:rPr lang="en-US" smtClean="0"/>
              <a:pPr/>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98DF19-6E88-4EFB-BC04-109242C35079}" type="slidenum">
              <a:rPr lang="en-US" smtClean="0"/>
              <a:pPr/>
              <a:t>‹#›</a:t>
            </a:fld>
            <a:endParaRPr lang="en-US"/>
          </a:p>
        </p:txBody>
      </p:sp>
    </p:spTree>
    <p:extLst>
      <p:ext uri="{BB962C8B-B14F-4D97-AF65-F5344CB8AC3E}">
        <p14:creationId xmlns:p14="http://schemas.microsoft.com/office/powerpoint/2010/main" val="283744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2D39E-5E2E-4C94-8884-A291F02CEBF0}" type="datetimeFigureOut">
              <a:rPr lang="en-US" smtClean="0"/>
              <a:pPr/>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98DF19-6E88-4EFB-BC04-109242C35079}" type="slidenum">
              <a:rPr lang="en-US" smtClean="0"/>
              <a:pPr/>
              <a:t>‹#›</a:t>
            </a:fld>
            <a:endParaRPr lang="en-US"/>
          </a:p>
        </p:txBody>
      </p:sp>
    </p:spTree>
    <p:extLst>
      <p:ext uri="{BB962C8B-B14F-4D97-AF65-F5344CB8AC3E}">
        <p14:creationId xmlns:p14="http://schemas.microsoft.com/office/powerpoint/2010/main" val="169364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4B2D39E-5E2E-4C94-8884-A291F02CEBF0}"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8DF19-6E88-4EFB-BC04-109242C35079}"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0894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4B2D39E-5E2E-4C94-8884-A291F02CEBF0}" type="datetimeFigureOut">
              <a:rPr lang="en-US" smtClean="0"/>
              <a:pPr/>
              <a:t>1/14/2023</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BA98DF19-6E88-4EFB-BC04-109242C35079}"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9923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4B2D39E-5E2E-4C94-8884-A291F02CEBF0}" type="datetimeFigureOut">
              <a:rPr lang="en-US" smtClean="0"/>
              <a:pPr/>
              <a:t>1/14/2023</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A98DF19-6E88-4EFB-BC04-109242C35079}" type="slidenum">
              <a:rPr lang="en-US" smtClean="0"/>
              <a:pPr/>
              <a:t>‹#›</a:t>
            </a:fld>
            <a:endParaRPr lang="en-US"/>
          </a:p>
        </p:txBody>
      </p:sp>
    </p:spTree>
    <p:extLst>
      <p:ext uri="{BB962C8B-B14F-4D97-AF65-F5344CB8AC3E}">
        <p14:creationId xmlns:p14="http://schemas.microsoft.com/office/powerpoint/2010/main" val="16917320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Malignant comment classifier</a:t>
            </a:r>
          </a:p>
        </p:txBody>
      </p:sp>
      <p:sp>
        <p:nvSpPr>
          <p:cNvPr id="3" name="Subtitle 2"/>
          <p:cNvSpPr>
            <a:spLocks noGrp="1"/>
          </p:cNvSpPr>
          <p:nvPr>
            <p:ph type="subTitle" idx="1"/>
          </p:nvPr>
        </p:nvSpPr>
        <p:spPr>
          <a:xfrm>
            <a:off x="2627784" y="4518067"/>
            <a:ext cx="7406640" cy="1752600"/>
          </a:xfrm>
        </p:spPr>
        <p:txBody>
          <a:bodyPr/>
          <a:lstStyle/>
          <a:p>
            <a:r>
              <a:rPr lang="en-US" dirty="0"/>
              <a:t>Name: Shivam Namdev Gadekar</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107055" y="2852936"/>
            <a:ext cx="2929890" cy="2133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F1EB97-B8E9-9AD8-7F92-5ABAE7501B53}"/>
              </a:ext>
            </a:extLst>
          </p:cNvPr>
          <p:cNvSpPr/>
          <p:nvPr/>
        </p:nvSpPr>
        <p:spPr>
          <a:xfrm>
            <a:off x="107504" y="154994"/>
            <a:ext cx="3295663" cy="2308324"/>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25400" dir="5400000" algn="ctr" rotWithShape="0">
                    <a:srgbClr val="6E747A">
                      <a:alpha val="43000"/>
                    </a:srgbClr>
                  </a:outerShdw>
                </a:effectLst>
              </a:rPr>
              <a:t>Plotting Correlation Matrix</a:t>
            </a:r>
          </a:p>
        </p:txBody>
      </p:sp>
      <p:pic>
        <p:nvPicPr>
          <p:cNvPr id="1026" name="Picture 2">
            <a:extLst>
              <a:ext uri="{FF2B5EF4-FFF2-40B4-BE49-F238E27FC236}">
                <a16:creationId xmlns:a16="http://schemas.microsoft.com/office/drawing/2014/main" id="{70E89F0A-D795-9D54-5C62-4A6D6D282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3167" y="0"/>
            <a:ext cx="57292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908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F1EB97-B8E9-9AD8-7F92-5ABAE7501B53}"/>
              </a:ext>
            </a:extLst>
          </p:cNvPr>
          <p:cNvSpPr/>
          <p:nvPr/>
        </p:nvSpPr>
        <p:spPr>
          <a:xfrm>
            <a:off x="107504" y="154994"/>
            <a:ext cx="8280920" cy="830997"/>
          </a:xfrm>
          <a:prstGeom prst="rect">
            <a:avLst/>
          </a:prstGeom>
          <a:noFill/>
        </p:spPr>
        <p:txBody>
          <a:bodyPr wrap="square" lIns="91440" tIns="45720" rIns="91440" bIns="45720">
            <a:spAutoFit/>
          </a:bodyPr>
          <a:lstStyle/>
          <a:p>
            <a:r>
              <a:rPr lang="en-US" sz="4800" b="0" cap="none" spc="0" dirty="0" err="1">
                <a:ln w="0"/>
                <a:solidFill>
                  <a:schemeClr val="accent1"/>
                </a:solidFill>
                <a:effectLst>
                  <a:outerShdw blurRad="38100" dist="25400" dir="5400000" algn="ctr" rotWithShape="0">
                    <a:srgbClr val="6E747A">
                      <a:alpha val="43000"/>
                    </a:srgbClr>
                  </a:outerShdw>
                </a:effectLst>
              </a:rPr>
              <a:t>Distplotting</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a:extLst>
              <a:ext uri="{FF2B5EF4-FFF2-40B4-BE49-F238E27FC236}">
                <a16:creationId xmlns:a16="http://schemas.microsoft.com/office/drawing/2014/main" id="{2EB9A6BD-884D-C7D0-E56F-226702EE9BED}"/>
              </a:ext>
            </a:extLst>
          </p:cNvPr>
          <p:cNvPicPr>
            <a:picLocks noChangeAspect="1"/>
          </p:cNvPicPr>
          <p:nvPr/>
        </p:nvPicPr>
        <p:blipFill>
          <a:blip r:embed="rId2"/>
          <a:stretch>
            <a:fillRect/>
          </a:stretch>
        </p:blipFill>
        <p:spPr>
          <a:xfrm>
            <a:off x="634953" y="1027541"/>
            <a:ext cx="4888180" cy="3239096"/>
          </a:xfrm>
          <a:prstGeom prst="rect">
            <a:avLst/>
          </a:prstGeom>
        </p:spPr>
      </p:pic>
      <p:pic>
        <p:nvPicPr>
          <p:cNvPr id="6" name="Picture 5">
            <a:extLst>
              <a:ext uri="{FF2B5EF4-FFF2-40B4-BE49-F238E27FC236}">
                <a16:creationId xmlns:a16="http://schemas.microsoft.com/office/drawing/2014/main" id="{D2C24C53-A944-E53F-F325-E571DCB49BBC}"/>
              </a:ext>
            </a:extLst>
          </p:cNvPr>
          <p:cNvPicPr>
            <a:picLocks noChangeAspect="1"/>
          </p:cNvPicPr>
          <p:nvPr/>
        </p:nvPicPr>
        <p:blipFill>
          <a:blip r:embed="rId3"/>
          <a:stretch>
            <a:fillRect/>
          </a:stretch>
        </p:blipFill>
        <p:spPr>
          <a:xfrm>
            <a:off x="5869587" y="37813"/>
            <a:ext cx="3255891" cy="2403361"/>
          </a:xfrm>
          <a:prstGeom prst="rect">
            <a:avLst/>
          </a:prstGeom>
        </p:spPr>
      </p:pic>
      <p:pic>
        <p:nvPicPr>
          <p:cNvPr id="8" name="Picture 7">
            <a:extLst>
              <a:ext uri="{FF2B5EF4-FFF2-40B4-BE49-F238E27FC236}">
                <a16:creationId xmlns:a16="http://schemas.microsoft.com/office/drawing/2014/main" id="{D5A0D39A-23FA-7B07-01BA-C7006F7B3F16}"/>
              </a:ext>
            </a:extLst>
          </p:cNvPr>
          <p:cNvPicPr>
            <a:picLocks noChangeAspect="1"/>
          </p:cNvPicPr>
          <p:nvPr/>
        </p:nvPicPr>
        <p:blipFill>
          <a:blip r:embed="rId4"/>
          <a:stretch>
            <a:fillRect/>
          </a:stretch>
        </p:blipFill>
        <p:spPr>
          <a:xfrm>
            <a:off x="5869587" y="2441174"/>
            <a:ext cx="3153012" cy="2481975"/>
          </a:xfrm>
          <a:prstGeom prst="rect">
            <a:avLst/>
          </a:prstGeom>
        </p:spPr>
      </p:pic>
      <p:pic>
        <p:nvPicPr>
          <p:cNvPr id="10" name="Picture 9">
            <a:extLst>
              <a:ext uri="{FF2B5EF4-FFF2-40B4-BE49-F238E27FC236}">
                <a16:creationId xmlns:a16="http://schemas.microsoft.com/office/drawing/2014/main" id="{90925D84-0366-681D-B8D1-EF32E45AB912}"/>
              </a:ext>
            </a:extLst>
          </p:cNvPr>
          <p:cNvPicPr>
            <a:picLocks noChangeAspect="1"/>
          </p:cNvPicPr>
          <p:nvPr/>
        </p:nvPicPr>
        <p:blipFill>
          <a:blip r:embed="rId5"/>
          <a:stretch>
            <a:fillRect/>
          </a:stretch>
        </p:blipFill>
        <p:spPr>
          <a:xfrm>
            <a:off x="130597" y="4489713"/>
            <a:ext cx="2919626" cy="2132856"/>
          </a:xfrm>
          <a:prstGeom prst="rect">
            <a:avLst/>
          </a:prstGeom>
        </p:spPr>
      </p:pic>
      <p:pic>
        <p:nvPicPr>
          <p:cNvPr id="13" name="Picture 12">
            <a:extLst>
              <a:ext uri="{FF2B5EF4-FFF2-40B4-BE49-F238E27FC236}">
                <a16:creationId xmlns:a16="http://schemas.microsoft.com/office/drawing/2014/main" id="{A76A7C1E-9481-75FA-7FD9-184C688DBC92}"/>
              </a:ext>
            </a:extLst>
          </p:cNvPr>
          <p:cNvPicPr>
            <a:picLocks noChangeAspect="1"/>
          </p:cNvPicPr>
          <p:nvPr/>
        </p:nvPicPr>
        <p:blipFill>
          <a:blip r:embed="rId6"/>
          <a:stretch>
            <a:fillRect/>
          </a:stretch>
        </p:blipFill>
        <p:spPr>
          <a:xfrm>
            <a:off x="3407938" y="4606354"/>
            <a:ext cx="2588768" cy="1899573"/>
          </a:xfrm>
          <a:prstGeom prst="rect">
            <a:avLst/>
          </a:prstGeom>
        </p:spPr>
      </p:pic>
    </p:spTree>
    <p:extLst>
      <p:ext uri="{BB962C8B-B14F-4D97-AF65-F5344CB8AC3E}">
        <p14:creationId xmlns:p14="http://schemas.microsoft.com/office/powerpoint/2010/main" val="2497305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F1EB97-B8E9-9AD8-7F92-5ABAE7501B53}"/>
              </a:ext>
            </a:extLst>
          </p:cNvPr>
          <p:cNvSpPr/>
          <p:nvPr/>
        </p:nvSpPr>
        <p:spPr>
          <a:xfrm>
            <a:off x="107504" y="154994"/>
            <a:ext cx="8280920" cy="830997"/>
          </a:xfrm>
          <a:prstGeom prst="rect">
            <a:avLst/>
          </a:prstGeom>
          <a:noFill/>
        </p:spPr>
        <p:txBody>
          <a:bodyPr wrap="square" lIns="91440" tIns="45720" rIns="91440" bIns="45720">
            <a:spAutoFit/>
          </a:bodyPr>
          <a:lstStyle/>
          <a:p>
            <a:r>
              <a:rPr lang="en-US" sz="4800" dirty="0">
                <a:ln w="0"/>
                <a:solidFill>
                  <a:schemeClr val="accent1"/>
                </a:solidFill>
                <a:effectLst>
                  <a:outerShdw blurRad="38100" dist="25400" dir="5400000" algn="ctr" rotWithShape="0">
                    <a:srgbClr val="6E747A">
                      <a:alpha val="43000"/>
                    </a:srgbClr>
                  </a:outerShdw>
                </a:effectLst>
              </a:rPr>
              <a:t>Using </a:t>
            </a:r>
            <a:r>
              <a:rPr lang="en-US" sz="4800" dirty="0" err="1">
                <a:ln w="0"/>
                <a:solidFill>
                  <a:schemeClr val="accent1"/>
                </a:solidFill>
                <a:effectLst>
                  <a:outerShdw blurRad="38100" dist="25400" dir="5400000" algn="ctr" rotWithShape="0">
                    <a:srgbClr val="6E747A">
                      <a:alpha val="43000"/>
                    </a:srgbClr>
                  </a:outerShdw>
                </a:effectLst>
              </a:rPr>
              <a:t>Wordcloud</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CC15AC89-526E-55EF-8F30-DFAB07D5525D}"/>
              </a:ext>
            </a:extLst>
          </p:cNvPr>
          <p:cNvPicPr>
            <a:picLocks noChangeAspect="1"/>
          </p:cNvPicPr>
          <p:nvPr/>
        </p:nvPicPr>
        <p:blipFill>
          <a:blip r:embed="rId2"/>
          <a:stretch>
            <a:fillRect/>
          </a:stretch>
        </p:blipFill>
        <p:spPr>
          <a:xfrm>
            <a:off x="107504" y="2449745"/>
            <a:ext cx="9045724" cy="1958510"/>
          </a:xfrm>
          <a:prstGeom prst="rect">
            <a:avLst/>
          </a:prstGeom>
        </p:spPr>
      </p:pic>
    </p:spTree>
    <p:extLst>
      <p:ext uri="{BB962C8B-B14F-4D97-AF65-F5344CB8AC3E}">
        <p14:creationId xmlns:p14="http://schemas.microsoft.com/office/powerpoint/2010/main" val="231995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F1EB97-B8E9-9AD8-7F92-5ABAE7501B53}"/>
              </a:ext>
            </a:extLst>
          </p:cNvPr>
          <p:cNvSpPr/>
          <p:nvPr/>
        </p:nvSpPr>
        <p:spPr>
          <a:xfrm>
            <a:off x="107504" y="154994"/>
            <a:ext cx="8280920" cy="830997"/>
          </a:xfrm>
          <a:prstGeom prst="rect">
            <a:avLst/>
          </a:prstGeom>
          <a:noFill/>
        </p:spPr>
        <p:txBody>
          <a:bodyPr wrap="square" lIns="91440" tIns="45720" rIns="91440" bIns="45720">
            <a:spAutoFit/>
          </a:bodyPr>
          <a:lstStyle/>
          <a:p>
            <a:r>
              <a:rPr lang="en-US" sz="4800" dirty="0">
                <a:ln w="0"/>
                <a:solidFill>
                  <a:schemeClr val="accent1"/>
                </a:solidFill>
                <a:effectLst>
                  <a:outerShdw blurRad="38100" dist="25400" dir="5400000" algn="ctr" rotWithShape="0">
                    <a:srgbClr val="6E747A">
                      <a:alpha val="43000"/>
                    </a:srgbClr>
                  </a:outerShdw>
                </a:effectLst>
              </a:rPr>
              <a:t>Importing Model</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a:extLst>
              <a:ext uri="{FF2B5EF4-FFF2-40B4-BE49-F238E27FC236}">
                <a16:creationId xmlns:a16="http://schemas.microsoft.com/office/drawing/2014/main" id="{6F0CB0D6-776A-5AF5-29CB-0DE4ABD61B23}"/>
              </a:ext>
            </a:extLst>
          </p:cNvPr>
          <p:cNvPicPr>
            <a:picLocks noChangeAspect="1"/>
          </p:cNvPicPr>
          <p:nvPr/>
        </p:nvPicPr>
        <p:blipFill>
          <a:blip r:embed="rId2"/>
          <a:stretch>
            <a:fillRect/>
          </a:stretch>
        </p:blipFill>
        <p:spPr>
          <a:xfrm>
            <a:off x="251520" y="1938816"/>
            <a:ext cx="7993677" cy="1539984"/>
          </a:xfrm>
          <a:prstGeom prst="rect">
            <a:avLst/>
          </a:prstGeom>
        </p:spPr>
      </p:pic>
    </p:spTree>
    <p:extLst>
      <p:ext uri="{BB962C8B-B14F-4D97-AF65-F5344CB8AC3E}">
        <p14:creationId xmlns:p14="http://schemas.microsoft.com/office/powerpoint/2010/main" val="374134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F1EB97-B8E9-9AD8-7F92-5ABAE7501B53}"/>
              </a:ext>
            </a:extLst>
          </p:cNvPr>
          <p:cNvSpPr/>
          <p:nvPr/>
        </p:nvSpPr>
        <p:spPr>
          <a:xfrm>
            <a:off x="107504" y="154994"/>
            <a:ext cx="8280920" cy="2308324"/>
          </a:xfrm>
          <a:prstGeom prst="rect">
            <a:avLst/>
          </a:prstGeom>
          <a:noFill/>
        </p:spPr>
        <p:txBody>
          <a:bodyPr wrap="square" lIns="91440" tIns="45720" rIns="91440" bIns="45720">
            <a:spAutoFit/>
          </a:bodyPr>
          <a:lstStyle/>
          <a:p>
            <a:r>
              <a:rPr lang="en-US" sz="4800" dirty="0">
                <a:ln w="0"/>
                <a:solidFill>
                  <a:schemeClr val="accent1"/>
                </a:solidFill>
                <a:effectLst>
                  <a:outerShdw blurRad="38100" dist="25400" dir="5400000" algn="ctr" rotWithShape="0">
                    <a:srgbClr val="6E747A">
                      <a:alpha val="43000"/>
                    </a:srgbClr>
                  </a:outerShdw>
                </a:effectLst>
              </a:rPr>
              <a:t>Function Definition and Importing Models and Splitting Data Set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ACB154E9-F28D-7D4E-55D6-38E7C4079A3A}"/>
              </a:ext>
            </a:extLst>
          </p:cNvPr>
          <p:cNvPicPr>
            <a:picLocks noChangeAspect="1"/>
          </p:cNvPicPr>
          <p:nvPr/>
        </p:nvPicPr>
        <p:blipFill>
          <a:blip r:embed="rId2"/>
          <a:stretch>
            <a:fillRect/>
          </a:stretch>
        </p:blipFill>
        <p:spPr>
          <a:xfrm>
            <a:off x="107504" y="2564904"/>
            <a:ext cx="8916369" cy="2952328"/>
          </a:xfrm>
          <a:prstGeom prst="rect">
            <a:avLst/>
          </a:prstGeom>
        </p:spPr>
      </p:pic>
    </p:spTree>
    <p:extLst>
      <p:ext uri="{BB962C8B-B14F-4D97-AF65-F5344CB8AC3E}">
        <p14:creationId xmlns:p14="http://schemas.microsoft.com/office/powerpoint/2010/main" val="3032193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F1EB97-B8E9-9AD8-7F92-5ABAE7501B53}"/>
              </a:ext>
            </a:extLst>
          </p:cNvPr>
          <p:cNvSpPr/>
          <p:nvPr/>
        </p:nvSpPr>
        <p:spPr>
          <a:xfrm>
            <a:off x="107504" y="154994"/>
            <a:ext cx="8280920" cy="830997"/>
          </a:xfrm>
          <a:prstGeom prst="rect">
            <a:avLst/>
          </a:prstGeom>
          <a:noFill/>
        </p:spPr>
        <p:txBody>
          <a:bodyPr wrap="square" lIns="91440" tIns="45720" rIns="91440" bIns="45720">
            <a:spAutoFit/>
          </a:bodyPr>
          <a:lstStyle/>
          <a:p>
            <a:r>
              <a:rPr lang="en-US" sz="4800" dirty="0">
                <a:ln w="0"/>
                <a:solidFill>
                  <a:schemeClr val="accent1"/>
                </a:solidFill>
                <a:effectLst>
                  <a:outerShdw blurRad="38100" dist="25400" dir="5400000" algn="ctr" rotWithShape="0">
                    <a:srgbClr val="6E747A">
                      <a:alpha val="43000"/>
                    </a:srgbClr>
                  </a:outerShdw>
                </a:effectLst>
              </a:rPr>
              <a:t>Applying </a:t>
            </a:r>
            <a:r>
              <a:rPr lang="en-US" sz="4800" dirty="0" err="1">
                <a:ln w="0"/>
                <a:solidFill>
                  <a:schemeClr val="accent1"/>
                </a:solidFill>
                <a:effectLst>
                  <a:outerShdw blurRad="38100" dist="25400" dir="5400000" algn="ctr" rotWithShape="0">
                    <a:srgbClr val="6E747A">
                      <a:alpha val="43000"/>
                    </a:srgbClr>
                  </a:outerShdw>
                </a:effectLst>
              </a:rPr>
              <a:t>MultinomialNB</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a:extLst>
              <a:ext uri="{FF2B5EF4-FFF2-40B4-BE49-F238E27FC236}">
                <a16:creationId xmlns:a16="http://schemas.microsoft.com/office/drawing/2014/main" id="{FE94E267-A923-C26C-E5AB-DE9BBDB3D4E8}"/>
              </a:ext>
            </a:extLst>
          </p:cNvPr>
          <p:cNvPicPr>
            <a:picLocks noChangeAspect="1"/>
          </p:cNvPicPr>
          <p:nvPr/>
        </p:nvPicPr>
        <p:blipFill>
          <a:blip r:embed="rId2"/>
          <a:stretch>
            <a:fillRect/>
          </a:stretch>
        </p:blipFill>
        <p:spPr>
          <a:xfrm>
            <a:off x="426203" y="2463318"/>
            <a:ext cx="7643522" cy="3002540"/>
          </a:xfrm>
          <a:prstGeom prst="rect">
            <a:avLst/>
          </a:prstGeom>
        </p:spPr>
      </p:pic>
    </p:spTree>
    <p:extLst>
      <p:ext uri="{BB962C8B-B14F-4D97-AF65-F5344CB8AC3E}">
        <p14:creationId xmlns:p14="http://schemas.microsoft.com/office/powerpoint/2010/main" val="3064633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F1EB97-B8E9-9AD8-7F92-5ABAE7501B53}"/>
              </a:ext>
            </a:extLst>
          </p:cNvPr>
          <p:cNvSpPr/>
          <p:nvPr/>
        </p:nvSpPr>
        <p:spPr>
          <a:xfrm>
            <a:off x="107504" y="154994"/>
            <a:ext cx="8280920" cy="830997"/>
          </a:xfrm>
          <a:prstGeom prst="rect">
            <a:avLst/>
          </a:prstGeom>
          <a:noFill/>
        </p:spPr>
        <p:txBody>
          <a:bodyPr wrap="square" lIns="91440" tIns="45720" rIns="91440" bIns="45720">
            <a:spAutoFit/>
          </a:bodyPr>
          <a:lstStyle/>
          <a:p>
            <a:r>
              <a:rPr lang="en-US" sz="4800" dirty="0">
                <a:ln w="0"/>
                <a:solidFill>
                  <a:schemeClr val="accent1"/>
                </a:solidFill>
                <a:effectLst>
                  <a:outerShdw blurRad="38100" dist="25400" dir="5400000" algn="ctr" rotWithShape="0">
                    <a:srgbClr val="6E747A">
                      <a:alpha val="43000"/>
                    </a:srgbClr>
                  </a:outerShdw>
                </a:effectLst>
              </a:rPr>
              <a:t>Applying </a:t>
            </a:r>
            <a:r>
              <a:rPr lang="en-US" sz="4800" dirty="0" err="1">
                <a:ln w="0"/>
                <a:solidFill>
                  <a:schemeClr val="accent1"/>
                </a:solidFill>
                <a:effectLst>
                  <a:outerShdw blurRad="38100" dist="25400" dir="5400000" algn="ctr" rotWithShape="0">
                    <a:srgbClr val="6E747A">
                      <a:alpha val="43000"/>
                    </a:srgbClr>
                  </a:outerShdw>
                </a:effectLst>
              </a:rPr>
              <a:t>GaussianNB</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1D3EA4FE-7FCB-4C07-CC0F-67461A08D270}"/>
              </a:ext>
            </a:extLst>
          </p:cNvPr>
          <p:cNvPicPr>
            <a:picLocks noChangeAspect="1"/>
          </p:cNvPicPr>
          <p:nvPr/>
        </p:nvPicPr>
        <p:blipFill>
          <a:blip r:embed="rId2"/>
          <a:stretch>
            <a:fillRect/>
          </a:stretch>
        </p:blipFill>
        <p:spPr>
          <a:xfrm>
            <a:off x="1222720" y="2061091"/>
            <a:ext cx="6698560" cy="2735817"/>
          </a:xfrm>
          <a:prstGeom prst="rect">
            <a:avLst/>
          </a:prstGeom>
        </p:spPr>
      </p:pic>
    </p:spTree>
    <p:extLst>
      <p:ext uri="{BB962C8B-B14F-4D97-AF65-F5344CB8AC3E}">
        <p14:creationId xmlns:p14="http://schemas.microsoft.com/office/powerpoint/2010/main" val="915974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F1EB97-B8E9-9AD8-7F92-5ABAE7501B53}"/>
              </a:ext>
            </a:extLst>
          </p:cNvPr>
          <p:cNvSpPr/>
          <p:nvPr/>
        </p:nvSpPr>
        <p:spPr>
          <a:xfrm>
            <a:off x="107504" y="154994"/>
            <a:ext cx="8280920" cy="830997"/>
          </a:xfrm>
          <a:prstGeom prst="rect">
            <a:avLst/>
          </a:prstGeom>
          <a:noFill/>
        </p:spPr>
        <p:txBody>
          <a:bodyPr wrap="square" lIns="91440" tIns="45720" rIns="91440" bIns="45720">
            <a:spAutoFit/>
          </a:bodyPr>
          <a:lstStyle/>
          <a:p>
            <a:r>
              <a:rPr lang="en-US" sz="4800" dirty="0">
                <a:ln w="0"/>
                <a:solidFill>
                  <a:schemeClr val="accent1"/>
                </a:solidFill>
                <a:effectLst>
                  <a:outerShdw blurRad="38100" dist="25400" dir="5400000" algn="ctr" rotWithShape="0">
                    <a:srgbClr val="6E747A">
                      <a:alpha val="43000"/>
                    </a:srgbClr>
                  </a:outerShdw>
                </a:effectLst>
              </a:rPr>
              <a:t>Applying </a:t>
            </a:r>
            <a:r>
              <a:rPr lang="en-US" sz="4800" dirty="0" err="1">
                <a:ln w="0"/>
                <a:solidFill>
                  <a:schemeClr val="accent1"/>
                </a:solidFill>
                <a:effectLst>
                  <a:outerShdw blurRad="38100" dist="25400" dir="5400000" algn="ctr" rotWithShape="0">
                    <a:srgbClr val="6E747A">
                      <a:alpha val="43000"/>
                    </a:srgbClr>
                  </a:outerShdw>
                </a:effectLst>
              </a:rPr>
              <a:t>MultinomialNB</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a:extLst>
              <a:ext uri="{FF2B5EF4-FFF2-40B4-BE49-F238E27FC236}">
                <a16:creationId xmlns:a16="http://schemas.microsoft.com/office/drawing/2014/main" id="{BD7CA11D-FD27-44BD-8113-88CC815C4EA3}"/>
              </a:ext>
            </a:extLst>
          </p:cNvPr>
          <p:cNvPicPr>
            <a:picLocks noChangeAspect="1"/>
          </p:cNvPicPr>
          <p:nvPr/>
        </p:nvPicPr>
        <p:blipFill>
          <a:blip r:embed="rId2"/>
          <a:stretch>
            <a:fillRect/>
          </a:stretch>
        </p:blipFill>
        <p:spPr>
          <a:xfrm>
            <a:off x="611560" y="2132856"/>
            <a:ext cx="7552074" cy="2773920"/>
          </a:xfrm>
          <a:prstGeom prst="rect">
            <a:avLst/>
          </a:prstGeom>
        </p:spPr>
      </p:pic>
    </p:spTree>
    <p:extLst>
      <p:ext uri="{BB962C8B-B14F-4D97-AF65-F5344CB8AC3E}">
        <p14:creationId xmlns:p14="http://schemas.microsoft.com/office/powerpoint/2010/main" val="3906604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F1EB97-B8E9-9AD8-7F92-5ABAE7501B53}"/>
              </a:ext>
            </a:extLst>
          </p:cNvPr>
          <p:cNvSpPr/>
          <p:nvPr/>
        </p:nvSpPr>
        <p:spPr>
          <a:xfrm>
            <a:off x="107504" y="154994"/>
            <a:ext cx="8280920" cy="830997"/>
          </a:xfrm>
          <a:prstGeom prst="rect">
            <a:avLst/>
          </a:prstGeom>
          <a:noFill/>
        </p:spPr>
        <p:txBody>
          <a:bodyPr wrap="square" lIns="91440" tIns="45720" rIns="91440" bIns="45720">
            <a:spAutoFit/>
          </a:bodyPr>
          <a:lstStyle/>
          <a:p>
            <a:r>
              <a:rPr lang="en-US" sz="4800" dirty="0">
                <a:ln w="0"/>
                <a:solidFill>
                  <a:schemeClr val="accent1"/>
                </a:solidFill>
                <a:effectLst>
                  <a:outerShdw blurRad="38100" dist="25400" dir="5400000" algn="ctr" rotWithShape="0">
                    <a:srgbClr val="6E747A">
                      <a:alpha val="43000"/>
                    </a:srgbClr>
                  </a:outerShdw>
                </a:effectLst>
              </a:rPr>
              <a:t>Applying </a:t>
            </a:r>
            <a:r>
              <a:rPr lang="en-US" sz="4800" dirty="0" err="1">
                <a:ln w="0"/>
                <a:solidFill>
                  <a:schemeClr val="accent1"/>
                </a:solidFill>
                <a:effectLst>
                  <a:outerShdw blurRad="38100" dist="25400" dir="5400000" algn="ctr" rotWithShape="0">
                    <a:srgbClr val="6E747A">
                      <a:alpha val="43000"/>
                    </a:srgbClr>
                  </a:outerShdw>
                </a:effectLst>
              </a:rPr>
              <a:t>GaussianNB</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53C76C3F-9A09-22A7-6E30-1D6759D3EBA1}"/>
              </a:ext>
            </a:extLst>
          </p:cNvPr>
          <p:cNvPicPr>
            <a:picLocks noChangeAspect="1"/>
          </p:cNvPicPr>
          <p:nvPr/>
        </p:nvPicPr>
        <p:blipFill>
          <a:blip r:embed="rId2"/>
          <a:stretch>
            <a:fillRect/>
          </a:stretch>
        </p:blipFill>
        <p:spPr>
          <a:xfrm>
            <a:off x="811204" y="2045850"/>
            <a:ext cx="7521592" cy="2766300"/>
          </a:xfrm>
          <a:prstGeom prst="rect">
            <a:avLst/>
          </a:prstGeom>
        </p:spPr>
      </p:pic>
    </p:spTree>
    <p:extLst>
      <p:ext uri="{BB962C8B-B14F-4D97-AF65-F5344CB8AC3E}">
        <p14:creationId xmlns:p14="http://schemas.microsoft.com/office/powerpoint/2010/main" val="1527676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F1EB97-B8E9-9AD8-7F92-5ABAE7501B53}"/>
              </a:ext>
            </a:extLst>
          </p:cNvPr>
          <p:cNvSpPr/>
          <p:nvPr/>
        </p:nvSpPr>
        <p:spPr>
          <a:xfrm>
            <a:off x="107504" y="154994"/>
            <a:ext cx="8280920" cy="830997"/>
          </a:xfrm>
          <a:prstGeom prst="rect">
            <a:avLst/>
          </a:prstGeom>
          <a:noFill/>
        </p:spPr>
        <p:txBody>
          <a:bodyPr wrap="square" lIns="91440" tIns="45720" rIns="91440" bIns="45720">
            <a:spAutoFit/>
          </a:bodyPr>
          <a:lstStyle/>
          <a:p>
            <a:r>
              <a:rPr lang="en-US" sz="4800" dirty="0">
                <a:ln w="0"/>
                <a:solidFill>
                  <a:schemeClr val="accent1"/>
                </a:solidFill>
                <a:effectLst>
                  <a:outerShdw blurRad="38100" dist="25400" dir="5400000" algn="ctr" rotWithShape="0">
                    <a:srgbClr val="6E747A">
                      <a:alpha val="43000"/>
                    </a:srgbClr>
                  </a:outerShdw>
                </a:effectLst>
              </a:rPr>
              <a:t>Applying </a:t>
            </a:r>
            <a:r>
              <a:rPr lang="en-US" sz="4800" dirty="0" err="1">
                <a:ln w="0"/>
                <a:solidFill>
                  <a:schemeClr val="accent1"/>
                </a:solidFill>
                <a:effectLst>
                  <a:outerShdw blurRad="38100" dist="25400" dir="5400000" algn="ctr" rotWithShape="0">
                    <a:srgbClr val="6E747A">
                      <a:alpha val="43000"/>
                    </a:srgbClr>
                  </a:outerShdw>
                </a:effectLst>
              </a:rPr>
              <a:t>DecisionTreeClassifier</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a:extLst>
              <a:ext uri="{FF2B5EF4-FFF2-40B4-BE49-F238E27FC236}">
                <a16:creationId xmlns:a16="http://schemas.microsoft.com/office/drawing/2014/main" id="{65728670-CF28-E450-AF81-E1CC7D36483D}"/>
              </a:ext>
            </a:extLst>
          </p:cNvPr>
          <p:cNvPicPr>
            <a:picLocks noChangeAspect="1"/>
          </p:cNvPicPr>
          <p:nvPr/>
        </p:nvPicPr>
        <p:blipFill>
          <a:blip r:embed="rId2"/>
          <a:stretch>
            <a:fillRect/>
          </a:stretch>
        </p:blipFill>
        <p:spPr>
          <a:xfrm>
            <a:off x="475895" y="2007747"/>
            <a:ext cx="8192210" cy="2842506"/>
          </a:xfrm>
          <a:prstGeom prst="rect">
            <a:avLst/>
          </a:prstGeom>
        </p:spPr>
      </p:pic>
    </p:spTree>
    <p:extLst>
      <p:ext uri="{BB962C8B-B14F-4D97-AF65-F5344CB8AC3E}">
        <p14:creationId xmlns:p14="http://schemas.microsoft.com/office/powerpoint/2010/main" val="97360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0"/>
            <a:ext cx="7406640" cy="640210"/>
          </a:xfrm>
        </p:spPr>
        <p:txBody>
          <a:bodyPr>
            <a:normAutofit/>
          </a:bodyPr>
          <a:lstStyle/>
          <a:p>
            <a:r>
              <a:rPr lang="en-US" sz="2800" dirty="0">
                <a:latin typeface="Calibri" pitchFamily="34" charset="0"/>
                <a:cs typeface="Calibri" pitchFamily="34" charset="0"/>
              </a:rPr>
              <a:t>Problem Statement</a:t>
            </a:r>
          </a:p>
        </p:txBody>
      </p:sp>
      <p:sp>
        <p:nvSpPr>
          <p:cNvPr id="7" name="TextBox 6">
            <a:extLst>
              <a:ext uri="{FF2B5EF4-FFF2-40B4-BE49-F238E27FC236}">
                <a16:creationId xmlns:a16="http://schemas.microsoft.com/office/drawing/2014/main" id="{16558549-DAD2-B6F5-27A3-1321EB529835}"/>
              </a:ext>
            </a:extLst>
          </p:cNvPr>
          <p:cNvSpPr txBox="1"/>
          <p:nvPr/>
        </p:nvSpPr>
        <p:spPr>
          <a:xfrm>
            <a:off x="126504" y="669829"/>
            <a:ext cx="9017496" cy="6120458"/>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F1EB97-B8E9-9AD8-7F92-5ABAE7501B53}"/>
              </a:ext>
            </a:extLst>
          </p:cNvPr>
          <p:cNvSpPr/>
          <p:nvPr/>
        </p:nvSpPr>
        <p:spPr>
          <a:xfrm>
            <a:off x="107504" y="154994"/>
            <a:ext cx="8280920" cy="830997"/>
          </a:xfrm>
          <a:prstGeom prst="rect">
            <a:avLst/>
          </a:prstGeom>
          <a:noFill/>
        </p:spPr>
        <p:txBody>
          <a:bodyPr wrap="square" lIns="91440" tIns="45720" rIns="91440" bIns="45720">
            <a:spAutoFit/>
          </a:bodyPr>
          <a:lstStyle/>
          <a:p>
            <a:r>
              <a:rPr lang="en-US" sz="4800" dirty="0">
                <a:ln w="0"/>
                <a:solidFill>
                  <a:schemeClr val="accent1"/>
                </a:solidFill>
                <a:effectLst>
                  <a:outerShdw blurRad="38100" dist="25400" dir="5400000" algn="ctr" rotWithShape="0">
                    <a:srgbClr val="6E747A">
                      <a:alpha val="43000"/>
                    </a:srgbClr>
                  </a:outerShdw>
                </a:effectLst>
              </a:rPr>
              <a:t>Applying </a:t>
            </a:r>
            <a:r>
              <a:rPr lang="en-US" sz="4800" dirty="0" err="1">
                <a:ln w="0"/>
                <a:solidFill>
                  <a:schemeClr val="accent1"/>
                </a:solidFill>
                <a:effectLst>
                  <a:outerShdw blurRad="38100" dist="25400" dir="5400000" algn="ctr" rotWithShape="0">
                    <a:srgbClr val="6E747A">
                      <a:alpha val="43000"/>
                    </a:srgbClr>
                  </a:outerShdw>
                </a:effectLst>
              </a:rPr>
              <a:t>LogisticRegression</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23F73DB6-69FD-2DA5-3933-44C5FED82B20}"/>
              </a:ext>
            </a:extLst>
          </p:cNvPr>
          <p:cNvPicPr>
            <a:picLocks noChangeAspect="1"/>
          </p:cNvPicPr>
          <p:nvPr/>
        </p:nvPicPr>
        <p:blipFill>
          <a:blip r:embed="rId2"/>
          <a:stretch>
            <a:fillRect/>
          </a:stretch>
        </p:blipFill>
        <p:spPr>
          <a:xfrm>
            <a:off x="712135" y="2057281"/>
            <a:ext cx="7719729" cy="2743438"/>
          </a:xfrm>
          <a:prstGeom prst="rect">
            <a:avLst/>
          </a:prstGeom>
        </p:spPr>
      </p:pic>
    </p:spTree>
    <p:extLst>
      <p:ext uri="{BB962C8B-B14F-4D97-AF65-F5344CB8AC3E}">
        <p14:creationId xmlns:p14="http://schemas.microsoft.com/office/powerpoint/2010/main" val="3548256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F1EB97-B8E9-9AD8-7F92-5ABAE7501B53}"/>
              </a:ext>
            </a:extLst>
          </p:cNvPr>
          <p:cNvSpPr/>
          <p:nvPr/>
        </p:nvSpPr>
        <p:spPr>
          <a:xfrm>
            <a:off x="107504" y="154994"/>
            <a:ext cx="9036496" cy="830997"/>
          </a:xfrm>
          <a:prstGeom prst="rect">
            <a:avLst/>
          </a:prstGeom>
          <a:noFill/>
        </p:spPr>
        <p:txBody>
          <a:bodyPr wrap="square" lIns="91440" tIns="45720" rIns="91440" bIns="45720">
            <a:spAutoFit/>
          </a:bodyPr>
          <a:lstStyle/>
          <a:p>
            <a:r>
              <a:rPr lang="en-US" sz="4800" dirty="0">
                <a:ln w="0"/>
                <a:solidFill>
                  <a:schemeClr val="accent1"/>
                </a:solidFill>
                <a:effectLst>
                  <a:outerShdw blurRad="38100" dist="25400" dir="5400000" algn="ctr" rotWithShape="0">
                    <a:srgbClr val="6E747A">
                      <a:alpha val="43000"/>
                    </a:srgbClr>
                  </a:outerShdw>
                </a:effectLst>
              </a:rPr>
              <a:t>Applying </a:t>
            </a:r>
            <a:r>
              <a:rPr lang="en-US" sz="4800" dirty="0" err="1">
                <a:ln w="0"/>
                <a:solidFill>
                  <a:schemeClr val="accent1"/>
                </a:solidFill>
                <a:effectLst>
                  <a:outerShdw blurRad="38100" dist="25400" dir="5400000" algn="ctr" rotWithShape="0">
                    <a:srgbClr val="6E747A">
                      <a:alpha val="43000"/>
                    </a:srgbClr>
                  </a:outerShdw>
                </a:effectLst>
              </a:rPr>
              <a:t>RandomForestClassifier</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a:extLst>
              <a:ext uri="{FF2B5EF4-FFF2-40B4-BE49-F238E27FC236}">
                <a16:creationId xmlns:a16="http://schemas.microsoft.com/office/drawing/2014/main" id="{5FE791D5-9363-1CC3-2C0F-F37124AC63FA}"/>
              </a:ext>
            </a:extLst>
          </p:cNvPr>
          <p:cNvPicPr>
            <a:picLocks noChangeAspect="1"/>
          </p:cNvPicPr>
          <p:nvPr/>
        </p:nvPicPr>
        <p:blipFill>
          <a:blip r:embed="rId2"/>
          <a:stretch>
            <a:fillRect/>
          </a:stretch>
        </p:blipFill>
        <p:spPr>
          <a:xfrm>
            <a:off x="597825" y="2083953"/>
            <a:ext cx="7948349" cy="2690093"/>
          </a:xfrm>
          <a:prstGeom prst="rect">
            <a:avLst/>
          </a:prstGeom>
        </p:spPr>
      </p:pic>
    </p:spTree>
    <p:extLst>
      <p:ext uri="{BB962C8B-B14F-4D97-AF65-F5344CB8AC3E}">
        <p14:creationId xmlns:p14="http://schemas.microsoft.com/office/powerpoint/2010/main" val="3595323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9E88697-630C-8301-F4C7-F9E9C85FFBF0}"/>
              </a:ext>
            </a:extLst>
          </p:cNvPr>
          <p:cNvPicPr>
            <a:picLocks noChangeAspect="1"/>
          </p:cNvPicPr>
          <p:nvPr/>
        </p:nvPicPr>
        <p:blipFill>
          <a:blip r:embed="rId2"/>
          <a:stretch>
            <a:fillRect/>
          </a:stretch>
        </p:blipFill>
        <p:spPr>
          <a:xfrm>
            <a:off x="1331640" y="2154344"/>
            <a:ext cx="5898316" cy="3096344"/>
          </a:xfrm>
          <a:prstGeom prst="rect">
            <a:avLst/>
          </a:prstGeom>
        </p:spPr>
      </p:pic>
      <p:sp>
        <p:nvSpPr>
          <p:cNvPr id="12" name="Rectangle 11">
            <a:extLst>
              <a:ext uri="{FF2B5EF4-FFF2-40B4-BE49-F238E27FC236}">
                <a16:creationId xmlns:a16="http://schemas.microsoft.com/office/drawing/2014/main" id="{14F1EB97-B8E9-9AD8-7F92-5ABAE7501B53}"/>
              </a:ext>
            </a:extLst>
          </p:cNvPr>
          <p:cNvSpPr/>
          <p:nvPr/>
        </p:nvSpPr>
        <p:spPr>
          <a:xfrm>
            <a:off x="107504" y="154994"/>
            <a:ext cx="8280920" cy="1569660"/>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25400" dir="5400000" algn="ctr" rotWithShape="0">
                    <a:srgbClr val="6E747A">
                      <a:alpha val="43000"/>
                    </a:srgbClr>
                  </a:outerShdw>
                </a:effectLst>
              </a:rPr>
              <a:t>Loading Libraries and Reading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F1EB97-B8E9-9AD8-7F92-5ABAE7501B53}"/>
              </a:ext>
            </a:extLst>
          </p:cNvPr>
          <p:cNvSpPr/>
          <p:nvPr/>
        </p:nvSpPr>
        <p:spPr>
          <a:xfrm>
            <a:off x="107504" y="154994"/>
            <a:ext cx="8280920" cy="830997"/>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25400" dir="5400000" algn="ctr" rotWithShape="0">
                    <a:srgbClr val="6E747A">
                      <a:alpha val="43000"/>
                    </a:srgbClr>
                  </a:outerShdw>
                </a:effectLst>
              </a:rPr>
              <a:t>Reading and Printing </a:t>
            </a:r>
            <a:r>
              <a:rPr lang="en-US" sz="4800" b="0" cap="none" spc="0" dirty="0" err="1">
                <a:ln w="0"/>
                <a:solidFill>
                  <a:schemeClr val="accent1"/>
                </a:solidFill>
                <a:effectLst>
                  <a:outerShdw blurRad="38100" dist="25400" dir="5400000" algn="ctr" rotWithShape="0">
                    <a:srgbClr val="6E747A">
                      <a:alpha val="43000"/>
                    </a:srgbClr>
                  </a:outerShdw>
                </a:effectLst>
              </a:rPr>
              <a:t>DataFrame</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a:extLst>
              <a:ext uri="{FF2B5EF4-FFF2-40B4-BE49-F238E27FC236}">
                <a16:creationId xmlns:a16="http://schemas.microsoft.com/office/drawing/2014/main" id="{175A2FA3-AB1C-A829-5065-EDCA764C287E}"/>
              </a:ext>
            </a:extLst>
          </p:cNvPr>
          <p:cNvPicPr>
            <a:picLocks noChangeAspect="1"/>
          </p:cNvPicPr>
          <p:nvPr/>
        </p:nvPicPr>
        <p:blipFill>
          <a:blip r:embed="rId2"/>
          <a:stretch>
            <a:fillRect/>
          </a:stretch>
        </p:blipFill>
        <p:spPr>
          <a:xfrm>
            <a:off x="0" y="1727096"/>
            <a:ext cx="9144000" cy="3403807"/>
          </a:xfrm>
          <a:prstGeom prst="rect">
            <a:avLst/>
          </a:prstGeom>
        </p:spPr>
      </p:pic>
    </p:spTree>
    <p:extLst>
      <p:ext uri="{BB962C8B-B14F-4D97-AF65-F5344CB8AC3E}">
        <p14:creationId xmlns:p14="http://schemas.microsoft.com/office/powerpoint/2010/main" val="385083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F1EB97-B8E9-9AD8-7F92-5ABAE7501B53}"/>
              </a:ext>
            </a:extLst>
          </p:cNvPr>
          <p:cNvSpPr/>
          <p:nvPr/>
        </p:nvSpPr>
        <p:spPr>
          <a:xfrm>
            <a:off x="107504" y="154994"/>
            <a:ext cx="8280920" cy="830997"/>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25400" dir="5400000" algn="ctr" rotWithShape="0">
                    <a:srgbClr val="6E747A">
                      <a:alpha val="43000"/>
                    </a:srgbClr>
                  </a:outerShdw>
                </a:effectLst>
              </a:rPr>
              <a:t>Checking Unique Values</a:t>
            </a:r>
          </a:p>
        </p:txBody>
      </p:sp>
      <p:pic>
        <p:nvPicPr>
          <p:cNvPr id="4" name="Picture 3">
            <a:extLst>
              <a:ext uri="{FF2B5EF4-FFF2-40B4-BE49-F238E27FC236}">
                <a16:creationId xmlns:a16="http://schemas.microsoft.com/office/drawing/2014/main" id="{A9E7EF83-AE61-BED6-B6A8-E49BE04815FF}"/>
              </a:ext>
            </a:extLst>
          </p:cNvPr>
          <p:cNvPicPr>
            <a:picLocks noChangeAspect="1"/>
          </p:cNvPicPr>
          <p:nvPr/>
        </p:nvPicPr>
        <p:blipFill>
          <a:blip r:embed="rId2"/>
          <a:stretch>
            <a:fillRect/>
          </a:stretch>
        </p:blipFill>
        <p:spPr>
          <a:xfrm>
            <a:off x="821139" y="2527691"/>
            <a:ext cx="7501722" cy="1970961"/>
          </a:xfrm>
          <a:prstGeom prst="rect">
            <a:avLst/>
          </a:prstGeom>
        </p:spPr>
      </p:pic>
    </p:spTree>
    <p:extLst>
      <p:ext uri="{BB962C8B-B14F-4D97-AF65-F5344CB8AC3E}">
        <p14:creationId xmlns:p14="http://schemas.microsoft.com/office/powerpoint/2010/main" val="294993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F1EB97-B8E9-9AD8-7F92-5ABAE7501B53}"/>
              </a:ext>
            </a:extLst>
          </p:cNvPr>
          <p:cNvSpPr/>
          <p:nvPr/>
        </p:nvSpPr>
        <p:spPr>
          <a:xfrm>
            <a:off x="107504" y="154994"/>
            <a:ext cx="8280920" cy="1569660"/>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25400" dir="5400000" algn="ctr" rotWithShape="0">
                    <a:srgbClr val="6E747A">
                      <a:alpha val="43000"/>
                    </a:srgbClr>
                  </a:outerShdw>
                </a:effectLst>
              </a:rPr>
              <a:t>Checking Null Values and Data Type</a:t>
            </a:r>
          </a:p>
        </p:txBody>
      </p:sp>
      <p:pic>
        <p:nvPicPr>
          <p:cNvPr id="3" name="Picture 2">
            <a:extLst>
              <a:ext uri="{FF2B5EF4-FFF2-40B4-BE49-F238E27FC236}">
                <a16:creationId xmlns:a16="http://schemas.microsoft.com/office/drawing/2014/main" id="{1D752870-E798-43F8-C3F9-37CD769344E4}"/>
              </a:ext>
            </a:extLst>
          </p:cNvPr>
          <p:cNvPicPr>
            <a:picLocks noChangeAspect="1"/>
          </p:cNvPicPr>
          <p:nvPr/>
        </p:nvPicPr>
        <p:blipFill>
          <a:blip r:embed="rId2"/>
          <a:stretch>
            <a:fillRect/>
          </a:stretch>
        </p:blipFill>
        <p:spPr>
          <a:xfrm>
            <a:off x="2148563" y="1844824"/>
            <a:ext cx="4846874" cy="4175517"/>
          </a:xfrm>
          <a:prstGeom prst="rect">
            <a:avLst/>
          </a:prstGeom>
        </p:spPr>
      </p:pic>
    </p:spTree>
    <p:extLst>
      <p:ext uri="{BB962C8B-B14F-4D97-AF65-F5344CB8AC3E}">
        <p14:creationId xmlns:p14="http://schemas.microsoft.com/office/powerpoint/2010/main" val="322157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F1EB97-B8E9-9AD8-7F92-5ABAE7501B53}"/>
              </a:ext>
            </a:extLst>
          </p:cNvPr>
          <p:cNvSpPr/>
          <p:nvPr/>
        </p:nvSpPr>
        <p:spPr>
          <a:xfrm>
            <a:off x="107504" y="154994"/>
            <a:ext cx="8280920" cy="830997"/>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25400" dir="5400000" algn="ctr" rotWithShape="0">
                    <a:srgbClr val="6E747A">
                      <a:alpha val="43000"/>
                    </a:srgbClr>
                  </a:outerShdw>
                </a:effectLst>
              </a:rPr>
              <a:t>Checking ratio and </a:t>
            </a:r>
            <a:r>
              <a:rPr lang="en-US" sz="4800" b="0" cap="none" spc="0" dirty="0" err="1">
                <a:ln w="0"/>
                <a:solidFill>
                  <a:schemeClr val="accent1"/>
                </a:solidFill>
                <a:effectLst>
                  <a:outerShdw blurRad="38100" dist="25400" dir="5400000" algn="ctr" rotWithShape="0">
                    <a:srgbClr val="6E747A">
                      <a:alpha val="43000"/>
                    </a:srgbClr>
                  </a:outerShdw>
                </a:effectLst>
              </a:rPr>
              <a:t>Lenght</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0DFAD01B-1BA2-351D-F541-54E1EBDB5B6E}"/>
              </a:ext>
            </a:extLst>
          </p:cNvPr>
          <p:cNvPicPr>
            <a:picLocks noChangeAspect="1"/>
          </p:cNvPicPr>
          <p:nvPr/>
        </p:nvPicPr>
        <p:blipFill>
          <a:blip r:embed="rId2"/>
          <a:stretch>
            <a:fillRect/>
          </a:stretch>
        </p:blipFill>
        <p:spPr>
          <a:xfrm>
            <a:off x="899592" y="1916832"/>
            <a:ext cx="7144856" cy="3983087"/>
          </a:xfrm>
          <a:prstGeom prst="rect">
            <a:avLst/>
          </a:prstGeom>
        </p:spPr>
      </p:pic>
    </p:spTree>
    <p:extLst>
      <p:ext uri="{BB962C8B-B14F-4D97-AF65-F5344CB8AC3E}">
        <p14:creationId xmlns:p14="http://schemas.microsoft.com/office/powerpoint/2010/main" val="3458085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F1EB97-B8E9-9AD8-7F92-5ABAE7501B53}"/>
              </a:ext>
            </a:extLst>
          </p:cNvPr>
          <p:cNvSpPr/>
          <p:nvPr/>
        </p:nvSpPr>
        <p:spPr>
          <a:xfrm>
            <a:off x="107504" y="154994"/>
            <a:ext cx="8280920" cy="830997"/>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25400" dir="5400000" algn="ctr" rotWithShape="0">
                    <a:srgbClr val="6E747A">
                      <a:alpha val="43000"/>
                    </a:srgbClr>
                  </a:outerShdw>
                </a:effectLst>
              </a:rPr>
              <a:t>Preprocessing</a:t>
            </a:r>
          </a:p>
        </p:txBody>
      </p:sp>
      <p:pic>
        <p:nvPicPr>
          <p:cNvPr id="3" name="Picture 2">
            <a:extLst>
              <a:ext uri="{FF2B5EF4-FFF2-40B4-BE49-F238E27FC236}">
                <a16:creationId xmlns:a16="http://schemas.microsoft.com/office/drawing/2014/main" id="{6B56ECA6-5285-C35A-DDF8-CEE0FDF83CA4}"/>
              </a:ext>
            </a:extLst>
          </p:cNvPr>
          <p:cNvPicPr>
            <a:picLocks noChangeAspect="1"/>
          </p:cNvPicPr>
          <p:nvPr/>
        </p:nvPicPr>
        <p:blipFill>
          <a:blip r:embed="rId2"/>
          <a:stretch>
            <a:fillRect/>
          </a:stretch>
        </p:blipFill>
        <p:spPr>
          <a:xfrm>
            <a:off x="239654" y="975147"/>
            <a:ext cx="8664691" cy="4907705"/>
          </a:xfrm>
          <a:prstGeom prst="rect">
            <a:avLst/>
          </a:prstGeom>
        </p:spPr>
      </p:pic>
    </p:spTree>
    <p:extLst>
      <p:ext uri="{BB962C8B-B14F-4D97-AF65-F5344CB8AC3E}">
        <p14:creationId xmlns:p14="http://schemas.microsoft.com/office/powerpoint/2010/main" val="92145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F1EB97-B8E9-9AD8-7F92-5ABAE7501B53}"/>
              </a:ext>
            </a:extLst>
          </p:cNvPr>
          <p:cNvSpPr/>
          <p:nvPr/>
        </p:nvSpPr>
        <p:spPr>
          <a:xfrm>
            <a:off x="107504" y="154994"/>
            <a:ext cx="8280920" cy="1569660"/>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25400" dir="5400000" algn="ctr" rotWithShape="0">
                    <a:srgbClr val="6E747A">
                      <a:alpha val="43000"/>
                    </a:srgbClr>
                  </a:outerShdw>
                </a:effectLst>
              </a:rPr>
              <a:t>String Formatting and </a:t>
            </a:r>
            <a:r>
              <a:rPr lang="en-US" sz="4800" b="0" cap="none" spc="0" dirty="0" err="1">
                <a:ln w="0"/>
                <a:solidFill>
                  <a:schemeClr val="accent1"/>
                </a:solidFill>
                <a:effectLst>
                  <a:outerShdw blurRad="38100" dist="25400" dir="5400000" algn="ctr" rotWithShape="0">
                    <a:srgbClr val="6E747A">
                      <a:alpha val="43000"/>
                    </a:srgbClr>
                  </a:outerShdw>
                </a:effectLst>
              </a:rPr>
              <a:t>Lammatization</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0814C900-1460-DA1B-D688-750F7ABB9DBF}"/>
              </a:ext>
            </a:extLst>
          </p:cNvPr>
          <p:cNvPicPr>
            <a:picLocks noChangeAspect="1"/>
          </p:cNvPicPr>
          <p:nvPr/>
        </p:nvPicPr>
        <p:blipFill>
          <a:blip r:embed="rId2"/>
          <a:stretch>
            <a:fillRect/>
          </a:stretch>
        </p:blipFill>
        <p:spPr>
          <a:xfrm>
            <a:off x="0" y="1727092"/>
            <a:ext cx="9144000" cy="4427066"/>
          </a:xfrm>
          <a:prstGeom prst="rect">
            <a:avLst/>
          </a:prstGeom>
        </p:spPr>
      </p:pic>
    </p:spTree>
    <p:extLst>
      <p:ext uri="{BB962C8B-B14F-4D97-AF65-F5344CB8AC3E}">
        <p14:creationId xmlns:p14="http://schemas.microsoft.com/office/powerpoint/2010/main" val="30845847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155</TotalTime>
  <Words>349</Words>
  <Application>Microsoft Office PowerPoint</Application>
  <PresentationFormat>On-screen Show (4:3)</PresentationFormat>
  <Paragraphs>27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Gill Sans MT</vt:lpstr>
      <vt:lpstr>Gallery</vt:lpstr>
      <vt:lpstr>Malignant comment classifier</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dc:title>
  <dc:creator>Nitin Singh Tatrari</dc:creator>
  <cp:lastModifiedBy>Shivam Gadekar</cp:lastModifiedBy>
  <cp:revision>13</cp:revision>
  <dcterms:created xsi:type="dcterms:W3CDTF">2021-07-15T16:53:12Z</dcterms:created>
  <dcterms:modified xsi:type="dcterms:W3CDTF">2023-01-14T09:52:27Z</dcterms:modified>
</cp:coreProperties>
</file>