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8" r:id="rId6"/>
    <p:sldId id="277" r:id="rId7"/>
    <p:sldId id="279" r:id="rId8"/>
    <p:sldId id="280" r:id="rId9"/>
    <p:sldId id="282" r:id="rId10"/>
    <p:sldId id="261" r:id="rId11"/>
    <p:sldId id="264" r:id="rId12"/>
    <p:sldId id="281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91" d="100"/>
          <a:sy n="91" d="100"/>
        </p:scale>
        <p:origin x="1416" y="100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85" y="5735798"/>
            <a:ext cx="8229600" cy="1122202"/>
          </a:xfrm>
        </p:spPr>
        <p:txBody>
          <a:bodyPr/>
          <a:lstStyle/>
          <a:p>
            <a:br>
              <a:rPr lang="en-US" sz="3200" b="1" u="sng" dirty="0"/>
            </a:br>
            <a:r>
              <a:rPr lang="en-US" sz="32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9DC82-1677-867C-D922-7532BA3BF7AE}"/>
              </a:ext>
            </a:extLst>
          </p:cNvPr>
          <p:cNvSpPr txBox="1"/>
          <p:nvPr/>
        </p:nvSpPr>
        <p:spPr>
          <a:xfrm>
            <a:off x="641685" y="4766302"/>
            <a:ext cx="91775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exam </a:t>
            </a:r>
          </a:p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management modelling</a:t>
            </a:r>
            <a:b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4812" y="954554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5218" y="2759801"/>
            <a:ext cx="6822831" cy="2004161"/>
          </a:xfrm>
        </p:spPr>
        <p:txBody>
          <a:bodyPr>
            <a:noAutofit/>
          </a:bodyPr>
          <a:lstStyle/>
          <a:p>
            <a:r>
              <a:rPr lang="en-US" sz="2000" dirty="0"/>
              <a:t>Gayathri </a:t>
            </a:r>
            <a:r>
              <a:rPr lang="en-US" sz="2000" dirty="0" err="1"/>
              <a:t>Yenigalla</a:t>
            </a:r>
            <a:r>
              <a:rPr lang="en-US" sz="2000" dirty="0"/>
              <a:t> , (811257871)</a:t>
            </a:r>
          </a:p>
          <a:p>
            <a:r>
              <a:rPr lang="en-US" sz="2000" dirty="0"/>
              <a:t>Shiva Chaitanya Goud Gadila (811252042)</a:t>
            </a:r>
          </a:p>
          <a:p>
            <a:r>
              <a:rPr lang="en-US" sz="2000" dirty="0" err="1"/>
              <a:t>Praneeth</a:t>
            </a:r>
            <a:r>
              <a:rPr lang="en-US" sz="2000" dirty="0"/>
              <a:t> </a:t>
            </a:r>
            <a:r>
              <a:rPr lang="en-US" sz="2000" dirty="0" err="1"/>
              <a:t>Simha</a:t>
            </a:r>
            <a:r>
              <a:rPr lang="en-US" sz="2000" dirty="0"/>
              <a:t> </a:t>
            </a:r>
            <a:r>
              <a:rPr lang="en-US" sz="2000" dirty="0" err="1"/>
              <a:t>Mallehnahalli</a:t>
            </a:r>
            <a:r>
              <a:rPr lang="en-US" sz="2000" dirty="0"/>
              <a:t> Vijaya (811252718)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F858-CE33-EC38-E1D3-237FCC77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56" y="261257"/>
            <a:ext cx="3171825" cy="658722"/>
          </a:xfrm>
        </p:spPr>
        <p:txBody>
          <a:bodyPr/>
          <a:lstStyle/>
          <a:p>
            <a:r>
              <a:rPr lang="en-IN" b="1" i="0" u="none" strike="noStrike" dirty="0">
                <a:effectLst/>
                <a:latin typeface="Söhne"/>
              </a:rPr>
              <a:t>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3197-B29F-5F1C-3DA6-23218C580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356" y="1404257"/>
            <a:ext cx="5415643" cy="3091543"/>
          </a:xfrm>
        </p:spPr>
        <p:txBody>
          <a:bodyPr>
            <a:noAutofit/>
          </a:bodyPr>
          <a:lstStyle/>
          <a:p>
            <a:r>
              <a:rPr lang="en-US" sz="1800" dirty="0"/>
              <a:t>Purpose: Optimal student group formation for collaborative projects.</a:t>
            </a:r>
          </a:p>
          <a:p>
            <a:r>
              <a:rPr lang="en-US" sz="1800" dirty="0"/>
              <a:t>Approach: Refined mathematical optimization model.</a:t>
            </a:r>
          </a:p>
          <a:p>
            <a:r>
              <a:rPr lang="en-US" sz="1800" dirty="0"/>
              <a:t>Goal: Strategic allocation based on academic excellence and participation.</a:t>
            </a:r>
          </a:p>
          <a:p>
            <a:r>
              <a:rPr lang="en-US" sz="1800" dirty="0"/>
              <a:t>Beyond Assembly: Fostering synergistic group dynamics for enhanced success.</a:t>
            </a:r>
          </a:p>
          <a:p>
            <a:r>
              <a:rPr lang="en-US" sz="1800" dirty="0"/>
              <a:t>Technique: Utilizes advanced Linear Programming (LP) techniques.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A10BA-4CF5-5D35-C4CF-3906DE79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3331B-8E75-C95C-596C-B797564B5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755EC-8FAF-5BD6-B1EE-722E22E8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70" y="-325223"/>
            <a:ext cx="5131469" cy="1325563"/>
          </a:xfrm>
        </p:spPr>
        <p:txBody>
          <a:bodyPr/>
          <a:lstStyle/>
          <a:p>
            <a:r>
              <a:rPr lang="en-US" b="1" dirty="0"/>
              <a:t>Goal</a:t>
            </a:r>
            <a:r>
              <a:rPr lang="en-US" dirty="0"/>
              <a:t>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70" y="1000340"/>
            <a:ext cx="5454316" cy="2940970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/>
              <a:t>Primary Goal: Develop a mathematical optimization model for effective student group formation.</a:t>
            </a:r>
          </a:p>
          <a:p>
            <a:r>
              <a:rPr lang="en-US" sz="2000" dirty="0"/>
              <a:t>Detailed Approach: Consider GPA, class participation, and activity marks.</a:t>
            </a:r>
          </a:p>
          <a:p>
            <a:r>
              <a:rPr lang="en-US" sz="2000" dirty="0"/>
              <a:t>Strategic Allocation: Go beyond mere grouping for an optimal amalgamation.</a:t>
            </a:r>
          </a:p>
          <a:p>
            <a:r>
              <a:rPr lang="en-US" sz="2000" dirty="0"/>
              <a:t>Significance: Fostering an environment conducive to successful collaboration.</a:t>
            </a:r>
          </a:p>
          <a:p>
            <a:r>
              <a:rPr lang="en-US" sz="2000" dirty="0"/>
              <a:t>Methodology: Utilizes advanced Linear Programming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D2CAD-641A-A384-285B-988C77C151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939" y="2158978"/>
            <a:ext cx="2743200" cy="514350"/>
          </a:xfrm>
        </p:spPr>
        <p:txBody>
          <a:bodyPr/>
          <a:lstStyle/>
          <a:p>
            <a:r>
              <a:rPr lang="en-US" b="1" dirty="0"/>
              <a:t>Data and Variables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523733-02CC-4914-8FBD-4FB42ECB54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0332" y="4199731"/>
            <a:ext cx="3458935" cy="514350"/>
          </a:xfrm>
        </p:spPr>
        <p:txBody>
          <a:bodyPr/>
          <a:lstStyle/>
          <a:p>
            <a:r>
              <a:rPr lang="en-IN" b="1" i="0" u="none" strike="noStrike" dirty="0">
                <a:effectLst/>
                <a:latin typeface="Söhne"/>
              </a:rPr>
              <a:t>Data Collection Process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73E6EF-B40A-3A6B-F9C8-30B10BE7F5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0087" y="932595"/>
            <a:ext cx="5539095" cy="101084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600" b="1" i="0" u="none" strike="noStrike" dirty="0">
                <a:solidFill>
                  <a:srgbClr val="374151"/>
                </a:solidFill>
                <a:effectLst/>
                <a:latin typeface="Söhne"/>
              </a:rPr>
              <a:t>Student Information:</a:t>
            </a:r>
            <a:endParaRPr lang="en-IN" sz="16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374151"/>
                </a:solidFill>
                <a:effectLst/>
                <a:latin typeface="Söhne"/>
              </a:rPr>
              <a:t>Display table with GPA, class participation, and activity marks for each student.</a:t>
            </a:r>
          </a:p>
          <a:p>
            <a:endParaRPr lang="en-US" sz="1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922C64-E705-929A-42EA-3DEC24B9251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158978"/>
            <a:ext cx="5824846" cy="1082066"/>
          </a:xfrm>
        </p:spPr>
        <p:txBody>
          <a:bodyPr>
            <a:noAutofit/>
          </a:bodyPr>
          <a:lstStyle/>
          <a:p>
            <a:pPr marL="57150" indent="-285750">
              <a:buFont typeface="Arial" panose="020B0604020202020204" pitchFamily="34" charset="0"/>
              <a:buChar char="•"/>
            </a:pPr>
            <a:r>
              <a:rPr lang="en-IN" sz="1600" b="1" i="0" u="none" strike="noStrike" dirty="0">
                <a:solidFill>
                  <a:srgbClr val="374151"/>
                </a:solidFill>
                <a:effectLst/>
                <a:latin typeface="Söhne"/>
              </a:rPr>
              <a:t>Importance of Variables:</a:t>
            </a:r>
            <a:endParaRPr lang="en-IN" sz="16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IN" sz="1600" b="1" i="0" u="none" strike="noStrike" dirty="0">
                <a:solidFill>
                  <a:srgbClr val="374151"/>
                </a:solidFill>
                <a:effectLst/>
                <a:latin typeface="Söhne"/>
              </a:rPr>
              <a:t>GPA:</a:t>
            </a:r>
            <a:r>
              <a:rPr lang="en-IN" sz="1600" b="0" i="0" u="none" strike="noStrike" dirty="0">
                <a:solidFill>
                  <a:srgbClr val="374151"/>
                </a:solidFill>
                <a:effectLst/>
                <a:latin typeface="Söhne"/>
              </a:rPr>
              <a:t> Reflects academic commitment and proficiency.</a:t>
            </a:r>
          </a:p>
          <a:p>
            <a:pPr lvl="1"/>
            <a:r>
              <a:rPr lang="en-IN" sz="1600" b="1" i="0" u="none" strike="noStrike" dirty="0">
                <a:solidFill>
                  <a:srgbClr val="374151"/>
                </a:solidFill>
                <a:effectLst/>
                <a:latin typeface="Söhne"/>
              </a:rPr>
              <a:t>Class Participation:</a:t>
            </a:r>
            <a:r>
              <a:rPr lang="en-IN" sz="1600" b="0" i="0" u="none" strike="noStrike" dirty="0">
                <a:solidFill>
                  <a:srgbClr val="374151"/>
                </a:solidFill>
                <a:effectLst/>
                <a:latin typeface="Söhne"/>
              </a:rPr>
              <a:t> Indicates active engagement and positive attitude.</a:t>
            </a:r>
          </a:p>
          <a:p>
            <a:pPr lvl="1"/>
            <a:r>
              <a:rPr lang="en-IN" sz="1600" b="1" i="0" u="none" strike="noStrike" dirty="0">
                <a:solidFill>
                  <a:srgbClr val="374151"/>
                </a:solidFill>
                <a:effectLst/>
                <a:latin typeface="Söhne"/>
              </a:rPr>
              <a:t>Activity Marks:</a:t>
            </a:r>
            <a:r>
              <a:rPr lang="en-IN" sz="1600" b="0" i="0" u="none" strike="noStrike" dirty="0">
                <a:solidFill>
                  <a:srgbClr val="374151"/>
                </a:solidFill>
                <a:effectLst/>
                <a:latin typeface="Söhne"/>
              </a:rPr>
              <a:t> Assess practical application and problem-solving skills.</a:t>
            </a:r>
          </a:p>
          <a:p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DDF108A-1325-4EDE-1DAD-56BCD158307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43241" y="3956447"/>
            <a:ext cx="5539095" cy="101084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600" b="1" i="0" u="none" strike="noStrike" dirty="0">
                <a:solidFill>
                  <a:srgbClr val="374151"/>
                </a:solidFill>
                <a:effectLst/>
                <a:latin typeface="Söhne"/>
              </a:rPr>
              <a:t>Data Source:</a:t>
            </a:r>
            <a:endParaRPr lang="en-IN" sz="16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374151"/>
                </a:solidFill>
                <a:effectLst/>
                <a:latin typeface="Söhne"/>
              </a:rPr>
              <a:t>Utilized a comprehensive dataset for 15 students.</a:t>
            </a:r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680A72-B537-97AD-577B-356CCECA8A4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4199731"/>
            <a:ext cx="5940521" cy="1434856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IN" sz="16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1" i="0" u="none" strike="noStrike" dirty="0">
                <a:solidFill>
                  <a:srgbClr val="374151"/>
                </a:solidFill>
                <a:effectLst/>
                <a:latin typeface="Söhne"/>
              </a:rPr>
              <a:t>Positive Impact Factors:</a:t>
            </a:r>
            <a:endParaRPr lang="en-IN" sz="16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600" b="1" i="0" u="none" strike="noStrike" dirty="0">
                <a:solidFill>
                  <a:srgbClr val="374151"/>
                </a:solidFill>
                <a:effectLst/>
                <a:latin typeface="Söhne"/>
              </a:rPr>
              <a:t>GPA:</a:t>
            </a:r>
            <a:r>
              <a:rPr lang="en-IN" sz="1600" b="0" i="0" u="none" strike="noStrike" dirty="0">
                <a:solidFill>
                  <a:srgbClr val="374151"/>
                </a:solidFill>
                <a:effectLst/>
                <a:latin typeface="Söhne"/>
              </a:rPr>
              <a:t> Measures commitment and academic competence.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600" b="1" i="0" u="none" strike="noStrike" dirty="0">
                <a:solidFill>
                  <a:srgbClr val="374151"/>
                </a:solidFill>
                <a:effectLst/>
                <a:latin typeface="Söhne"/>
              </a:rPr>
              <a:t>Class Participation:</a:t>
            </a:r>
            <a:r>
              <a:rPr lang="en-IN" sz="1600" b="0" i="0" u="none" strike="noStrike" dirty="0">
                <a:solidFill>
                  <a:srgbClr val="374151"/>
                </a:solidFill>
                <a:effectLst/>
                <a:latin typeface="Söhne"/>
              </a:rPr>
              <a:t> Reflects engagement and interaction skills.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600" b="1" i="0" u="none" strike="noStrike" dirty="0">
                <a:solidFill>
                  <a:srgbClr val="374151"/>
                </a:solidFill>
                <a:effectLst/>
                <a:latin typeface="Söhne"/>
              </a:rPr>
              <a:t>Activity Marks:</a:t>
            </a:r>
            <a:r>
              <a:rPr lang="en-IN" sz="1600" b="0" i="0" u="none" strike="noStrike" dirty="0">
                <a:solidFill>
                  <a:srgbClr val="374151"/>
                </a:solidFill>
                <a:effectLst/>
                <a:latin typeface="Söhne"/>
              </a:rPr>
              <a:t> Assess practical application and problem-solving.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1" i="0" u="none" strike="noStrike" dirty="0">
                <a:solidFill>
                  <a:srgbClr val="374151"/>
                </a:solidFill>
                <a:effectLst/>
                <a:latin typeface="Söhne"/>
              </a:rPr>
              <a:t>Aim:</a:t>
            </a:r>
            <a:r>
              <a:rPr lang="en-IN" sz="1600" b="0" i="0" u="none" strike="noStrike" dirty="0">
                <a:solidFill>
                  <a:srgbClr val="374151"/>
                </a:solidFill>
                <a:effectLst/>
                <a:latin typeface="Söhne"/>
              </a:rPr>
              <a:t> Ensure a sophisticated distribution for successful collaboration.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6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D9A6B06-E731-B867-9337-A5052B665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28760"/>
              </p:ext>
            </p:extLst>
          </p:nvPr>
        </p:nvGraphicFramePr>
        <p:xfrm>
          <a:off x="1144339" y="364667"/>
          <a:ext cx="6542315" cy="6128665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101685">
                  <a:extLst>
                    <a:ext uri="{9D8B030D-6E8A-4147-A177-3AD203B41FA5}">
                      <a16:colId xmlns:a16="http://schemas.microsoft.com/office/drawing/2014/main" val="2920359034"/>
                    </a:ext>
                  </a:extLst>
                </a:gridCol>
                <a:gridCol w="1101685">
                  <a:extLst>
                    <a:ext uri="{9D8B030D-6E8A-4147-A177-3AD203B41FA5}">
                      <a16:colId xmlns:a16="http://schemas.microsoft.com/office/drawing/2014/main" val="2111591208"/>
                    </a:ext>
                  </a:extLst>
                </a:gridCol>
                <a:gridCol w="1101685">
                  <a:extLst>
                    <a:ext uri="{9D8B030D-6E8A-4147-A177-3AD203B41FA5}">
                      <a16:colId xmlns:a16="http://schemas.microsoft.com/office/drawing/2014/main" val="3125002704"/>
                    </a:ext>
                  </a:extLst>
                </a:gridCol>
                <a:gridCol w="2135575">
                  <a:extLst>
                    <a:ext uri="{9D8B030D-6E8A-4147-A177-3AD203B41FA5}">
                      <a16:colId xmlns:a16="http://schemas.microsoft.com/office/drawing/2014/main" val="2663382444"/>
                    </a:ext>
                  </a:extLst>
                </a:gridCol>
                <a:gridCol w="1101685">
                  <a:extLst>
                    <a:ext uri="{9D8B030D-6E8A-4147-A177-3AD203B41FA5}">
                      <a16:colId xmlns:a16="http://schemas.microsoft.com/office/drawing/2014/main" val="1155623674"/>
                    </a:ext>
                  </a:extLst>
                </a:gridCol>
              </a:tblGrid>
              <a:tr h="503945"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Student ID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NAME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GPA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PARTICIPATION MARKS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Activity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3971824"/>
                  </a:ext>
                </a:extLst>
              </a:tr>
              <a:tr h="351545"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 dirty="0">
                          <a:effectLst/>
                        </a:rPr>
                        <a:t>1</a:t>
                      </a:r>
                      <a:endParaRPr lang="en-IN" sz="1300" kern="100" dirty="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 dirty="0">
                          <a:effectLst/>
                        </a:rPr>
                        <a:t>student 1</a:t>
                      </a:r>
                      <a:endParaRPr lang="en-IN" sz="1300" kern="100" dirty="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2.8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8.1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10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809036"/>
                  </a:ext>
                </a:extLst>
              </a:tr>
              <a:tr h="351545"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2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 dirty="0">
                          <a:effectLst/>
                        </a:rPr>
                        <a:t>student2</a:t>
                      </a:r>
                      <a:endParaRPr lang="en-IN" sz="1300" kern="100" dirty="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2.4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6.2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5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6786047"/>
                  </a:ext>
                </a:extLst>
              </a:tr>
              <a:tr h="351545"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3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 dirty="0">
                          <a:effectLst/>
                        </a:rPr>
                        <a:t>student 3</a:t>
                      </a:r>
                      <a:endParaRPr lang="en-IN" sz="1300" kern="100" dirty="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3.8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5.7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10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4282012"/>
                  </a:ext>
                </a:extLst>
              </a:tr>
              <a:tr h="351545"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4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student 4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 dirty="0">
                          <a:effectLst/>
                        </a:rPr>
                        <a:t>3.7</a:t>
                      </a:r>
                      <a:endParaRPr lang="en-IN" sz="1300" kern="100" dirty="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8.8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5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4186787"/>
                  </a:ext>
                </a:extLst>
              </a:tr>
              <a:tr h="351545"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5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student 5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 dirty="0">
                          <a:effectLst/>
                        </a:rPr>
                        <a:t>3</a:t>
                      </a:r>
                      <a:endParaRPr lang="en-IN" sz="1300" kern="100" dirty="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5.6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10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0401196"/>
                  </a:ext>
                </a:extLst>
              </a:tr>
              <a:tr h="351545"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6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student 6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 dirty="0">
                          <a:effectLst/>
                        </a:rPr>
                        <a:t>3.2</a:t>
                      </a:r>
                      <a:endParaRPr lang="en-IN" sz="1300" kern="100" dirty="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9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6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8232332"/>
                  </a:ext>
                </a:extLst>
              </a:tr>
              <a:tr h="351545"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7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student 7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 dirty="0">
                          <a:effectLst/>
                        </a:rPr>
                        <a:t>2</a:t>
                      </a:r>
                      <a:endParaRPr lang="en-IN" sz="1300" kern="100" dirty="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5.3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7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9180219"/>
                  </a:ext>
                </a:extLst>
              </a:tr>
              <a:tr h="351545"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8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student 8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 dirty="0">
                          <a:effectLst/>
                        </a:rPr>
                        <a:t>2.2</a:t>
                      </a:r>
                      <a:endParaRPr lang="en-IN" sz="1300" kern="100" dirty="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7.7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7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7601063"/>
                  </a:ext>
                </a:extLst>
              </a:tr>
              <a:tr h="351545"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9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student 9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2.6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 dirty="0">
                          <a:effectLst/>
                        </a:rPr>
                        <a:t>7.7</a:t>
                      </a:r>
                      <a:endParaRPr lang="en-IN" sz="1300" kern="100" dirty="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6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9857540"/>
                  </a:ext>
                </a:extLst>
              </a:tr>
              <a:tr h="351545"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10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student 10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3.2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 dirty="0">
                          <a:effectLst/>
                        </a:rPr>
                        <a:t>7.9</a:t>
                      </a:r>
                      <a:endParaRPr lang="en-IN" sz="1300" kern="100" dirty="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5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0781201"/>
                  </a:ext>
                </a:extLst>
              </a:tr>
              <a:tr h="351545"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11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student 11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3.6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 dirty="0">
                          <a:effectLst/>
                        </a:rPr>
                        <a:t>8.1</a:t>
                      </a:r>
                      <a:endParaRPr lang="en-IN" sz="1300" kern="100" dirty="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9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9315370"/>
                  </a:ext>
                </a:extLst>
              </a:tr>
              <a:tr h="351545"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12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student 12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3.4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 dirty="0">
                          <a:effectLst/>
                        </a:rPr>
                        <a:t>8.3</a:t>
                      </a:r>
                      <a:endParaRPr lang="en-IN" sz="1300" kern="100" dirty="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10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904908"/>
                  </a:ext>
                </a:extLst>
              </a:tr>
              <a:tr h="351545"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13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student 13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2.6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 dirty="0">
                          <a:effectLst/>
                        </a:rPr>
                        <a:t>5.2</a:t>
                      </a:r>
                      <a:endParaRPr lang="en-IN" sz="1300" kern="100" dirty="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8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2482206"/>
                  </a:ext>
                </a:extLst>
              </a:tr>
              <a:tr h="351545"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14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student 14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2.9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 dirty="0">
                          <a:effectLst/>
                        </a:rPr>
                        <a:t>7.8</a:t>
                      </a:r>
                      <a:endParaRPr lang="en-IN" sz="1300" kern="100" dirty="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7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1840999"/>
                  </a:ext>
                </a:extLst>
              </a:tr>
              <a:tr h="351545"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15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student 15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2.1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 dirty="0">
                          <a:effectLst/>
                        </a:rPr>
                        <a:t>7.4</a:t>
                      </a:r>
                      <a:endParaRPr lang="en-IN" sz="1300" kern="100" dirty="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5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6292733"/>
                  </a:ext>
                </a:extLst>
              </a:tr>
              <a:tr h="351545">
                <a:tc>
                  <a:txBody>
                    <a:bodyPr/>
                    <a:lstStyle/>
                    <a:p>
                      <a:pPr algn="ctr"/>
                      <a:endParaRPr lang="en-IN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 dirty="0">
                          <a:effectLst/>
                        </a:rPr>
                        <a:t>Average</a:t>
                      </a:r>
                      <a:endParaRPr lang="en-IN" sz="1300" kern="100" dirty="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2.9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>
                          <a:effectLst/>
                        </a:rPr>
                        <a:t>7.25</a:t>
                      </a:r>
                      <a:endParaRPr lang="en-IN" sz="1300" kern="10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kern="100" dirty="0">
                          <a:effectLst/>
                        </a:rPr>
                        <a:t>7.3</a:t>
                      </a:r>
                      <a:endParaRPr lang="en-IN" sz="1300" kern="100" dirty="0">
                        <a:effectLst/>
                        <a:latin typeface=".AppleSystemUIFon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0869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75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B4435-4B2E-CD96-68B8-1DCE0E47FB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658" y="3428999"/>
            <a:ext cx="3604280" cy="514350"/>
          </a:xfrm>
        </p:spPr>
        <p:txBody>
          <a:bodyPr/>
          <a:lstStyle/>
          <a:p>
            <a:r>
              <a:rPr lang="en-IN" sz="2800" b="1" i="0" u="none" strike="noStrike" dirty="0">
                <a:solidFill>
                  <a:srgbClr val="374151"/>
                </a:solidFill>
                <a:effectLst/>
                <a:latin typeface="Söhne"/>
              </a:rPr>
              <a:t>Model Building</a:t>
            </a:r>
            <a:endParaRPr lang="en-IN" sz="28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sz="2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077E3B-C299-8B96-5F82-B2C65442FC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94516" y="1018805"/>
            <a:ext cx="5539095" cy="3301079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374151"/>
                </a:solidFill>
                <a:effectLst/>
                <a:latin typeface="Söhne"/>
              </a:rPr>
              <a:t>Intentional Crafting of LP Model:</a:t>
            </a:r>
            <a:endParaRPr lang="en-IN" sz="20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Developed a linear programming model surpassing conventional group assignment frameworks.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Delicately balanced academic excellence and participatory engagement.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374151"/>
                </a:solidFill>
                <a:effectLst/>
                <a:latin typeface="Söhne"/>
              </a:rPr>
              <a:t>Commitment to Strategic Group Formation:</a:t>
            </a:r>
            <a:endParaRPr lang="en-IN" sz="20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The LP model aims to optimize success within each group.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Ensures fair distribution and adherence to specified group size criteria.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Utilized LP file for precision and efficiency in addressing intricacies of the assignment problem.</a:t>
            </a:r>
          </a:p>
          <a:p>
            <a:endParaRPr lang="en-US" sz="20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2618569-DCB2-1BD8-675C-53AB0F40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52D1B39-C8B3-122C-92AF-7809E66F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Pitch Deck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183D03D-50AF-FC17-698B-9E83EEC8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6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F0FAE-5B36-3CBA-6269-BD7EB4EE998F}"/>
              </a:ext>
            </a:extLst>
          </p:cNvPr>
          <p:cNvSpPr txBox="1"/>
          <p:nvPr/>
        </p:nvSpPr>
        <p:spPr>
          <a:xfrm>
            <a:off x="225083" y="3013501"/>
            <a:ext cx="3418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u="none" strike="noStrike" dirty="0">
                <a:effectLst/>
                <a:latin typeface="Söhne"/>
              </a:rPr>
              <a:t>Approach to Solving the Model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BA716-1CDC-D61F-2733-1C7AB89F80C4}"/>
              </a:ext>
            </a:extLst>
          </p:cNvPr>
          <p:cNvSpPr txBox="1"/>
          <p:nvPr/>
        </p:nvSpPr>
        <p:spPr>
          <a:xfrm>
            <a:off x="5495777" y="1272405"/>
            <a:ext cx="66962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Nuanced LP Techniques:</a:t>
            </a:r>
          </a:p>
          <a:p>
            <a:r>
              <a:rPr lang="en-US" sz="2000" dirty="0"/>
              <a:t>Meticulous decision variable definition and strategic constraint formulation.</a:t>
            </a:r>
          </a:p>
          <a:p>
            <a:r>
              <a:rPr lang="en-US" sz="2000" dirty="0"/>
              <a:t>Judicious optimization methods for thoughtful student-group assignments.</a:t>
            </a:r>
          </a:p>
          <a:p>
            <a:endParaRPr lang="en-US" sz="2000" dirty="0"/>
          </a:p>
          <a:p>
            <a:r>
              <a:rPr lang="en-US" sz="2000" b="1" dirty="0"/>
              <a:t>Objective Function Importance:</a:t>
            </a:r>
          </a:p>
          <a:p>
            <a:r>
              <a:rPr lang="en-US" sz="2000" dirty="0"/>
              <a:t>Crucial for maximizing success within each group.</a:t>
            </a:r>
          </a:p>
          <a:p>
            <a:r>
              <a:rPr lang="en-US" sz="2000" dirty="0"/>
              <a:t>Coefficients represent weighted GPA, participation, and activity mark contributions.</a:t>
            </a:r>
          </a:p>
          <a:p>
            <a:r>
              <a:rPr lang="en-US" sz="2000" dirty="0"/>
              <a:t>Aims for tailored, comprehensive optimization considering each student's uniqueness.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F1D577-3090-F250-3F7F-5A7FF6C5B59B}"/>
              </a:ext>
            </a:extLst>
          </p:cNvPr>
          <p:cNvSpPr txBox="1"/>
          <p:nvPr/>
        </p:nvSpPr>
        <p:spPr>
          <a:xfrm>
            <a:off x="0" y="522071"/>
            <a:ext cx="100403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0" u="none" strike="noStrike" dirty="0">
                <a:solidFill>
                  <a:srgbClr val="374151"/>
                </a:solidFill>
                <a:effectLst/>
                <a:latin typeface="Söhne"/>
              </a:rPr>
              <a:t>Constraints and Objective Function</a:t>
            </a:r>
          </a:p>
          <a:p>
            <a:pPr algn="l"/>
            <a:endParaRPr lang="en-IN" sz="24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u="none" strike="noStrike" dirty="0">
                <a:solidFill>
                  <a:srgbClr val="374151"/>
                </a:solidFill>
                <a:effectLst/>
                <a:latin typeface="Söhne"/>
              </a:rPr>
              <a:t>Formulated Constraints:</a:t>
            </a:r>
            <a:endParaRPr lang="en-IN" sz="24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374151"/>
                </a:solidFill>
                <a:effectLst/>
                <a:latin typeface="Söhne"/>
              </a:rPr>
              <a:t>Non-negative decision variables, three students per group, and one group per student.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374151"/>
                </a:solidFill>
                <a:effectLst/>
                <a:latin typeface="Söhne"/>
              </a:rPr>
              <a:t>Maintain minimum average factor values for a balanced distribution.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u="none" strike="noStrike" dirty="0">
                <a:solidFill>
                  <a:srgbClr val="374151"/>
                </a:solidFill>
                <a:effectLst/>
                <a:latin typeface="Söhne"/>
              </a:rPr>
              <a:t>Objective Function:</a:t>
            </a:r>
            <a:endParaRPr lang="en-IN" sz="24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374151"/>
                </a:solidFill>
                <a:effectLst/>
                <a:latin typeface="Söhne"/>
              </a:rPr>
              <a:t>Maximize success likelihood within each group.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374151"/>
                </a:solidFill>
                <a:effectLst/>
                <a:latin typeface="Söhne"/>
              </a:rPr>
              <a:t>Coefficients represent weighted student attributes.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0" i="0" u="none" strike="noStrike" dirty="0">
                <a:solidFill>
                  <a:srgbClr val="374151"/>
                </a:solidFill>
                <a:effectLst/>
                <a:latin typeface="Söhne"/>
              </a:rPr>
              <a:t>Visuals: Tables illustrating decision variables, constraints, and objective function coefficients.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2F2E-4A33-19C6-D1B9-BF4CEBFA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" y="-300001"/>
            <a:ext cx="5111750" cy="1204912"/>
          </a:xfrm>
        </p:spPr>
        <p:txBody>
          <a:bodyPr/>
          <a:lstStyle/>
          <a:p>
            <a:r>
              <a:rPr lang="en-IN" b="1" i="0" u="none" strike="noStrike" dirty="0">
                <a:effectLst/>
                <a:latin typeface="Söhne"/>
              </a:rPr>
              <a:t>Findings and 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AF6F-396A-3ACF-89FB-69A869CA6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98445"/>
            <a:ext cx="10733650" cy="506437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374151"/>
                </a:solidFill>
                <a:effectLst/>
                <a:latin typeface="Söhne"/>
              </a:rPr>
              <a:t>Outc</a:t>
            </a:r>
            <a:r>
              <a:rPr lang="en-IN" sz="2000" b="1" i="0" u="none" strike="noStrike" dirty="0">
                <a:solidFill>
                  <a:srgbClr val="374151"/>
                </a:solidFill>
                <a:effectLst/>
                <a:latin typeface="Söhne"/>
              </a:rPr>
              <a:t>ome:</a:t>
            </a:r>
            <a:r>
              <a:rPr lang="en-IN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 solve(</a:t>
            </a:r>
            <a:r>
              <a:rPr lang="en-IN" sz="20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qmm</a:t>
            </a:r>
            <a:r>
              <a:rPr lang="en-IN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) = 0, indicating efficient resolution of linear programming model </a:t>
            </a:r>
            <a:r>
              <a:rPr lang="en-IN" sz="20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qmm</a:t>
            </a:r>
            <a:r>
              <a:rPr lang="en-IN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374151"/>
                </a:solidFill>
                <a:effectLst/>
                <a:latin typeface="Söhne"/>
              </a:rPr>
              <a:t>Optimal Solution:</a:t>
            </a:r>
            <a:r>
              <a:rPr lang="en-IN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N" sz="20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get.objective</a:t>
            </a:r>
            <a:r>
              <a:rPr lang="en-IN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IN" sz="20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qmm</a:t>
            </a:r>
            <a:r>
              <a:rPr lang="en-IN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) = 43.5, successfully achieving targeted parameter.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374151"/>
                </a:solidFill>
                <a:effectLst/>
                <a:latin typeface="Söhne"/>
              </a:rPr>
              <a:t>Constraints Insight:</a:t>
            </a:r>
            <a:r>
              <a:rPr lang="en-IN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N" sz="20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get.constraints</a:t>
            </a:r>
            <a:r>
              <a:rPr lang="en-IN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IN" sz="20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qmm</a:t>
            </a:r>
            <a:r>
              <a:rPr lang="en-IN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) reveals 21 constraints with weights ranging from 3.0 to 29.0.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374151"/>
                </a:solidFill>
                <a:effectLst/>
                <a:latin typeface="Söhne"/>
              </a:rPr>
              <a:t>Decision Variable Output:</a:t>
            </a:r>
            <a:r>
              <a:rPr lang="en-IN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N" sz="20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get.variable</a:t>
            </a:r>
            <a:r>
              <a:rPr lang="en-IN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IN" sz="20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gmm</a:t>
            </a:r>
            <a:r>
              <a:rPr lang="en-IN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) =  100000001000010000000110000100010000000001001000101000.100000001010000010000.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374151"/>
                </a:solidFill>
                <a:effectLst/>
                <a:latin typeface="Söhne"/>
              </a:rPr>
              <a:t>Optimal Distribution:</a:t>
            </a:r>
            <a:endParaRPr lang="en-IN" sz="20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374151"/>
                </a:solidFill>
                <a:effectLst/>
                <a:latin typeface="Söhne"/>
              </a:rPr>
              <a:t>Group 1: Student 1, Student 9, Student 14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374151"/>
                </a:solidFill>
                <a:effectLst/>
                <a:latin typeface="Söhne"/>
              </a:rPr>
              <a:t>Group 2: Student 7, Student 8, Student 13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374151"/>
                </a:solidFill>
                <a:effectLst/>
                <a:latin typeface="Söhne"/>
              </a:rPr>
              <a:t>Group 3: Student 2, Student 12, Student 15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374151"/>
                </a:solidFill>
                <a:effectLst/>
                <a:latin typeface="Söhne"/>
              </a:rPr>
              <a:t>Group 4: Student 4, Student 6, Student 10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374151"/>
                </a:solidFill>
                <a:effectLst/>
                <a:latin typeface="Söhne"/>
              </a:rPr>
              <a:t>Group 5: Student 3, Student 5, Student 11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3653080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{25035253-365E-42AC-B269-A755C0C2B575}tf22318419_win32</Template>
  <TotalTime>3279</TotalTime>
  <Words>683</Words>
  <Application>Microsoft Macintosh PowerPoint</Application>
  <PresentationFormat>Widescreen</PresentationFormat>
  <Paragraphs>168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.AppleSystemUIFont</vt:lpstr>
      <vt:lpstr>Arial</vt:lpstr>
      <vt:lpstr>Calibri</vt:lpstr>
      <vt:lpstr>Söhne</vt:lpstr>
      <vt:lpstr>Tenorite</vt:lpstr>
      <vt:lpstr>Times New Roman</vt:lpstr>
      <vt:lpstr>Monoline</vt:lpstr>
      <vt:lpstr>  </vt:lpstr>
      <vt:lpstr>Abstract</vt:lpstr>
      <vt:lpstr>Goal: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Findings and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Final exam Quantitative management modelling  </dc:title>
  <dc:creator>Praneeth Simha</dc:creator>
  <cp:lastModifiedBy>shiva gadila</cp:lastModifiedBy>
  <cp:revision>3</cp:revision>
  <dcterms:created xsi:type="dcterms:W3CDTF">2023-12-08T17:24:28Z</dcterms:created>
  <dcterms:modified xsi:type="dcterms:W3CDTF">2023-12-11T02:26:34Z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