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8"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E2B78-EACC-174D-8F14-057048F6DA6E}" type="datetimeFigureOut">
              <a:rPr lang="en-US" smtClean="0"/>
              <a:t>5/7/23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1497E-72F3-8F4D-A448-B2ED7EC7B818}" type="slidenum">
              <a:rPr lang="en-US" smtClean="0"/>
              <a:t>‹#›</a:t>
            </a:fld>
            <a:endParaRPr lang="en-US"/>
          </a:p>
        </p:txBody>
      </p:sp>
    </p:spTree>
    <p:extLst>
      <p:ext uri="{BB962C8B-B14F-4D97-AF65-F5344CB8AC3E}">
        <p14:creationId xmlns:p14="http://schemas.microsoft.com/office/powerpoint/2010/main" val="419259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01497E-72F3-8F4D-A448-B2ED7EC7B818}" type="slidenum">
              <a:rPr lang="en-US" smtClean="0"/>
              <a:t>4</a:t>
            </a:fld>
            <a:endParaRPr lang="en-US"/>
          </a:p>
        </p:txBody>
      </p:sp>
    </p:spTree>
    <p:extLst>
      <p:ext uri="{BB962C8B-B14F-4D97-AF65-F5344CB8AC3E}">
        <p14:creationId xmlns:p14="http://schemas.microsoft.com/office/powerpoint/2010/main" val="201325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DDC9A8C-7A75-6345-BC21-99B742E92E5E}" type="datetimeFigureOut">
              <a:rPr lang="en-US" smtClean="0"/>
              <a:t>5/7/23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02A10A4-693D-3447-9D78-283BF560D3C3}"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362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DC9A8C-7A75-6345-BC21-99B742E92E5E}"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35556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DC9A8C-7A75-6345-BC21-99B742E92E5E}"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419748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DC9A8C-7A75-6345-BC21-99B742E92E5E}"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294702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DDC9A8C-7A75-6345-BC21-99B742E92E5E}" type="datetimeFigureOut">
              <a:rPr lang="en-US" smtClean="0"/>
              <a:t>5/7/23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02A10A4-693D-3447-9D78-283BF560D3C3}"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43216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DDC9A8C-7A75-6345-BC21-99B742E92E5E}" type="datetimeFigureOut">
              <a:rPr lang="en-US" smtClean="0"/>
              <a:t>5/7/23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139098205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DDC9A8C-7A75-6345-BC21-99B742E92E5E}" type="datetimeFigureOut">
              <a:rPr lang="en-US" smtClean="0"/>
              <a:t>5/7/23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3695459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DDC9A8C-7A75-6345-BC21-99B742E92E5E}" type="datetimeFigureOut">
              <a:rPr lang="en-US" smtClean="0"/>
              <a:t>5/7/23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36696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C9A8C-7A75-6345-BC21-99B742E92E5E}" type="datetimeFigureOut">
              <a:rPr lang="en-US" smtClean="0"/>
              <a:t>5/7/23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247504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DDC9A8C-7A75-6345-BC21-99B742E92E5E}" type="datetimeFigureOut">
              <a:rPr lang="en-US" smtClean="0"/>
              <a:t>5/7/23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02A10A4-693D-3447-9D78-283BF560D3C3}"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438785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DDC9A8C-7A75-6345-BC21-99B742E92E5E}" type="datetimeFigureOut">
              <a:rPr lang="en-US" smtClean="0"/>
              <a:t>5/7/23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302A10A4-693D-3447-9D78-283BF560D3C3}" type="slidenum">
              <a:rPr lang="en-US" smtClean="0"/>
              <a:t>‹#›</a:t>
            </a:fld>
            <a:endParaRPr lang="en-US"/>
          </a:p>
        </p:txBody>
      </p:sp>
    </p:spTree>
    <p:extLst>
      <p:ext uri="{BB962C8B-B14F-4D97-AF65-F5344CB8AC3E}">
        <p14:creationId xmlns:p14="http://schemas.microsoft.com/office/powerpoint/2010/main" val="79019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DDC9A8C-7A75-6345-BC21-99B742E92E5E}" type="datetimeFigureOut">
              <a:rPr lang="en-US" smtClean="0"/>
              <a:t>5/7/23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02A10A4-693D-3447-9D78-283BF560D3C3}"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325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B639-3DF6-5BCE-C119-1951F3CC6294}"/>
              </a:ext>
            </a:extLst>
          </p:cNvPr>
          <p:cNvSpPr>
            <a:spLocks noGrp="1"/>
          </p:cNvSpPr>
          <p:nvPr>
            <p:ph type="title"/>
          </p:nvPr>
        </p:nvSpPr>
        <p:spPr>
          <a:xfrm>
            <a:off x="1016326" y="856947"/>
            <a:ext cx="10712370" cy="1492132"/>
          </a:xfrm>
        </p:spPr>
        <p:txBody>
          <a:bodyPr>
            <a:normAutofit/>
          </a:bodyPr>
          <a:lstStyle/>
          <a:p>
            <a:r>
              <a:rPr lang="en-IN" sz="3600" b="1" i="0" dirty="0">
                <a:effectLst/>
                <a:latin typeface="Libre Franklin" panose="020F0502020204030204" pitchFamily="34" charset="0"/>
              </a:rPr>
              <a:t>The Public Utility Data Liberation (PUDL) Project</a:t>
            </a:r>
            <a:endParaRPr lang="en-US" sz="3600" dirty="0"/>
          </a:p>
        </p:txBody>
      </p:sp>
      <p:sp>
        <p:nvSpPr>
          <p:cNvPr id="3" name="Content Placeholder 2">
            <a:extLst>
              <a:ext uri="{FF2B5EF4-FFF2-40B4-BE49-F238E27FC236}">
                <a16:creationId xmlns:a16="http://schemas.microsoft.com/office/drawing/2014/main" id="{84D13213-D6FF-211F-8735-ED37ADBFE2DC}"/>
              </a:ext>
            </a:extLst>
          </p:cNvPr>
          <p:cNvSpPr>
            <a:spLocks noGrp="1"/>
          </p:cNvSpPr>
          <p:nvPr>
            <p:ph idx="1"/>
          </p:nvPr>
        </p:nvSpPr>
        <p:spPr>
          <a:xfrm>
            <a:off x="1301193" y="2336921"/>
            <a:ext cx="5604393" cy="646331"/>
          </a:xfrm>
        </p:spPr>
        <p:txBody>
          <a:bodyPr/>
          <a:lstStyle/>
          <a:p>
            <a:pPr marL="0" indent="0">
              <a:buNone/>
            </a:pPr>
            <a:r>
              <a:rPr lang="en-US" sz="2000" b="1" dirty="0">
                <a:solidFill>
                  <a:schemeClr val="tx1"/>
                </a:solidFill>
                <a:latin typeface="Times New Roman" panose="02020603050405020304" pitchFamily="18" charset="0"/>
                <a:ea typeface="+mj-lt"/>
                <a:cs typeface="Times New Roman" panose="02020603050405020304" pitchFamily="18" charset="0"/>
              </a:rPr>
              <a:t>US FUEL RECEIPTS ANALYSIS</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C19ECE-453C-97C5-42B3-C02962060600}"/>
              </a:ext>
            </a:extLst>
          </p:cNvPr>
          <p:cNvSpPr txBox="1"/>
          <p:nvPr/>
        </p:nvSpPr>
        <p:spPr>
          <a:xfrm>
            <a:off x="1008926" y="5354722"/>
            <a:ext cx="10174147" cy="646331"/>
          </a:xfrm>
          <a:prstGeom prst="rect">
            <a:avLst/>
          </a:prstGeom>
          <a:noFill/>
        </p:spPr>
        <p:txBody>
          <a:bodyPr wrap="square" rtlCol="0">
            <a:spAutoFit/>
          </a:bodyPr>
          <a:lstStyle/>
          <a:p>
            <a:r>
              <a:rPr lang="en-US" b="1" cap="all" dirty="0">
                <a:solidFill>
                  <a:schemeClr val="tx1">
                    <a:lumMod val="95000"/>
                    <a:lumOff val="5000"/>
                  </a:schemeClr>
                </a:solidFill>
                <a:latin typeface="Times New Roman" panose="02020603050405020304" pitchFamily="18" charset="0"/>
                <a:cs typeface="Times New Roman" panose="02020603050405020304" pitchFamily="18" charset="0"/>
              </a:rPr>
              <a:t>FUNDAMENTALS IN MACHINE LEARNING - FINAL PROJECT  </a:t>
            </a:r>
          </a:p>
          <a:p>
            <a:endParaRPr lang="en-US"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BA883A3-ED3E-7139-477F-63CB0C312EC8}"/>
              </a:ext>
            </a:extLst>
          </p:cNvPr>
          <p:cNvPicPr>
            <a:picLocks noChangeAspect="1"/>
          </p:cNvPicPr>
          <p:nvPr/>
        </p:nvPicPr>
        <p:blipFill>
          <a:blip r:embed="rId2">
            <a:alphaModFix amt="35000"/>
          </a:blip>
          <a:stretch>
            <a:fillRect/>
          </a:stretch>
        </p:blipFill>
        <p:spPr>
          <a:xfrm>
            <a:off x="7190452" y="1816643"/>
            <a:ext cx="2709140" cy="2709140"/>
          </a:xfrm>
          <a:prstGeom prst="rect">
            <a:avLst/>
          </a:prstGeom>
        </p:spPr>
      </p:pic>
      <p:pic>
        <p:nvPicPr>
          <p:cNvPr id="13" name="Picture 12">
            <a:extLst>
              <a:ext uri="{FF2B5EF4-FFF2-40B4-BE49-F238E27FC236}">
                <a16:creationId xmlns:a16="http://schemas.microsoft.com/office/drawing/2014/main" id="{AAF0B13B-D45E-CFF2-06CB-E9C76C173BCA}"/>
              </a:ext>
            </a:extLst>
          </p:cNvPr>
          <p:cNvPicPr>
            <a:picLocks noChangeAspect="1"/>
          </p:cNvPicPr>
          <p:nvPr/>
        </p:nvPicPr>
        <p:blipFill>
          <a:blip r:embed="rId3">
            <a:alphaModFix/>
          </a:blip>
          <a:stretch>
            <a:fillRect/>
          </a:stretch>
        </p:blipFill>
        <p:spPr>
          <a:xfrm>
            <a:off x="6618056" y="1244247"/>
            <a:ext cx="3853931" cy="3853931"/>
          </a:xfrm>
          <a:prstGeom prst="rect">
            <a:avLst/>
          </a:prstGeom>
        </p:spPr>
      </p:pic>
      <p:sp>
        <p:nvSpPr>
          <p:cNvPr id="6" name="TextBox 5">
            <a:extLst>
              <a:ext uri="{FF2B5EF4-FFF2-40B4-BE49-F238E27FC236}">
                <a16:creationId xmlns:a16="http://schemas.microsoft.com/office/drawing/2014/main" id="{6733C139-611B-D5E4-E244-93123E0310EF}"/>
              </a:ext>
            </a:extLst>
          </p:cNvPr>
          <p:cNvSpPr txBox="1"/>
          <p:nvPr/>
        </p:nvSpPr>
        <p:spPr>
          <a:xfrm>
            <a:off x="1388962" y="5779879"/>
            <a:ext cx="4872942" cy="646331"/>
          </a:xfrm>
          <a:prstGeom prst="rect">
            <a:avLst/>
          </a:prstGeom>
          <a:noFill/>
        </p:spPr>
        <p:txBody>
          <a:bodyPr wrap="square" rtlCol="0">
            <a:spAutoFit/>
          </a:bodyPr>
          <a:lstStyle/>
          <a:p>
            <a:r>
              <a:rPr lang="en-US" dirty="0"/>
              <a:t>SHIVA CHAITANYA GOUD GADILA</a:t>
            </a:r>
          </a:p>
          <a:p>
            <a:endParaRPr lang="en-US" dirty="0"/>
          </a:p>
        </p:txBody>
      </p:sp>
    </p:spTree>
    <p:extLst>
      <p:ext uri="{BB962C8B-B14F-4D97-AF65-F5344CB8AC3E}">
        <p14:creationId xmlns:p14="http://schemas.microsoft.com/office/powerpoint/2010/main" val="413970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D4AE-9769-D3FE-4A13-25752E21CF77}"/>
              </a:ext>
            </a:extLst>
          </p:cNvPr>
          <p:cNvSpPr>
            <a:spLocks noGrp="1"/>
          </p:cNvSpPr>
          <p:nvPr>
            <p:ph type="title"/>
          </p:nvPr>
        </p:nvSpPr>
        <p:spPr>
          <a:xfrm>
            <a:off x="1006839" y="382385"/>
            <a:ext cx="10178322" cy="1492132"/>
          </a:xfrm>
        </p:spPr>
        <p:txBody>
          <a:bodyPr>
            <a:normAutofit/>
          </a:bodyPr>
          <a:lstStyle/>
          <a:p>
            <a:r>
              <a:rPr lang="en-US" sz="4000" dirty="0"/>
              <a:t>PROBLEM-</a:t>
            </a:r>
            <a:r>
              <a:rPr lang="en-US" sz="4000" dirty="0">
                <a:solidFill>
                  <a:schemeClr val="tx1"/>
                </a:solidFill>
              </a:rPr>
              <a:t>research based analysis </a:t>
            </a:r>
            <a:endParaRPr lang="en-US" sz="4000" dirty="0"/>
          </a:p>
        </p:txBody>
      </p:sp>
      <p:pic>
        <p:nvPicPr>
          <p:cNvPr id="17" name="Content Placeholder 16">
            <a:extLst>
              <a:ext uri="{FF2B5EF4-FFF2-40B4-BE49-F238E27FC236}">
                <a16:creationId xmlns:a16="http://schemas.microsoft.com/office/drawing/2014/main" id="{800FF9ED-3A7B-6E7D-35E5-1E5C11AF288F}"/>
              </a:ext>
            </a:extLst>
          </p:cNvPr>
          <p:cNvPicPr>
            <a:picLocks noGrp="1" noChangeAspect="1"/>
          </p:cNvPicPr>
          <p:nvPr>
            <p:ph idx="1"/>
          </p:nvPr>
        </p:nvPicPr>
        <p:blipFill>
          <a:blip r:embed="rId2">
            <a:alphaModFix amt="85000"/>
          </a:blip>
          <a:stretch>
            <a:fillRect/>
          </a:stretch>
        </p:blipFill>
        <p:spPr>
          <a:xfrm>
            <a:off x="6672594" y="382385"/>
            <a:ext cx="5249330" cy="5316117"/>
          </a:xfrm>
        </p:spPr>
      </p:pic>
      <p:sp>
        <p:nvSpPr>
          <p:cNvPr id="18" name="TextBox 17">
            <a:extLst>
              <a:ext uri="{FF2B5EF4-FFF2-40B4-BE49-F238E27FC236}">
                <a16:creationId xmlns:a16="http://schemas.microsoft.com/office/drawing/2014/main" id="{78AFEBCE-ACDE-6B7B-55EF-EC618B72F918}"/>
              </a:ext>
            </a:extLst>
          </p:cNvPr>
          <p:cNvSpPr txBox="1"/>
          <p:nvPr/>
        </p:nvSpPr>
        <p:spPr>
          <a:xfrm>
            <a:off x="1006839" y="1513490"/>
            <a:ext cx="6360914" cy="4093428"/>
          </a:xfrm>
          <a:prstGeom prst="rect">
            <a:avLst/>
          </a:prstGeom>
          <a:noFill/>
        </p:spPr>
        <p:txBody>
          <a:bodyPr wrap="square" rtlCol="0">
            <a:spAutoFit/>
          </a:bodyPr>
          <a:lstStyle/>
          <a:p>
            <a:r>
              <a:rPr lang="en-US" sz="2000" u="sng" dirty="0"/>
              <a:t>Problem:-</a:t>
            </a:r>
            <a:r>
              <a:rPr lang="en-US" sz="2000" dirty="0"/>
              <a:t>To find out which Natural Resource is demanded the most in order to generate power in the USA?</a:t>
            </a:r>
          </a:p>
          <a:p>
            <a:endParaRPr lang="en-US" sz="2000" dirty="0"/>
          </a:p>
          <a:p>
            <a:r>
              <a:rPr lang="en-US" sz="2000" dirty="0"/>
              <a:t>I am using the EIA-923 Schedule 2, Part A dataset, which contains information on fuel generation and importation.</a:t>
            </a:r>
          </a:p>
          <a:p>
            <a:endParaRPr lang="en-US" sz="2000" dirty="0"/>
          </a:p>
          <a:p>
            <a:r>
              <a:rPr lang="en-US" sz="2000" dirty="0"/>
              <a:t>I observed that there is a large amount of fuel being imported, and the prices do not always follow the typical market trends expected in a country like the US, which values economic stability. </a:t>
            </a:r>
          </a:p>
          <a:p>
            <a:endParaRPr lang="en-US" sz="2000" dirty="0"/>
          </a:p>
          <a:p>
            <a:r>
              <a:rPr lang="en-US" sz="2000" dirty="0"/>
              <a:t>To focus our presentation, we are placing more emphasis on the categorical data rather than the numeric variables.</a:t>
            </a:r>
          </a:p>
        </p:txBody>
      </p:sp>
    </p:spTree>
    <p:extLst>
      <p:ext uri="{BB962C8B-B14F-4D97-AF65-F5344CB8AC3E}">
        <p14:creationId xmlns:p14="http://schemas.microsoft.com/office/powerpoint/2010/main" val="237571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A141-D4AE-9B18-B400-DE0BBB790DA0}"/>
              </a:ext>
            </a:extLst>
          </p:cNvPr>
          <p:cNvSpPr>
            <a:spLocks noGrp="1"/>
          </p:cNvSpPr>
          <p:nvPr>
            <p:ph type="title"/>
          </p:nvPr>
        </p:nvSpPr>
        <p:spPr>
          <a:xfrm>
            <a:off x="1006839" y="261692"/>
            <a:ext cx="10178322" cy="1492132"/>
          </a:xfrm>
        </p:spPr>
        <p:txBody>
          <a:bodyPr/>
          <a:lstStyle/>
          <a:p>
            <a:r>
              <a:rPr lang="en-US" dirty="0"/>
              <a:t>DATA DESCRIPTION</a:t>
            </a:r>
          </a:p>
        </p:txBody>
      </p:sp>
      <p:pic>
        <p:nvPicPr>
          <p:cNvPr id="9" name="Content Placeholder 8">
            <a:extLst>
              <a:ext uri="{FF2B5EF4-FFF2-40B4-BE49-F238E27FC236}">
                <a16:creationId xmlns:a16="http://schemas.microsoft.com/office/drawing/2014/main" id="{4AEABD50-E288-EF94-A028-7D0E10A5F0A6}"/>
              </a:ext>
            </a:extLst>
          </p:cNvPr>
          <p:cNvPicPr>
            <a:picLocks noGrp="1" noChangeAspect="1"/>
          </p:cNvPicPr>
          <p:nvPr>
            <p:ph idx="1"/>
          </p:nvPr>
        </p:nvPicPr>
        <p:blipFill>
          <a:blip r:embed="rId2">
            <a:alphaModFix amt="35000"/>
          </a:blip>
          <a:stretch>
            <a:fillRect/>
          </a:stretch>
        </p:blipFill>
        <p:spPr>
          <a:xfrm>
            <a:off x="7854328" y="370157"/>
            <a:ext cx="2767333" cy="2767333"/>
          </a:xfrm>
        </p:spPr>
      </p:pic>
      <p:pic>
        <p:nvPicPr>
          <p:cNvPr id="11" name="Picture 10">
            <a:extLst>
              <a:ext uri="{FF2B5EF4-FFF2-40B4-BE49-F238E27FC236}">
                <a16:creationId xmlns:a16="http://schemas.microsoft.com/office/drawing/2014/main" id="{3DD3E180-CC01-0A06-FCFB-CEC9BFDFFEE1}"/>
              </a:ext>
            </a:extLst>
          </p:cNvPr>
          <p:cNvPicPr>
            <a:picLocks noChangeAspect="1"/>
          </p:cNvPicPr>
          <p:nvPr/>
        </p:nvPicPr>
        <p:blipFill>
          <a:blip r:embed="rId3">
            <a:alphaModFix/>
          </a:blip>
          <a:stretch>
            <a:fillRect/>
          </a:stretch>
        </p:blipFill>
        <p:spPr>
          <a:xfrm>
            <a:off x="9108172" y="820416"/>
            <a:ext cx="2451100" cy="2108200"/>
          </a:xfrm>
          <a:prstGeom prst="rect">
            <a:avLst/>
          </a:prstGeom>
        </p:spPr>
      </p:pic>
      <p:sp>
        <p:nvSpPr>
          <p:cNvPr id="12" name="TextBox 11">
            <a:extLst>
              <a:ext uri="{FF2B5EF4-FFF2-40B4-BE49-F238E27FC236}">
                <a16:creationId xmlns:a16="http://schemas.microsoft.com/office/drawing/2014/main" id="{0E89F584-198A-6CCA-637C-A4F5F6E5FCD1}"/>
              </a:ext>
            </a:extLst>
          </p:cNvPr>
          <p:cNvSpPr txBox="1"/>
          <p:nvPr/>
        </p:nvSpPr>
        <p:spPr>
          <a:xfrm>
            <a:off x="1006839" y="1292159"/>
            <a:ext cx="7002990" cy="5078313"/>
          </a:xfrm>
          <a:prstGeom prst="rect">
            <a:avLst/>
          </a:prstGeom>
          <a:noFill/>
        </p:spPr>
        <p:txBody>
          <a:bodyPr wrap="square" rtlCol="0">
            <a:spAutoFit/>
          </a:bodyPr>
          <a:lstStyle/>
          <a:p>
            <a:r>
              <a:rPr lang="en-US" dirty="0"/>
              <a:t>We are making use of a dataset called Fuel Cost Receipts, which can be found in the EIA-923 Schedule 2, Part A. This dataset contains data on how much fuel costs in the United States for power generation.</a:t>
            </a:r>
          </a:p>
          <a:p>
            <a:endParaRPr lang="en-US" dirty="0"/>
          </a:p>
          <a:p>
            <a:r>
              <a:rPr lang="en-US" b="1" dirty="0"/>
              <a:t>DATA PARTITION</a:t>
            </a:r>
            <a:r>
              <a:rPr lang="en-US" dirty="0"/>
              <a:t> divided our dataset into a training set of 75% and a test set of 25%. This allowed us to train our models on a subset of the data and test their performance on unseen data.</a:t>
            </a:r>
          </a:p>
          <a:p>
            <a:endParaRPr lang="en-US" dirty="0"/>
          </a:p>
          <a:p>
            <a:r>
              <a:rPr lang="en-US" b="1" dirty="0"/>
              <a:t>DATA NORMALIZATION-</a:t>
            </a:r>
            <a:r>
              <a:rPr lang="en-US" dirty="0"/>
              <a:t> I used Z-score normalization on our data. This method rescales the data to have a mean of zero and a standard deviation of one, making it easier to compare and analyze different variables</a:t>
            </a:r>
          </a:p>
          <a:p>
            <a:endParaRPr lang="en-US" dirty="0"/>
          </a:p>
          <a:p>
            <a:r>
              <a:rPr lang="en-US" b="1" dirty="0"/>
              <a:t>Cluster</a:t>
            </a:r>
            <a:r>
              <a:rPr lang="en-US" dirty="0"/>
              <a:t>: </a:t>
            </a:r>
            <a:r>
              <a:rPr lang="en-IN" b="0" i="0" u="none" strike="noStrike" dirty="0">
                <a:solidFill>
                  <a:srgbClr val="374151"/>
                </a:solidFill>
                <a:effectLst/>
              </a:rPr>
              <a:t>K-means clustering algorithm to group our data into distinct clusters</a:t>
            </a:r>
          </a:p>
          <a:p>
            <a:endParaRPr lang="en-IN" dirty="0">
              <a:solidFill>
                <a:srgbClr val="374151"/>
              </a:solidFill>
            </a:endParaRPr>
          </a:p>
          <a:p>
            <a:endParaRPr lang="en-US" dirty="0"/>
          </a:p>
          <a:p>
            <a:endParaRPr lang="en-US" dirty="0"/>
          </a:p>
        </p:txBody>
      </p:sp>
      <p:sp>
        <p:nvSpPr>
          <p:cNvPr id="13" name="Terminator 12">
            <a:extLst>
              <a:ext uri="{FF2B5EF4-FFF2-40B4-BE49-F238E27FC236}">
                <a16:creationId xmlns:a16="http://schemas.microsoft.com/office/drawing/2014/main" id="{7E2DD792-564A-EEC3-997D-6B1F3AFEB6B5}"/>
              </a:ext>
            </a:extLst>
          </p:cNvPr>
          <p:cNvSpPr/>
          <p:nvPr/>
        </p:nvSpPr>
        <p:spPr>
          <a:xfrm>
            <a:off x="8839198" y="3413003"/>
            <a:ext cx="2720073" cy="975808"/>
          </a:xfrm>
          <a:prstGeom prst="flowChartTerminator">
            <a:avLst/>
          </a:prstGeom>
          <a:solidFill>
            <a:schemeClr val="accent3">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00" b="0" i="0" u="none" strike="noStrike" dirty="0">
                <a:solidFill>
                  <a:srgbClr val="374151"/>
                </a:solidFill>
                <a:effectLst/>
                <a:latin typeface="Söhne"/>
              </a:rPr>
              <a:t>Clean dataset, no duplicates or missing values.</a:t>
            </a:r>
            <a:endParaRPr lang="en-US" sz="1600" dirty="0"/>
          </a:p>
        </p:txBody>
      </p:sp>
      <p:sp>
        <p:nvSpPr>
          <p:cNvPr id="16" name="Terminator 15">
            <a:extLst>
              <a:ext uri="{FF2B5EF4-FFF2-40B4-BE49-F238E27FC236}">
                <a16:creationId xmlns:a16="http://schemas.microsoft.com/office/drawing/2014/main" id="{127EB4DC-FF77-1915-31AA-3E0A002A28CF}"/>
              </a:ext>
            </a:extLst>
          </p:cNvPr>
          <p:cNvSpPr/>
          <p:nvPr/>
        </p:nvSpPr>
        <p:spPr>
          <a:xfrm>
            <a:off x="8839198" y="4542836"/>
            <a:ext cx="2720072" cy="893379"/>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u="none" strike="noStrike" dirty="0">
                <a:solidFill>
                  <a:srgbClr val="374151"/>
                </a:solidFill>
                <a:effectLst/>
                <a:latin typeface="Söhne"/>
              </a:rPr>
              <a:t>Statistics show fuel and mine sources.</a:t>
            </a:r>
            <a:endParaRPr lang="en-US" dirty="0">
              <a:highlight>
                <a:srgbClr val="00FFFF"/>
              </a:highlight>
            </a:endParaRPr>
          </a:p>
        </p:txBody>
      </p:sp>
      <p:sp>
        <p:nvSpPr>
          <p:cNvPr id="17" name="Terminator 16">
            <a:extLst>
              <a:ext uri="{FF2B5EF4-FFF2-40B4-BE49-F238E27FC236}">
                <a16:creationId xmlns:a16="http://schemas.microsoft.com/office/drawing/2014/main" id="{C181A78E-8469-D287-35D7-9165DE7B30AA}"/>
              </a:ext>
            </a:extLst>
          </p:cNvPr>
          <p:cNvSpPr/>
          <p:nvPr/>
        </p:nvSpPr>
        <p:spPr>
          <a:xfrm>
            <a:off x="8839198" y="5512036"/>
            <a:ext cx="2720072" cy="975807"/>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0" i="0" u="none" strike="noStrike" dirty="0">
                <a:solidFill>
                  <a:srgbClr val="374151"/>
                </a:solidFill>
                <a:effectLst/>
                <a:latin typeface="Söhne"/>
              </a:rPr>
              <a:t>We will segment the data into smaller random samples for ease of analysis.</a:t>
            </a:r>
            <a:endParaRPr lang="en-US" sz="1600" dirty="0"/>
          </a:p>
        </p:txBody>
      </p:sp>
    </p:spTree>
    <p:extLst>
      <p:ext uri="{BB962C8B-B14F-4D97-AF65-F5344CB8AC3E}">
        <p14:creationId xmlns:p14="http://schemas.microsoft.com/office/powerpoint/2010/main" val="398917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2ECB-D24D-0938-656D-BE22EBE20AB5}"/>
              </a:ext>
            </a:extLst>
          </p:cNvPr>
          <p:cNvSpPr>
            <a:spLocks noGrp="1"/>
          </p:cNvSpPr>
          <p:nvPr>
            <p:ph type="title"/>
          </p:nvPr>
        </p:nvSpPr>
        <p:spPr>
          <a:xfrm>
            <a:off x="8145516" y="90724"/>
            <a:ext cx="2554015" cy="676532"/>
          </a:xfrm>
        </p:spPr>
        <p:txBody>
          <a:bodyPr>
            <a:normAutofit fontScale="90000"/>
          </a:bodyPr>
          <a:lstStyle/>
          <a:p>
            <a:r>
              <a:rPr lang="en-US" dirty="0"/>
              <a:t>ANALYSIS</a:t>
            </a:r>
          </a:p>
        </p:txBody>
      </p:sp>
      <p:pic>
        <p:nvPicPr>
          <p:cNvPr id="5" name="Content Placeholder 4">
            <a:extLst>
              <a:ext uri="{FF2B5EF4-FFF2-40B4-BE49-F238E27FC236}">
                <a16:creationId xmlns:a16="http://schemas.microsoft.com/office/drawing/2014/main" id="{D80E5C83-D1B6-31E7-D858-A25A1BBBAC44}"/>
              </a:ext>
            </a:extLst>
          </p:cNvPr>
          <p:cNvPicPr>
            <a:picLocks noGrp="1" noChangeAspect="1"/>
          </p:cNvPicPr>
          <p:nvPr>
            <p:ph idx="1"/>
          </p:nvPr>
        </p:nvPicPr>
        <p:blipFill>
          <a:blip r:embed="rId3">
            <a:alphaModFix amt="20000"/>
          </a:blip>
          <a:stretch>
            <a:fillRect/>
          </a:stretch>
        </p:blipFill>
        <p:spPr>
          <a:xfrm>
            <a:off x="10206493" y="90724"/>
            <a:ext cx="1597572" cy="1597572"/>
          </a:xfrm>
        </p:spPr>
      </p:pic>
      <p:pic>
        <p:nvPicPr>
          <p:cNvPr id="9" name="Picture 8">
            <a:extLst>
              <a:ext uri="{FF2B5EF4-FFF2-40B4-BE49-F238E27FC236}">
                <a16:creationId xmlns:a16="http://schemas.microsoft.com/office/drawing/2014/main" id="{1E9E9355-EF6E-D8F6-D332-AE33A4618AD1}"/>
              </a:ext>
            </a:extLst>
          </p:cNvPr>
          <p:cNvPicPr>
            <a:picLocks noChangeAspect="1"/>
          </p:cNvPicPr>
          <p:nvPr/>
        </p:nvPicPr>
        <p:blipFill>
          <a:blip r:embed="rId4"/>
          <a:stretch>
            <a:fillRect/>
          </a:stretch>
        </p:blipFill>
        <p:spPr>
          <a:xfrm>
            <a:off x="-1" y="0"/>
            <a:ext cx="8145517" cy="6858000"/>
          </a:xfrm>
          <a:prstGeom prst="rect">
            <a:avLst/>
          </a:prstGeom>
        </p:spPr>
      </p:pic>
      <p:sp>
        <p:nvSpPr>
          <p:cNvPr id="11" name="TextBox 10">
            <a:extLst>
              <a:ext uri="{FF2B5EF4-FFF2-40B4-BE49-F238E27FC236}">
                <a16:creationId xmlns:a16="http://schemas.microsoft.com/office/drawing/2014/main" id="{C601EC20-EB64-5912-E56F-58DB689B5DF3}"/>
              </a:ext>
            </a:extLst>
          </p:cNvPr>
          <p:cNvSpPr txBox="1"/>
          <p:nvPr/>
        </p:nvSpPr>
        <p:spPr>
          <a:xfrm>
            <a:off x="8240111" y="889510"/>
            <a:ext cx="3363310" cy="5509200"/>
          </a:xfrm>
          <a:prstGeom prst="rect">
            <a:avLst/>
          </a:prstGeom>
          <a:noFill/>
        </p:spPr>
        <p:txBody>
          <a:bodyPr wrap="square" rtlCol="0">
            <a:spAutoFit/>
          </a:bodyPr>
          <a:lstStyle/>
          <a:p>
            <a:r>
              <a:rPr lang="en-IN" sz="1600" b="0" i="0" u="none" strike="noStrike" dirty="0">
                <a:solidFill>
                  <a:srgbClr val="374151"/>
                </a:solidFill>
                <a:effectLst/>
                <a:latin typeface="Söhne"/>
              </a:rPr>
              <a:t>I Observed fuel import and usage ratio data shows significant variance, possibly due to fluctuating demand, changing prices, or other factors.</a:t>
            </a:r>
          </a:p>
          <a:p>
            <a:endParaRPr lang="en-IN" sz="1600" dirty="0">
              <a:solidFill>
                <a:srgbClr val="374151"/>
              </a:solidFill>
              <a:latin typeface="Söhne"/>
            </a:endParaRPr>
          </a:p>
          <a:p>
            <a:r>
              <a:rPr lang="en-US" sz="1600" dirty="0"/>
              <a:t>Ash content has a significant impact on cluster formation during fuel usage analysis. Clustering analysis has the potential to influence the fuel's performance and combustion by bringing together related data points.</a:t>
            </a:r>
            <a:br>
              <a:rPr lang="en-IN" sz="1600" dirty="0">
                <a:solidFill>
                  <a:srgbClr val="374151"/>
                </a:solidFill>
                <a:latin typeface="Söhne"/>
              </a:rPr>
            </a:br>
            <a:endParaRPr lang="en-IN" sz="1600" dirty="0">
              <a:solidFill>
                <a:srgbClr val="374151"/>
              </a:solidFill>
              <a:latin typeface="Söhne"/>
            </a:endParaRPr>
          </a:p>
          <a:p>
            <a:r>
              <a:rPr lang="en-IN" sz="1600" dirty="0">
                <a:solidFill>
                  <a:srgbClr val="374151"/>
                </a:solidFill>
                <a:latin typeface="Söhne"/>
              </a:rPr>
              <a:t>I used the z-score method to normalize the data and analyse how and where the clusters are formed, but since we have more categorical analyses, a theory-based analysis is what I understood to be the impact it has on the environment and the import and export of fuel.</a:t>
            </a:r>
          </a:p>
          <a:p>
            <a:endParaRPr lang="en-IN" sz="1600" dirty="0">
              <a:solidFill>
                <a:srgbClr val="374151"/>
              </a:solidFill>
              <a:latin typeface="Söhne"/>
            </a:endParaRPr>
          </a:p>
          <a:p>
            <a:endParaRPr lang="en-US" sz="1600" dirty="0"/>
          </a:p>
        </p:txBody>
      </p:sp>
    </p:spTree>
    <p:extLst>
      <p:ext uri="{BB962C8B-B14F-4D97-AF65-F5344CB8AC3E}">
        <p14:creationId xmlns:p14="http://schemas.microsoft.com/office/powerpoint/2010/main" val="215146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2C4-1D1A-00DB-7A5F-A90B2DE1D2BE}"/>
              </a:ext>
            </a:extLst>
          </p:cNvPr>
          <p:cNvSpPr>
            <a:spLocks noGrp="1"/>
          </p:cNvSpPr>
          <p:nvPr>
            <p:ph type="title"/>
          </p:nvPr>
        </p:nvSpPr>
        <p:spPr>
          <a:xfrm>
            <a:off x="8113987" y="72545"/>
            <a:ext cx="3393894" cy="646940"/>
          </a:xfrm>
        </p:spPr>
        <p:txBody>
          <a:bodyPr>
            <a:normAutofit fontScale="90000"/>
          </a:bodyPr>
          <a:lstStyle/>
          <a:p>
            <a:r>
              <a:rPr lang="en-US" sz="5400" dirty="0">
                <a:latin typeface="Rockwell Condensed"/>
              </a:rPr>
              <a:t>DISCUSSION</a:t>
            </a:r>
            <a:endParaRPr lang="en-US" dirty="0"/>
          </a:p>
        </p:txBody>
      </p:sp>
      <p:pic>
        <p:nvPicPr>
          <p:cNvPr id="5" name="Content Placeholder 4">
            <a:extLst>
              <a:ext uri="{FF2B5EF4-FFF2-40B4-BE49-F238E27FC236}">
                <a16:creationId xmlns:a16="http://schemas.microsoft.com/office/drawing/2014/main" id="{81C79890-1D92-37DC-3535-32DA3EF9A294}"/>
              </a:ext>
            </a:extLst>
          </p:cNvPr>
          <p:cNvPicPr>
            <a:picLocks noGrp="1" noChangeAspect="1"/>
          </p:cNvPicPr>
          <p:nvPr>
            <p:ph idx="1"/>
          </p:nvPr>
        </p:nvPicPr>
        <p:blipFill>
          <a:blip r:embed="rId2">
            <a:alphaModFix amt="20000"/>
          </a:blip>
          <a:stretch>
            <a:fillRect/>
          </a:stretch>
        </p:blipFill>
        <p:spPr>
          <a:xfrm>
            <a:off x="10532312" y="-62165"/>
            <a:ext cx="1438970" cy="1438970"/>
          </a:xfrm>
        </p:spPr>
      </p:pic>
      <p:sp>
        <p:nvSpPr>
          <p:cNvPr id="11" name="TextBox 10">
            <a:extLst>
              <a:ext uri="{FF2B5EF4-FFF2-40B4-BE49-F238E27FC236}">
                <a16:creationId xmlns:a16="http://schemas.microsoft.com/office/drawing/2014/main" id="{25133399-8B55-81F9-6FCB-71316D5C791A}"/>
              </a:ext>
            </a:extLst>
          </p:cNvPr>
          <p:cNvSpPr txBox="1"/>
          <p:nvPr/>
        </p:nvSpPr>
        <p:spPr>
          <a:xfrm>
            <a:off x="7840245" y="719485"/>
            <a:ext cx="3941378" cy="5663089"/>
          </a:xfrm>
          <a:prstGeom prst="rect">
            <a:avLst/>
          </a:prstGeom>
          <a:noFill/>
        </p:spPr>
        <p:txBody>
          <a:bodyPr wrap="square" rtlCol="0">
            <a:spAutoFit/>
          </a:bodyPr>
          <a:lstStyle/>
          <a:p>
            <a:r>
              <a:rPr lang="en-US" sz="1600" dirty="0"/>
              <a:t>As the incombustible component that remains after a sample of the furnace oil has been completely burned, I have analyzed the data using the ash content of the fuel per one million British Thermal Units.</a:t>
            </a:r>
          </a:p>
          <a:p>
            <a:endParaRPr lang="en-US" sz="1600" dirty="0"/>
          </a:p>
          <a:p>
            <a:pPr algn="l"/>
            <a:r>
              <a:rPr lang="en-IN" sz="1600" b="0" i="0" u="none" strike="noStrike" dirty="0">
                <a:solidFill>
                  <a:srgbClr val="343541"/>
                </a:solidFill>
                <a:effectLst/>
                <a:latin typeface="Söhne"/>
              </a:rPr>
              <a:t>When the ash content is high in fuel, it indicates that there is a lower amount of volatile matter present.</a:t>
            </a:r>
          </a:p>
          <a:p>
            <a:pPr algn="l"/>
            <a:endParaRPr lang="en-IN" sz="1600" dirty="0">
              <a:solidFill>
                <a:srgbClr val="343541"/>
              </a:solidFill>
              <a:latin typeface="Söhne"/>
            </a:endParaRPr>
          </a:p>
          <a:p>
            <a:pPr algn="l"/>
            <a:r>
              <a:rPr lang="en-IN" sz="1600" b="0" i="0" u="none" strike="noStrike" dirty="0">
                <a:solidFill>
                  <a:srgbClr val="343541"/>
                </a:solidFill>
                <a:effectLst/>
                <a:latin typeface="Söhne"/>
              </a:rPr>
              <a:t>Among the given data, ash content has the highest value while </a:t>
            </a:r>
            <a:r>
              <a:rPr lang="en-IN" sz="1600" b="0" i="0" u="none" strike="noStrike" dirty="0" err="1">
                <a:solidFill>
                  <a:srgbClr val="343541"/>
                </a:solidFill>
                <a:effectLst/>
                <a:latin typeface="Söhne"/>
              </a:rPr>
              <a:t>sulfur</a:t>
            </a:r>
            <a:r>
              <a:rPr lang="en-IN" sz="1600" b="0" i="0" u="none" strike="noStrike" dirty="0">
                <a:solidFill>
                  <a:srgbClr val="343541"/>
                </a:solidFill>
                <a:effectLst/>
                <a:latin typeface="Söhne"/>
              </a:rPr>
              <a:t> and mercury have the lowest.</a:t>
            </a:r>
          </a:p>
          <a:p>
            <a:pPr algn="l"/>
            <a:endParaRPr lang="en-IN" sz="1600" dirty="0">
              <a:solidFill>
                <a:srgbClr val="343541"/>
              </a:solidFill>
              <a:latin typeface="Söhne"/>
            </a:endParaRPr>
          </a:p>
          <a:p>
            <a:pPr algn="l"/>
            <a:r>
              <a:rPr lang="en-IN" sz="1600" b="0" i="0" u="none" strike="noStrike" dirty="0">
                <a:solidFill>
                  <a:srgbClr val="343541"/>
                </a:solidFill>
                <a:effectLst/>
                <a:latin typeface="Söhne"/>
              </a:rPr>
              <a:t>It is crucial to determine the amount of combustible fuel that can be obtained.</a:t>
            </a:r>
          </a:p>
          <a:p>
            <a:pPr algn="l"/>
            <a:endParaRPr lang="en-IN" sz="1600" dirty="0">
              <a:solidFill>
                <a:srgbClr val="343541"/>
              </a:solidFill>
              <a:latin typeface="Söhne"/>
            </a:endParaRPr>
          </a:p>
          <a:p>
            <a:pPr algn="l"/>
            <a:r>
              <a:rPr lang="en-IN" sz="1600" b="0" i="0" u="none" strike="noStrike" dirty="0">
                <a:solidFill>
                  <a:srgbClr val="343541"/>
                </a:solidFill>
                <a:effectLst/>
                <a:latin typeface="Söhne"/>
              </a:rPr>
              <a:t>The data points are divided into three clusters based on the distance between their ash content values.</a:t>
            </a:r>
          </a:p>
          <a:p>
            <a:endParaRPr lang="en-US" sz="1400" dirty="0"/>
          </a:p>
          <a:p>
            <a:endParaRPr lang="en-US" sz="1400" dirty="0"/>
          </a:p>
          <a:p>
            <a:endParaRPr lang="en-US" sz="1400" dirty="0"/>
          </a:p>
        </p:txBody>
      </p:sp>
      <p:pic>
        <p:nvPicPr>
          <p:cNvPr id="13" name="Picture 12">
            <a:extLst>
              <a:ext uri="{FF2B5EF4-FFF2-40B4-BE49-F238E27FC236}">
                <a16:creationId xmlns:a16="http://schemas.microsoft.com/office/drawing/2014/main" id="{5254094A-8A84-E838-5F5F-D90A4D9192AC}"/>
              </a:ext>
            </a:extLst>
          </p:cNvPr>
          <p:cNvPicPr>
            <a:picLocks noChangeAspect="1"/>
          </p:cNvPicPr>
          <p:nvPr/>
        </p:nvPicPr>
        <p:blipFill>
          <a:blip r:embed="rId3"/>
          <a:stretch>
            <a:fillRect/>
          </a:stretch>
        </p:blipFill>
        <p:spPr>
          <a:xfrm>
            <a:off x="0" y="1"/>
            <a:ext cx="7772400" cy="6858000"/>
          </a:xfrm>
          <a:prstGeom prst="rect">
            <a:avLst/>
          </a:prstGeom>
        </p:spPr>
      </p:pic>
    </p:spTree>
    <p:extLst>
      <p:ext uri="{BB962C8B-B14F-4D97-AF65-F5344CB8AC3E}">
        <p14:creationId xmlns:p14="http://schemas.microsoft.com/office/powerpoint/2010/main" val="95013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D492-7E46-B1FE-12A7-1F0F1304189E}"/>
              </a:ext>
            </a:extLst>
          </p:cNvPr>
          <p:cNvSpPr>
            <a:spLocks noGrp="1"/>
          </p:cNvSpPr>
          <p:nvPr>
            <p:ph type="title"/>
          </p:nvPr>
        </p:nvSpPr>
        <p:spPr/>
        <p:txBody>
          <a:bodyPr>
            <a:normAutofit fontScale="90000"/>
          </a:bodyPr>
          <a:lstStyle/>
          <a:p>
            <a:r>
              <a:rPr lang="en-US" dirty="0"/>
              <a:t>Conclusion </a:t>
            </a:r>
            <a:br>
              <a:rPr lang="en-US" dirty="0"/>
            </a:br>
            <a:br>
              <a:rPr lang="en-US" dirty="0"/>
            </a:br>
            <a:endParaRPr lang="en-US" dirty="0"/>
          </a:p>
        </p:txBody>
      </p:sp>
      <p:sp>
        <p:nvSpPr>
          <p:cNvPr id="3" name="Content Placeholder 2">
            <a:extLst>
              <a:ext uri="{FF2B5EF4-FFF2-40B4-BE49-F238E27FC236}">
                <a16:creationId xmlns:a16="http://schemas.microsoft.com/office/drawing/2014/main" id="{FED762BF-1C6A-F183-3ACD-6F415C785AA2}"/>
              </a:ext>
            </a:extLst>
          </p:cNvPr>
          <p:cNvSpPr>
            <a:spLocks noGrp="1"/>
          </p:cNvSpPr>
          <p:nvPr>
            <p:ph idx="1"/>
          </p:nvPr>
        </p:nvSpPr>
        <p:spPr>
          <a:xfrm>
            <a:off x="1122452" y="1587062"/>
            <a:ext cx="6623672" cy="4720726"/>
          </a:xfrm>
        </p:spPr>
        <p:txBody>
          <a:bodyPr>
            <a:normAutofit/>
          </a:bodyPr>
          <a:lstStyle/>
          <a:p>
            <a:r>
              <a:rPr lang="en-IN" b="0" i="0" u="none" strike="noStrike" dirty="0">
                <a:solidFill>
                  <a:srgbClr val="374151"/>
                </a:solidFill>
                <a:effectLst/>
                <a:latin typeface="Söhne"/>
              </a:rPr>
              <a:t>Cluster 1 has the most MMBtu and has the potential to supply the automotive industry with the most energy.</a:t>
            </a:r>
          </a:p>
          <a:p>
            <a:r>
              <a:rPr lang="en-IN" b="0" i="0" u="none" strike="noStrike" dirty="0">
                <a:solidFill>
                  <a:srgbClr val="374151"/>
                </a:solidFill>
                <a:effectLst/>
                <a:latin typeface="Söhne"/>
              </a:rPr>
              <a:t>In the USA, quality is profoundly esteemed, and individuals favour the best quality at a sensible value, which is coal.</a:t>
            </a:r>
          </a:p>
          <a:p>
            <a:r>
              <a:rPr lang="en-IN" b="0" i="0" u="none" strike="noStrike" dirty="0">
                <a:solidFill>
                  <a:srgbClr val="374151"/>
                </a:solidFill>
                <a:effectLst/>
                <a:latin typeface="Söhne"/>
              </a:rPr>
              <a:t>As a result, there would be a high demand for coal in comparison to other resources.</a:t>
            </a:r>
          </a:p>
          <a:p>
            <a:r>
              <a:rPr lang="en-IN" b="0" i="0" u="none" strike="noStrike" dirty="0">
                <a:solidFill>
                  <a:srgbClr val="374151"/>
                </a:solidFill>
                <a:effectLst/>
                <a:latin typeface="Söhne"/>
              </a:rPr>
              <a:t>Renewable energy sources are dependent on fossil fuels, as materials derived from petrochemicals are crucial for producing solar panels, wind turbines, and batteries. Thus, reducing energy consumption is critical for controlling costs and minimizing environmental impact.</a:t>
            </a:r>
          </a:p>
          <a:p>
            <a:pPr marL="0" indent="0">
              <a:buNone/>
            </a:pPr>
            <a:endParaRPr lang="en-US" dirty="0"/>
          </a:p>
        </p:txBody>
      </p:sp>
      <p:pic>
        <p:nvPicPr>
          <p:cNvPr id="7" name="Picture 6">
            <a:extLst>
              <a:ext uri="{FF2B5EF4-FFF2-40B4-BE49-F238E27FC236}">
                <a16:creationId xmlns:a16="http://schemas.microsoft.com/office/drawing/2014/main" id="{CD17D6EA-F25A-D0EF-E460-56AF7C407668}"/>
              </a:ext>
            </a:extLst>
          </p:cNvPr>
          <p:cNvPicPr>
            <a:picLocks noChangeAspect="1"/>
          </p:cNvPicPr>
          <p:nvPr/>
        </p:nvPicPr>
        <p:blipFill>
          <a:blip r:embed="rId2">
            <a:alphaModFix amt="70000"/>
          </a:blip>
          <a:stretch>
            <a:fillRect/>
          </a:stretch>
        </p:blipFill>
        <p:spPr>
          <a:xfrm>
            <a:off x="7894548" y="265924"/>
            <a:ext cx="4164962" cy="3465248"/>
          </a:xfrm>
          <a:prstGeom prst="rect">
            <a:avLst/>
          </a:prstGeom>
        </p:spPr>
      </p:pic>
    </p:spTree>
    <p:extLst>
      <p:ext uri="{BB962C8B-B14F-4D97-AF65-F5344CB8AC3E}">
        <p14:creationId xmlns:p14="http://schemas.microsoft.com/office/powerpoint/2010/main" val="303332093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{D702051C-7208-B84A-98DB-AA285B16AB66}tf10001071_mac</Template>
  <TotalTime>4517</TotalTime>
  <Words>620</Words>
  <Application>Microsoft Macintosh PowerPoint</Application>
  <PresentationFormat>Widescreen</PresentationFormat>
  <Paragraphs>46</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Gill Sans MT</vt:lpstr>
      <vt:lpstr>Impact</vt:lpstr>
      <vt:lpstr>Libre Franklin</vt:lpstr>
      <vt:lpstr>Rockwell Condensed</vt:lpstr>
      <vt:lpstr>Söhne</vt:lpstr>
      <vt:lpstr>Times New Roman</vt:lpstr>
      <vt:lpstr>Badge</vt:lpstr>
      <vt:lpstr>The Public Utility Data Liberation (PUDL) Project</vt:lpstr>
      <vt:lpstr>PROBLEM-research based analysis </vt:lpstr>
      <vt:lpstr>DATA DESCRIPTION</vt:lpstr>
      <vt:lpstr>ANALYSIS</vt:lpstr>
      <vt:lpstr>DISCUSSION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gadila</dc:creator>
  <cp:lastModifiedBy>shiva gadila</cp:lastModifiedBy>
  <cp:revision>6</cp:revision>
  <dcterms:created xsi:type="dcterms:W3CDTF">2023-05-04T22:21:10Z</dcterms:created>
  <dcterms:modified xsi:type="dcterms:W3CDTF">2023-05-08T02:19:02Z</dcterms:modified>
</cp:coreProperties>
</file>