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20104100" cy="14077950"/>
  <p:notesSz cx="20104100" cy="140779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96" autoAdjust="0"/>
  </p:normalViewPr>
  <p:slideViewPr>
    <p:cSldViewPr>
      <p:cViewPr varScale="1">
        <p:scale>
          <a:sx n="54" d="100"/>
          <a:sy n="54" d="100"/>
        </p:scale>
        <p:origin x="1434" y="12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7064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1387138" y="0"/>
            <a:ext cx="8712200" cy="706438"/>
          </a:xfrm>
          <a:prstGeom prst="rect">
            <a:avLst/>
          </a:prstGeom>
        </p:spPr>
        <p:txBody>
          <a:bodyPr vert="horz" lIns="91440" tIns="45720" rIns="91440" bIns="45720" rtlCol="0"/>
          <a:lstStyle>
            <a:lvl1pPr algn="r">
              <a:defRPr sz="1200"/>
            </a:lvl1pPr>
          </a:lstStyle>
          <a:p>
            <a:fld id="{6F07C157-F770-4E64-8CD1-3A8214F3DD6A}" type="datetimeFigureOut">
              <a:rPr lang="en-IN" smtClean="0"/>
              <a:t>15-02-2025</a:t>
            </a:fld>
            <a:endParaRPr lang="en-IN"/>
          </a:p>
        </p:txBody>
      </p:sp>
      <p:sp>
        <p:nvSpPr>
          <p:cNvPr id="4" name="Slide Image Placeholder 3"/>
          <p:cNvSpPr>
            <a:spLocks noGrp="1" noRot="1" noChangeAspect="1"/>
          </p:cNvSpPr>
          <p:nvPr>
            <p:ph type="sldImg" idx="2"/>
          </p:nvPr>
        </p:nvSpPr>
        <p:spPr>
          <a:xfrm>
            <a:off x="6661150" y="1760538"/>
            <a:ext cx="6781800" cy="47498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2009775" y="6775450"/>
            <a:ext cx="16084550" cy="55435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3371513"/>
            <a:ext cx="8712200" cy="7064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1387138" y="13371513"/>
            <a:ext cx="8712200" cy="706437"/>
          </a:xfrm>
          <a:prstGeom prst="rect">
            <a:avLst/>
          </a:prstGeom>
        </p:spPr>
        <p:txBody>
          <a:bodyPr vert="horz" lIns="91440" tIns="45720" rIns="91440" bIns="45720" rtlCol="0" anchor="b"/>
          <a:lstStyle>
            <a:lvl1pPr algn="r">
              <a:defRPr sz="1200"/>
            </a:lvl1pPr>
          </a:lstStyle>
          <a:p>
            <a:fld id="{54D82195-F2C7-4F12-BD44-9FF220579AA9}" type="slidenum">
              <a:rPr lang="en-IN" smtClean="0"/>
              <a:t>‹#›</a:t>
            </a:fld>
            <a:endParaRPr lang="en-IN"/>
          </a:p>
        </p:txBody>
      </p:sp>
    </p:spTree>
    <p:extLst>
      <p:ext uri="{BB962C8B-B14F-4D97-AF65-F5344CB8AC3E}">
        <p14:creationId xmlns:p14="http://schemas.microsoft.com/office/powerpoint/2010/main" val="3939080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Problem Statement, Proposed Solution then Advantages of Proposed Solution [First Column]</a:t>
            </a:r>
            <a:br>
              <a:rPr lang="en-IN" dirty="0"/>
            </a:br>
            <a:endParaRPr lang="en-IN" dirty="0"/>
          </a:p>
          <a:p>
            <a:r>
              <a:rPr lang="en-IN" dirty="0"/>
              <a:t>Modules – Mention modules with their operations [Second Column]</a:t>
            </a:r>
            <a:br>
              <a:rPr lang="en-IN" dirty="0"/>
            </a:br>
            <a:br>
              <a:rPr lang="en-IN" dirty="0"/>
            </a:br>
            <a:r>
              <a:rPr lang="en-IN" dirty="0"/>
              <a:t>Block Diagram – System Architecture / Project Flow [Second Column]</a:t>
            </a:r>
            <a:br>
              <a:rPr lang="en-IN" dirty="0"/>
            </a:br>
            <a:br>
              <a:rPr lang="en-IN" dirty="0"/>
            </a:br>
            <a:r>
              <a:rPr lang="en-IN" dirty="0"/>
              <a:t>Output Screenshots – Use this space to include your project screenshots in such a way that all images must be of same size and properly aligned (You can include images side by side also). You can add one more slide of same size to include more screenshots.</a:t>
            </a:r>
          </a:p>
        </p:txBody>
      </p:sp>
      <p:sp>
        <p:nvSpPr>
          <p:cNvPr id="4" name="Slide Number Placeholder 3"/>
          <p:cNvSpPr>
            <a:spLocks noGrp="1"/>
          </p:cNvSpPr>
          <p:nvPr>
            <p:ph type="sldNum" sz="quarter" idx="5"/>
          </p:nvPr>
        </p:nvSpPr>
        <p:spPr/>
        <p:txBody>
          <a:bodyPr/>
          <a:lstStyle/>
          <a:p>
            <a:fld id="{54D82195-F2C7-4F12-BD44-9FF220579AA9}" type="slidenum">
              <a:rPr lang="en-IN" smtClean="0"/>
              <a:t>1</a:t>
            </a:fld>
            <a:endParaRPr lang="en-IN"/>
          </a:p>
        </p:txBody>
      </p:sp>
    </p:spTree>
    <p:extLst>
      <p:ext uri="{BB962C8B-B14F-4D97-AF65-F5344CB8AC3E}">
        <p14:creationId xmlns:p14="http://schemas.microsoft.com/office/powerpoint/2010/main" val="3106591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4364164"/>
            <a:ext cx="17088486" cy="295636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7883652"/>
            <a:ext cx="14072870" cy="35194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bg1"/>
                </a:solidFill>
                <a:latin typeface="Liberation Sans"/>
                <a:cs typeface="Liberation San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bg1"/>
                </a:solidFill>
                <a:latin typeface="Liberation Sans"/>
                <a:cs typeface="Liberation Sans"/>
              </a:defRPr>
            </a:lvl1pPr>
          </a:lstStyle>
          <a:p>
            <a:endParaRPr/>
          </a:p>
        </p:txBody>
      </p:sp>
      <p:sp>
        <p:nvSpPr>
          <p:cNvPr id="3" name="Holder 3"/>
          <p:cNvSpPr>
            <a:spLocks noGrp="1"/>
          </p:cNvSpPr>
          <p:nvPr>
            <p:ph sz="half" idx="2"/>
          </p:nvPr>
        </p:nvSpPr>
        <p:spPr>
          <a:xfrm>
            <a:off x="1005205" y="3237928"/>
            <a:ext cx="8745284" cy="929144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3237928"/>
            <a:ext cx="8745284" cy="929144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bg1"/>
                </a:solidFill>
                <a:latin typeface="Liberation Sans"/>
                <a:cs typeface="Liberation San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0104100" cy="1934845"/>
          </a:xfrm>
          <a:custGeom>
            <a:avLst/>
            <a:gdLst/>
            <a:ahLst/>
            <a:cxnLst/>
            <a:rect l="l" t="t" r="r" b="b"/>
            <a:pathLst>
              <a:path w="20104100" h="1934845">
                <a:moveTo>
                  <a:pt x="20103680" y="0"/>
                </a:moveTo>
                <a:lnTo>
                  <a:pt x="0" y="0"/>
                </a:lnTo>
                <a:lnTo>
                  <a:pt x="0" y="1934600"/>
                </a:lnTo>
                <a:lnTo>
                  <a:pt x="20103680" y="1934600"/>
                </a:lnTo>
                <a:close/>
              </a:path>
            </a:pathLst>
          </a:custGeom>
          <a:solidFill>
            <a:srgbClr val="830000"/>
          </a:solidFill>
        </p:spPr>
        <p:txBody>
          <a:bodyPr wrap="square" lIns="0" tIns="0" rIns="0" bIns="0" rtlCol="0"/>
          <a:lstStyle/>
          <a:p>
            <a:endParaRPr/>
          </a:p>
        </p:txBody>
      </p:sp>
      <p:sp>
        <p:nvSpPr>
          <p:cNvPr id="2" name="Holder 2"/>
          <p:cNvSpPr>
            <a:spLocks noGrp="1"/>
          </p:cNvSpPr>
          <p:nvPr>
            <p:ph type="title"/>
          </p:nvPr>
        </p:nvSpPr>
        <p:spPr>
          <a:xfrm>
            <a:off x="5547388" y="273441"/>
            <a:ext cx="9009322" cy="528320"/>
          </a:xfrm>
          <a:prstGeom prst="rect">
            <a:avLst/>
          </a:prstGeom>
        </p:spPr>
        <p:txBody>
          <a:bodyPr wrap="square" lIns="0" tIns="0" rIns="0" bIns="0">
            <a:spAutoFit/>
          </a:bodyPr>
          <a:lstStyle>
            <a:lvl1pPr>
              <a:defRPr sz="3300" b="1" i="0">
                <a:solidFill>
                  <a:schemeClr val="bg1"/>
                </a:solidFill>
                <a:latin typeface="Liberation Sans"/>
                <a:cs typeface="Liberation Sans"/>
              </a:defRPr>
            </a:lvl1pPr>
          </a:lstStyle>
          <a:p>
            <a:endParaRPr/>
          </a:p>
        </p:txBody>
      </p:sp>
      <p:sp>
        <p:nvSpPr>
          <p:cNvPr id="3" name="Holder 3"/>
          <p:cNvSpPr>
            <a:spLocks noGrp="1"/>
          </p:cNvSpPr>
          <p:nvPr>
            <p:ph type="body" idx="1"/>
          </p:nvPr>
        </p:nvSpPr>
        <p:spPr>
          <a:xfrm>
            <a:off x="1005205" y="3237928"/>
            <a:ext cx="18093690" cy="929144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3092494"/>
            <a:ext cx="6433312" cy="70389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3092494"/>
            <a:ext cx="4623943" cy="70389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2/15/2025</a:t>
            </a:fld>
            <a:endParaRPr lang="en-US"/>
          </a:p>
        </p:txBody>
      </p:sp>
      <p:sp>
        <p:nvSpPr>
          <p:cNvPr id="6" name="Holder 6"/>
          <p:cNvSpPr>
            <a:spLocks noGrp="1"/>
          </p:cNvSpPr>
          <p:nvPr>
            <p:ph type="sldNum" sz="quarter" idx="7"/>
          </p:nvPr>
        </p:nvSpPr>
        <p:spPr>
          <a:xfrm>
            <a:off x="14474953" y="13092494"/>
            <a:ext cx="4623943" cy="70389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55877" y="271647"/>
            <a:ext cx="8997950" cy="528320"/>
          </a:xfrm>
          <a:prstGeom prst="rect">
            <a:avLst/>
          </a:prstGeom>
        </p:spPr>
        <p:txBody>
          <a:bodyPr vert="horz" wrap="square" lIns="0" tIns="12065" rIns="0" bIns="0" rtlCol="0">
            <a:spAutoFit/>
          </a:bodyPr>
          <a:lstStyle/>
          <a:p>
            <a:pPr marL="12700" algn="ctr">
              <a:lnSpc>
                <a:spcPct val="100000"/>
              </a:lnSpc>
              <a:spcBef>
                <a:spcPts val="95"/>
              </a:spcBef>
            </a:pPr>
            <a:r>
              <a:rPr lang="en-IN" spc="-5" dirty="0"/>
              <a:t>LIBRARY MANAGEMENT SYSTEM</a:t>
            </a:r>
            <a:endParaRPr spc="-5" dirty="0"/>
          </a:p>
        </p:txBody>
      </p:sp>
      <p:sp>
        <p:nvSpPr>
          <p:cNvPr id="3" name="object 3"/>
          <p:cNvSpPr txBox="1"/>
          <p:nvPr/>
        </p:nvSpPr>
        <p:spPr>
          <a:xfrm>
            <a:off x="6927506" y="912772"/>
            <a:ext cx="7745804" cy="566822"/>
          </a:xfrm>
          <a:prstGeom prst="rect">
            <a:avLst/>
          </a:prstGeom>
        </p:spPr>
        <p:txBody>
          <a:bodyPr vert="horz" wrap="square" lIns="0" tIns="12700" rIns="0" bIns="0" rtlCol="0">
            <a:spAutoFit/>
          </a:bodyPr>
          <a:lstStyle/>
          <a:p>
            <a:pPr marL="12700" marR="5080" algn="ctr">
              <a:lnSpc>
                <a:spcPct val="100000"/>
              </a:lnSpc>
              <a:spcBef>
                <a:spcPts val="100"/>
              </a:spcBef>
            </a:pPr>
            <a:r>
              <a:rPr lang="en-IN" spc="5" dirty="0">
                <a:solidFill>
                  <a:srgbClr val="FFFFFF"/>
                </a:solidFill>
                <a:latin typeface="Liberation Sans"/>
                <a:cs typeface="Liberation Sans"/>
              </a:rPr>
              <a:t>2000031360, 2000031735, 2000031450</a:t>
            </a:r>
          </a:p>
          <a:p>
            <a:pPr marL="1905" algn="ctr">
              <a:lnSpc>
                <a:spcPct val="100000"/>
              </a:lnSpc>
              <a:spcBef>
                <a:spcPts val="20"/>
              </a:spcBef>
            </a:pPr>
            <a:r>
              <a:rPr lang="en-US" spc="5" dirty="0">
                <a:solidFill>
                  <a:srgbClr val="FFFFFF"/>
                </a:solidFill>
                <a:latin typeface="Liberation Sans"/>
                <a:cs typeface="Liberation Sans"/>
              </a:rPr>
              <a:t>Department of</a:t>
            </a:r>
            <a:r>
              <a:rPr lang="en-US" dirty="0">
                <a:solidFill>
                  <a:srgbClr val="FFFFFF"/>
                </a:solidFill>
                <a:latin typeface="Liberation Sans"/>
                <a:cs typeface="Liberation Sans"/>
              </a:rPr>
              <a:t> </a:t>
            </a:r>
            <a:r>
              <a:rPr lang="en-US" spc="10" dirty="0">
                <a:solidFill>
                  <a:srgbClr val="FFFFFF"/>
                </a:solidFill>
                <a:latin typeface="Liberation Sans"/>
                <a:cs typeface="Liberation Sans"/>
              </a:rPr>
              <a:t>CSE(Honors), KLEF</a:t>
            </a:r>
            <a:endParaRPr lang="en-US" dirty="0">
              <a:latin typeface="Liberation Sans"/>
              <a:cs typeface="Liberation Sans"/>
            </a:endParaRPr>
          </a:p>
        </p:txBody>
      </p:sp>
      <p:sp>
        <p:nvSpPr>
          <p:cNvPr id="4" name="object 4"/>
          <p:cNvSpPr/>
          <p:nvPr/>
        </p:nvSpPr>
        <p:spPr>
          <a:xfrm>
            <a:off x="496864" y="2511198"/>
            <a:ext cx="4282440" cy="460375"/>
          </a:xfrm>
          <a:custGeom>
            <a:avLst/>
            <a:gdLst/>
            <a:ahLst/>
            <a:cxnLst/>
            <a:rect l="l" t="t" r="r" b="b"/>
            <a:pathLst>
              <a:path w="4282440" h="460375">
                <a:moveTo>
                  <a:pt x="0" y="460015"/>
                </a:moveTo>
                <a:lnTo>
                  <a:pt x="4281817" y="460015"/>
                </a:lnTo>
                <a:lnTo>
                  <a:pt x="4281817" y="0"/>
                </a:lnTo>
                <a:lnTo>
                  <a:pt x="0" y="0"/>
                </a:lnTo>
                <a:lnTo>
                  <a:pt x="0" y="460015"/>
                </a:lnTo>
                <a:close/>
              </a:path>
            </a:pathLst>
          </a:custGeom>
          <a:solidFill>
            <a:srgbClr val="830000"/>
          </a:solidFill>
        </p:spPr>
        <p:txBody>
          <a:bodyPr wrap="square" lIns="0" tIns="0" rIns="0" bIns="0" rtlCol="0"/>
          <a:lstStyle/>
          <a:p>
            <a:endParaRPr/>
          </a:p>
        </p:txBody>
      </p:sp>
      <p:sp>
        <p:nvSpPr>
          <p:cNvPr id="5" name="object 5"/>
          <p:cNvSpPr txBox="1"/>
          <p:nvPr/>
        </p:nvSpPr>
        <p:spPr>
          <a:xfrm>
            <a:off x="496864" y="2523438"/>
            <a:ext cx="4282440" cy="443070"/>
          </a:xfrm>
          <a:prstGeom prst="rect">
            <a:avLst/>
          </a:prstGeom>
        </p:spPr>
        <p:txBody>
          <a:bodyPr vert="horz" wrap="square" lIns="0" tIns="12065" rIns="0" bIns="0" rtlCol="0">
            <a:spAutoFit/>
          </a:bodyPr>
          <a:lstStyle/>
          <a:p>
            <a:pPr algn="ctr">
              <a:lnSpc>
                <a:spcPct val="100000"/>
              </a:lnSpc>
              <a:spcBef>
                <a:spcPts val="95"/>
              </a:spcBef>
            </a:pPr>
            <a:r>
              <a:rPr sz="2800" b="1" spc="-10" dirty="0">
                <a:solidFill>
                  <a:srgbClr val="FFFFFF"/>
                </a:solidFill>
                <a:latin typeface="Liberation Sans"/>
                <a:cs typeface="Liberation Sans"/>
              </a:rPr>
              <a:t>Introduction</a:t>
            </a:r>
            <a:endParaRPr sz="2800" dirty="0">
              <a:latin typeface="Liberation Sans"/>
              <a:cs typeface="Liberation Sans"/>
            </a:endParaRPr>
          </a:p>
        </p:txBody>
      </p:sp>
      <p:sp>
        <p:nvSpPr>
          <p:cNvPr id="10" name="object 10"/>
          <p:cNvSpPr/>
          <p:nvPr/>
        </p:nvSpPr>
        <p:spPr>
          <a:xfrm>
            <a:off x="5769609" y="2525872"/>
            <a:ext cx="4538101" cy="437304"/>
          </a:xfrm>
          <a:custGeom>
            <a:avLst/>
            <a:gdLst/>
            <a:ahLst/>
            <a:cxnLst/>
            <a:rect l="l" t="t" r="r" b="b"/>
            <a:pathLst>
              <a:path w="4282440" h="483870">
                <a:moveTo>
                  <a:pt x="4281817" y="0"/>
                </a:moveTo>
                <a:lnTo>
                  <a:pt x="0" y="0"/>
                </a:lnTo>
                <a:lnTo>
                  <a:pt x="0" y="483405"/>
                </a:lnTo>
                <a:lnTo>
                  <a:pt x="4281817" y="483405"/>
                </a:lnTo>
                <a:close/>
              </a:path>
            </a:pathLst>
          </a:custGeom>
          <a:solidFill>
            <a:srgbClr val="830000"/>
          </a:solidFill>
        </p:spPr>
        <p:txBody>
          <a:bodyPr wrap="square" lIns="0" tIns="0" rIns="0" bIns="0" rtlCol="0"/>
          <a:lstStyle/>
          <a:p>
            <a:endParaRPr/>
          </a:p>
        </p:txBody>
      </p:sp>
      <p:sp>
        <p:nvSpPr>
          <p:cNvPr id="11" name="object 11"/>
          <p:cNvSpPr txBox="1"/>
          <p:nvPr/>
        </p:nvSpPr>
        <p:spPr>
          <a:xfrm>
            <a:off x="5815658" y="2581820"/>
            <a:ext cx="4282440" cy="381515"/>
          </a:xfrm>
          <a:prstGeom prst="rect">
            <a:avLst/>
          </a:prstGeom>
        </p:spPr>
        <p:txBody>
          <a:bodyPr vert="horz" wrap="square" lIns="0" tIns="12065" rIns="0" bIns="0" rtlCol="0">
            <a:spAutoFit/>
          </a:bodyPr>
          <a:lstStyle/>
          <a:p>
            <a:pPr algn="ctr">
              <a:lnSpc>
                <a:spcPct val="100000"/>
              </a:lnSpc>
              <a:spcBef>
                <a:spcPts val="95"/>
              </a:spcBef>
            </a:pPr>
            <a:r>
              <a:rPr lang="en-IN" sz="2400" b="1" spc="-10" dirty="0">
                <a:solidFill>
                  <a:srgbClr val="FFFFFF"/>
                </a:solidFill>
                <a:latin typeface="Liberation Sans"/>
                <a:cs typeface="Liberation Sans"/>
              </a:rPr>
              <a:t>Modules</a:t>
            </a:r>
            <a:endParaRPr sz="2400" dirty="0">
              <a:latin typeface="Liberation Sans"/>
              <a:cs typeface="Liberation Sans"/>
            </a:endParaRPr>
          </a:p>
        </p:txBody>
      </p:sp>
      <p:grpSp>
        <p:nvGrpSpPr>
          <p:cNvPr id="12" name="object 12"/>
          <p:cNvGrpSpPr/>
          <p:nvPr/>
        </p:nvGrpSpPr>
        <p:grpSpPr>
          <a:xfrm>
            <a:off x="0" y="158110"/>
            <a:ext cx="20104100" cy="1866396"/>
            <a:chOff x="0" y="158110"/>
            <a:chExt cx="20104100" cy="1866396"/>
          </a:xfrm>
        </p:grpSpPr>
        <p:sp>
          <p:nvSpPr>
            <p:cNvPr id="13" name="object 13"/>
            <p:cNvSpPr/>
            <p:nvPr/>
          </p:nvSpPr>
          <p:spPr>
            <a:xfrm>
              <a:off x="0" y="2011806"/>
              <a:ext cx="20104100" cy="12700"/>
            </a:xfrm>
            <a:custGeom>
              <a:avLst/>
              <a:gdLst/>
              <a:ahLst/>
              <a:cxnLst/>
              <a:rect l="l" t="t" r="r" b="b"/>
              <a:pathLst>
                <a:path w="20104100" h="12700">
                  <a:moveTo>
                    <a:pt x="0" y="12634"/>
                  </a:moveTo>
                  <a:lnTo>
                    <a:pt x="20103680" y="12634"/>
                  </a:lnTo>
                  <a:lnTo>
                    <a:pt x="20103680" y="0"/>
                  </a:lnTo>
                  <a:lnTo>
                    <a:pt x="0" y="0"/>
                  </a:lnTo>
                  <a:lnTo>
                    <a:pt x="0" y="12634"/>
                  </a:lnTo>
                  <a:close/>
                </a:path>
              </a:pathLst>
            </a:custGeom>
            <a:solidFill>
              <a:srgbClr val="000000">
                <a:alpha val="34999"/>
              </a:srgbClr>
            </a:solidFill>
          </p:spPr>
          <p:txBody>
            <a:bodyPr wrap="square" lIns="0" tIns="0" rIns="0" bIns="0" rtlCol="0"/>
            <a:lstStyle/>
            <a:p>
              <a:endParaRPr/>
            </a:p>
          </p:txBody>
        </p:sp>
        <p:sp>
          <p:nvSpPr>
            <p:cNvPr id="14" name="object 14"/>
            <p:cNvSpPr/>
            <p:nvPr/>
          </p:nvSpPr>
          <p:spPr>
            <a:xfrm>
              <a:off x="0" y="1934810"/>
              <a:ext cx="20104100" cy="77470"/>
            </a:xfrm>
            <a:custGeom>
              <a:avLst/>
              <a:gdLst/>
              <a:ahLst/>
              <a:cxnLst/>
              <a:rect l="l" t="t" r="r" b="b"/>
              <a:pathLst>
                <a:path w="20104100" h="77469">
                  <a:moveTo>
                    <a:pt x="20103680" y="0"/>
                  </a:moveTo>
                  <a:lnTo>
                    <a:pt x="0" y="0"/>
                  </a:lnTo>
                  <a:lnTo>
                    <a:pt x="0" y="76995"/>
                  </a:lnTo>
                  <a:lnTo>
                    <a:pt x="20103680" y="76995"/>
                  </a:lnTo>
                  <a:close/>
                </a:path>
              </a:pathLst>
            </a:custGeom>
            <a:solidFill>
              <a:srgbClr val="C3BC96"/>
            </a:solidFill>
          </p:spPr>
          <p:txBody>
            <a:bodyPr wrap="square" lIns="0" tIns="0" rIns="0" bIns="0" rtlCol="0"/>
            <a:lstStyle/>
            <a:p>
              <a:endParaRPr/>
            </a:p>
          </p:txBody>
        </p:sp>
        <p:sp>
          <p:nvSpPr>
            <p:cNvPr id="15" name="object 15"/>
            <p:cNvSpPr/>
            <p:nvPr/>
          </p:nvSpPr>
          <p:spPr>
            <a:xfrm>
              <a:off x="466785" y="158110"/>
              <a:ext cx="3332479" cy="1677670"/>
            </a:xfrm>
            <a:custGeom>
              <a:avLst/>
              <a:gdLst/>
              <a:ahLst/>
              <a:cxnLst/>
              <a:rect l="l" t="t" r="r" b="b"/>
              <a:pathLst>
                <a:path w="3332479" h="1677670">
                  <a:moveTo>
                    <a:pt x="3332219" y="0"/>
                  </a:moveTo>
                  <a:lnTo>
                    <a:pt x="0" y="0"/>
                  </a:lnTo>
                  <a:lnTo>
                    <a:pt x="0" y="1677365"/>
                  </a:lnTo>
                  <a:lnTo>
                    <a:pt x="3332219" y="1677365"/>
                  </a:lnTo>
                  <a:close/>
                </a:path>
              </a:pathLst>
            </a:custGeom>
            <a:solidFill>
              <a:srgbClr val="FFFFFF"/>
            </a:solidFill>
          </p:spPr>
          <p:txBody>
            <a:bodyPr wrap="square" lIns="0" tIns="0" rIns="0" bIns="0" rtlCol="0"/>
            <a:lstStyle/>
            <a:p>
              <a:endParaRPr dirty="0"/>
            </a:p>
          </p:txBody>
        </p:sp>
      </p:grpSp>
      <p:sp>
        <p:nvSpPr>
          <p:cNvPr id="31" name="object 31"/>
          <p:cNvSpPr txBox="1"/>
          <p:nvPr/>
        </p:nvSpPr>
        <p:spPr>
          <a:xfrm>
            <a:off x="507516" y="3229772"/>
            <a:ext cx="3485515" cy="473206"/>
          </a:xfrm>
          <a:prstGeom prst="rect">
            <a:avLst/>
          </a:prstGeom>
        </p:spPr>
        <p:txBody>
          <a:bodyPr vert="horz" wrap="square" lIns="0" tIns="163830" rIns="0" bIns="0" rtlCol="0">
            <a:spAutoFit/>
          </a:bodyPr>
          <a:lstStyle/>
          <a:p>
            <a:pPr marL="12700">
              <a:lnSpc>
                <a:spcPct val="100000"/>
              </a:lnSpc>
              <a:spcBef>
                <a:spcPts val="1290"/>
              </a:spcBef>
            </a:pPr>
            <a:r>
              <a:rPr lang="en-IN" sz="2000" b="1" spc="10" dirty="0">
                <a:latin typeface="Liberation Sans"/>
                <a:cs typeface="Liberation Sans"/>
              </a:rPr>
              <a:t>Problem Statement</a:t>
            </a:r>
            <a:endParaRPr sz="1150" dirty="0">
              <a:latin typeface="Liberation Sans"/>
              <a:cs typeface="Liberation Sans"/>
            </a:endParaRPr>
          </a:p>
        </p:txBody>
      </p:sp>
      <p:sp>
        <p:nvSpPr>
          <p:cNvPr id="32" name="object 32"/>
          <p:cNvSpPr txBox="1"/>
          <p:nvPr/>
        </p:nvSpPr>
        <p:spPr>
          <a:xfrm>
            <a:off x="502947" y="4831904"/>
            <a:ext cx="3622040" cy="473206"/>
          </a:xfrm>
          <a:prstGeom prst="rect">
            <a:avLst/>
          </a:prstGeom>
        </p:spPr>
        <p:txBody>
          <a:bodyPr vert="horz" wrap="square" lIns="0" tIns="163830" rIns="0" bIns="0" rtlCol="0">
            <a:spAutoFit/>
          </a:bodyPr>
          <a:lstStyle/>
          <a:p>
            <a:pPr marL="12700">
              <a:lnSpc>
                <a:spcPct val="100000"/>
              </a:lnSpc>
              <a:spcBef>
                <a:spcPts val="1290"/>
              </a:spcBef>
            </a:pPr>
            <a:r>
              <a:rPr lang="en-IN" sz="2000" b="1" spc="10" dirty="0">
                <a:latin typeface="Liberation Sans"/>
                <a:cs typeface="Liberation Sans"/>
              </a:rPr>
              <a:t>Proposed Solution</a:t>
            </a:r>
            <a:endParaRPr lang="en-US" sz="2000" dirty="0">
              <a:latin typeface="Liberation Sans"/>
              <a:cs typeface="Liberation Sans"/>
            </a:endParaRPr>
          </a:p>
        </p:txBody>
      </p:sp>
      <p:grpSp>
        <p:nvGrpSpPr>
          <p:cNvPr id="38" name="object 38"/>
          <p:cNvGrpSpPr/>
          <p:nvPr/>
        </p:nvGrpSpPr>
        <p:grpSpPr>
          <a:xfrm>
            <a:off x="472622" y="2971213"/>
            <a:ext cx="4331335" cy="62230"/>
            <a:chOff x="472622" y="2971213"/>
            <a:chExt cx="4331335" cy="62230"/>
          </a:xfrm>
        </p:grpSpPr>
        <p:sp>
          <p:nvSpPr>
            <p:cNvPr id="39" name="object 39"/>
            <p:cNvSpPr/>
            <p:nvPr/>
          </p:nvSpPr>
          <p:spPr>
            <a:xfrm>
              <a:off x="472622" y="3027801"/>
              <a:ext cx="4331335" cy="0"/>
            </a:xfrm>
            <a:custGeom>
              <a:avLst/>
              <a:gdLst/>
              <a:ahLst/>
              <a:cxnLst/>
              <a:rect l="l" t="t" r="r" b="b"/>
              <a:pathLst>
                <a:path w="4331335">
                  <a:moveTo>
                    <a:pt x="0" y="0"/>
                  </a:moveTo>
                  <a:lnTo>
                    <a:pt x="4331089" y="0"/>
                  </a:lnTo>
                </a:path>
              </a:pathLst>
            </a:custGeom>
            <a:ln w="11099">
              <a:solidFill>
                <a:srgbClr val="000000"/>
              </a:solidFill>
            </a:ln>
          </p:spPr>
          <p:txBody>
            <a:bodyPr wrap="square" lIns="0" tIns="0" rIns="0" bIns="0" rtlCol="0"/>
            <a:lstStyle/>
            <a:p>
              <a:endParaRPr/>
            </a:p>
          </p:txBody>
        </p:sp>
        <p:sp>
          <p:nvSpPr>
            <p:cNvPr id="40" name="object 40"/>
            <p:cNvSpPr/>
            <p:nvPr/>
          </p:nvSpPr>
          <p:spPr>
            <a:xfrm>
              <a:off x="497059" y="2995650"/>
              <a:ext cx="4282440" cy="2540"/>
            </a:xfrm>
            <a:custGeom>
              <a:avLst/>
              <a:gdLst/>
              <a:ahLst/>
              <a:cxnLst/>
              <a:rect l="l" t="t" r="r" b="b"/>
              <a:pathLst>
                <a:path w="4282440" h="2539">
                  <a:moveTo>
                    <a:pt x="0" y="0"/>
                  </a:moveTo>
                  <a:lnTo>
                    <a:pt x="4282215" y="2163"/>
                  </a:lnTo>
                </a:path>
              </a:pathLst>
            </a:custGeom>
            <a:ln w="48874">
              <a:solidFill>
                <a:srgbClr val="C3BC96"/>
              </a:solidFill>
            </a:ln>
          </p:spPr>
          <p:txBody>
            <a:bodyPr wrap="square" lIns="0" tIns="0" rIns="0" bIns="0" rtlCol="0"/>
            <a:lstStyle/>
            <a:p>
              <a:endParaRPr/>
            </a:p>
          </p:txBody>
        </p:sp>
      </p:grpSp>
      <p:grpSp>
        <p:nvGrpSpPr>
          <p:cNvPr id="44" name="object 44"/>
          <p:cNvGrpSpPr/>
          <p:nvPr/>
        </p:nvGrpSpPr>
        <p:grpSpPr>
          <a:xfrm>
            <a:off x="5791221" y="3008646"/>
            <a:ext cx="4538101" cy="381515"/>
            <a:chOff x="472622" y="8380305"/>
            <a:chExt cx="4331335" cy="61594"/>
          </a:xfrm>
        </p:grpSpPr>
        <p:sp>
          <p:nvSpPr>
            <p:cNvPr id="45" name="object 45"/>
            <p:cNvSpPr/>
            <p:nvPr/>
          </p:nvSpPr>
          <p:spPr>
            <a:xfrm>
              <a:off x="497059" y="8415820"/>
              <a:ext cx="4282440" cy="1270"/>
            </a:xfrm>
            <a:custGeom>
              <a:avLst/>
              <a:gdLst/>
              <a:ahLst/>
              <a:cxnLst/>
              <a:rect l="l" t="t" r="r" b="b"/>
              <a:pathLst>
                <a:path w="4282440" h="1270">
                  <a:moveTo>
                    <a:pt x="0" y="0"/>
                  </a:moveTo>
                  <a:lnTo>
                    <a:pt x="4282215" y="1186"/>
                  </a:lnTo>
                </a:path>
              </a:pathLst>
            </a:custGeom>
            <a:ln w="48874">
              <a:solidFill>
                <a:srgbClr val="000000"/>
              </a:solidFill>
            </a:ln>
          </p:spPr>
          <p:txBody>
            <a:bodyPr wrap="square" lIns="0" tIns="0" rIns="0" bIns="0" rtlCol="0"/>
            <a:lstStyle/>
            <a:p>
              <a:endParaRPr/>
            </a:p>
          </p:txBody>
        </p:sp>
        <p:sp>
          <p:nvSpPr>
            <p:cNvPr id="46" name="object 46"/>
            <p:cNvSpPr/>
            <p:nvPr/>
          </p:nvSpPr>
          <p:spPr>
            <a:xfrm>
              <a:off x="497059" y="8404742"/>
              <a:ext cx="4282440" cy="1270"/>
            </a:xfrm>
            <a:custGeom>
              <a:avLst/>
              <a:gdLst/>
              <a:ahLst/>
              <a:cxnLst/>
              <a:rect l="l" t="t" r="r" b="b"/>
              <a:pathLst>
                <a:path w="4282440" h="1270">
                  <a:moveTo>
                    <a:pt x="0" y="0"/>
                  </a:moveTo>
                  <a:lnTo>
                    <a:pt x="4282215" y="1186"/>
                  </a:lnTo>
                </a:path>
              </a:pathLst>
            </a:custGeom>
            <a:ln w="48874">
              <a:solidFill>
                <a:srgbClr val="C3BC96"/>
              </a:solidFill>
            </a:ln>
          </p:spPr>
          <p:txBody>
            <a:bodyPr wrap="square" lIns="0" tIns="0" rIns="0" bIns="0" rtlCol="0"/>
            <a:lstStyle/>
            <a:p>
              <a:endParaRPr/>
            </a:p>
          </p:txBody>
        </p:sp>
      </p:grpSp>
      <p:sp>
        <p:nvSpPr>
          <p:cNvPr id="81" name="object 10">
            <a:extLst>
              <a:ext uri="{FF2B5EF4-FFF2-40B4-BE49-F238E27FC236}">
                <a16:creationId xmlns:a16="http://schemas.microsoft.com/office/drawing/2014/main" id="{49962B07-AF65-4C46-8204-B8FB6D642354}"/>
              </a:ext>
            </a:extLst>
          </p:cNvPr>
          <p:cNvSpPr/>
          <p:nvPr/>
        </p:nvSpPr>
        <p:spPr>
          <a:xfrm>
            <a:off x="5815658" y="6417148"/>
            <a:ext cx="4282440" cy="483870"/>
          </a:xfrm>
          <a:custGeom>
            <a:avLst/>
            <a:gdLst/>
            <a:ahLst/>
            <a:cxnLst/>
            <a:rect l="l" t="t" r="r" b="b"/>
            <a:pathLst>
              <a:path w="4282440" h="483870">
                <a:moveTo>
                  <a:pt x="4281817" y="0"/>
                </a:moveTo>
                <a:lnTo>
                  <a:pt x="0" y="0"/>
                </a:lnTo>
                <a:lnTo>
                  <a:pt x="0" y="483405"/>
                </a:lnTo>
                <a:lnTo>
                  <a:pt x="4281817" y="483405"/>
                </a:lnTo>
                <a:close/>
              </a:path>
            </a:pathLst>
          </a:custGeom>
          <a:solidFill>
            <a:srgbClr val="830000"/>
          </a:solidFill>
        </p:spPr>
        <p:txBody>
          <a:bodyPr wrap="square" lIns="0" tIns="0" rIns="0" bIns="0" rtlCol="0"/>
          <a:lstStyle/>
          <a:p>
            <a:endParaRPr dirty="0"/>
          </a:p>
        </p:txBody>
      </p:sp>
      <p:sp>
        <p:nvSpPr>
          <p:cNvPr id="82" name="object 11">
            <a:extLst>
              <a:ext uri="{FF2B5EF4-FFF2-40B4-BE49-F238E27FC236}">
                <a16:creationId xmlns:a16="http://schemas.microsoft.com/office/drawing/2014/main" id="{C0B18FEC-1BC4-480D-8BE1-723854B15CDC}"/>
              </a:ext>
            </a:extLst>
          </p:cNvPr>
          <p:cNvSpPr txBox="1"/>
          <p:nvPr/>
        </p:nvSpPr>
        <p:spPr>
          <a:xfrm>
            <a:off x="5815658" y="6429375"/>
            <a:ext cx="4282440" cy="381515"/>
          </a:xfrm>
          <a:prstGeom prst="rect">
            <a:avLst/>
          </a:prstGeom>
        </p:spPr>
        <p:txBody>
          <a:bodyPr vert="horz" wrap="square" lIns="0" tIns="12065" rIns="0" bIns="0" rtlCol="0">
            <a:spAutoFit/>
          </a:bodyPr>
          <a:lstStyle/>
          <a:p>
            <a:pPr algn="ctr">
              <a:lnSpc>
                <a:spcPct val="100000"/>
              </a:lnSpc>
              <a:spcBef>
                <a:spcPts val="95"/>
              </a:spcBef>
            </a:pPr>
            <a:r>
              <a:rPr lang="en-IN" sz="2400" b="1" spc="-10" dirty="0">
                <a:solidFill>
                  <a:srgbClr val="FFFFFF"/>
                </a:solidFill>
                <a:latin typeface="Liberation Sans"/>
                <a:cs typeface="Liberation Sans"/>
              </a:rPr>
              <a:t>Block Diagram</a:t>
            </a:r>
            <a:endParaRPr sz="2400" dirty="0">
              <a:latin typeface="Liberation Sans"/>
              <a:cs typeface="Liberation Sans"/>
            </a:endParaRPr>
          </a:p>
        </p:txBody>
      </p:sp>
      <p:grpSp>
        <p:nvGrpSpPr>
          <p:cNvPr id="83" name="object 44">
            <a:extLst>
              <a:ext uri="{FF2B5EF4-FFF2-40B4-BE49-F238E27FC236}">
                <a16:creationId xmlns:a16="http://schemas.microsoft.com/office/drawing/2014/main" id="{3216AF52-9760-49D2-A9C1-C661BBAC50BC}"/>
              </a:ext>
            </a:extLst>
          </p:cNvPr>
          <p:cNvGrpSpPr/>
          <p:nvPr/>
        </p:nvGrpSpPr>
        <p:grpSpPr>
          <a:xfrm>
            <a:off x="5791416" y="6877108"/>
            <a:ext cx="4331335" cy="61594"/>
            <a:chOff x="472622" y="8380305"/>
            <a:chExt cx="4331335" cy="61594"/>
          </a:xfrm>
        </p:grpSpPr>
        <p:sp>
          <p:nvSpPr>
            <p:cNvPr id="84" name="object 45">
              <a:extLst>
                <a:ext uri="{FF2B5EF4-FFF2-40B4-BE49-F238E27FC236}">
                  <a16:creationId xmlns:a16="http://schemas.microsoft.com/office/drawing/2014/main" id="{20680228-96EC-4B36-8B73-890424D1978D}"/>
                </a:ext>
              </a:extLst>
            </p:cNvPr>
            <p:cNvSpPr/>
            <p:nvPr/>
          </p:nvSpPr>
          <p:spPr>
            <a:xfrm>
              <a:off x="497059" y="8415820"/>
              <a:ext cx="4282440" cy="1270"/>
            </a:xfrm>
            <a:custGeom>
              <a:avLst/>
              <a:gdLst/>
              <a:ahLst/>
              <a:cxnLst/>
              <a:rect l="l" t="t" r="r" b="b"/>
              <a:pathLst>
                <a:path w="4282440" h="1270">
                  <a:moveTo>
                    <a:pt x="0" y="0"/>
                  </a:moveTo>
                  <a:lnTo>
                    <a:pt x="4282215" y="1186"/>
                  </a:lnTo>
                </a:path>
              </a:pathLst>
            </a:custGeom>
            <a:ln w="48874">
              <a:solidFill>
                <a:srgbClr val="000000"/>
              </a:solidFill>
            </a:ln>
          </p:spPr>
          <p:txBody>
            <a:bodyPr wrap="square" lIns="0" tIns="0" rIns="0" bIns="0" rtlCol="0"/>
            <a:lstStyle/>
            <a:p>
              <a:endParaRPr/>
            </a:p>
          </p:txBody>
        </p:sp>
        <p:sp>
          <p:nvSpPr>
            <p:cNvPr id="85" name="object 46">
              <a:extLst>
                <a:ext uri="{FF2B5EF4-FFF2-40B4-BE49-F238E27FC236}">
                  <a16:creationId xmlns:a16="http://schemas.microsoft.com/office/drawing/2014/main" id="{5DCEAE8C-7B04-4E7D-B7A0-7CCCAE8D06F1}"/>
                </a:ext>
              </a:extLst>
            </p:cNvPr>
            <p:cNvSpPr/>
            <p:nvPr/>
          </p:nvSpPr>
          <p:spPr>
            <a:xfrm>
              <a:off x="497059" y="8404742"/>
              <a:ext cx="4282440" cy="1270"/>
            </a:xfrm>
            <a:custGeom>
              <a:avLst/>
              <a:gdLst/>
              <a:ahLst/>
              <a:cxnLst/>
              <a:rect l="l" t="t" r="r" b="b"/>
              <a:pathLst>
                <a:path w="4282440" h="1270">
                  <a:moveTo>
                    <a:pt x="0" y="0"/>
                  </a:moveTo>
                  <a:lnTo>
                    <a:pt x="4282215" y="1186"/>
                  </a:lnTo>
                </a:path>
              </a:pathLst>
            </a:custGeom>
            <a:ln w="48874">
              <a:solidFill>
                <a:srgbClr val="C3BC96"/>
              </a:solidFill>
            </a:ln>
          </p:spPr>
          <p:txBody>
            <a:bodyPr wrap="square" lIns="0" tIns="0" rIns="0" bIns="0" rtlCol="0"/>
            <a:lstStyle/>
            <a:p>
              <a:endParaRPr/>
            </a:p>
          </p:txBody>
        </p:sp>
      </p:grpSp>
      <p:sp>
        <p:nvSpPr>
          <p:cNvPr id="86" name="object 10">
            <a:extLst>
              <a:ext uri="{FF2B5EF4-FFF2-40B4-BE49-F238E27FC236}">
                <a16:creationId xmlns:a16="http://schemas.microsoft.com/office/drawing/2014/main" id="{26C3F1A5-6DA1-44F8-A8C4-36483DFAA5D5}"/>
              </a:ext>
            </a:extLst>
          </p:cNvPr>
          <p:cNvSpPr/>
          <p:nvPr/>
        </p:nvSpPr>
        <p:spPr>
          <a:xfrm>
            <a:off x="10777630" y="2509283"/>
            <a:ext cx="8848660" cy="501145"/>
          </a:xfrm>
          <a:custGeom>
            <a:avLst/>
            <a:gdLst/>
            <a:ahLst/>
            <a:cxnLst/>
            <a:rect l="l" t="t" r="r" b="b"/>
            <a:pathLst>
              <a:path w="4282440" h="483870">
                <a:moveTo>
                  <a:pt x="4281817" y="0"/>
                </a:moveTo>
                <a:lnTo>
                  <a:pt x="0" y="0"/>
                </a:lnTo>
                <a:lnTo>
                  <a:pt x="0" y="483405"/>
                </a:lnTo>
                <a:lnTo>
                  <a:pt x="4281817" y="483405"/>
                </a:lnTo>
                <a:close/>
              </a:path>
            </a:pathLst>
          </a:custGeom>
          <a:solidFill>
            <a:srgbClr val="830000"/>
          </a:solidFill>
        </p:spPr>
        <p:txBody>
          <a:bodyPr wrap="square" lIns="0" tIns="0" rIns="0" bIns="0" rtlCol="0"/>
          <a:lstStyle/>
          <a:p>
            <a:pPr algn="ctr"/>
            <a:endParaRPr lang="en-IN" dirty="0"/>
          </a:p>
          <a:p>
            <a:pPr algn="ctr"/>
            <a:endParaRPr lang="en-IN" dirty="0"/>
          </a:p>
          <a:p>
            <a:pPr algn="ctr"/>
            <a:endParaRPr lang="en-IN" dirty="0"/>
          </a:p>
          <a:p>
            <a:pPr algn="ctr"/>
            <a:endParaRPr dirty="0"/>
          </a:p>
        </p:txBody>
      </p:sp>
      <p:sp>
        <p:nvSpPr>
          <p:cNvPr id="87" name="object 11">
            <a:extLst>
              <a:ext uri="{FF2B5EF4-FFF2-40B4-BE49-F238E27FC236}">
                <a16:creationId xmlns:a16="http://schemas.microsoft.com/office/drawing/2014/main" id="{BAFDBE7D-448D-49B6-B681-098E5B812C47}"/>
              </a:ext>
            </a:extLst>
          </p:cNvPr>
          <p:cNvSpPr txBox="1"/>
          <p:nvPr/>
        </p:nvSpPr>
        <p:spPr>
          <a:xfrm>
            <a:off x="10754852" y="2566672"/>
            <a:ext cx="8848660" cy="443070"/>
          </a:xfrm>
          <a:prstGeom prst="rect">
            <a:avLst/>
          </a:prstGeom>
        </p:spPr>
        <p:txBody>
          <a:bodyPr vert="horz" wrap="square" lIns="0" tIns="12065" rIns="0" bIns="0" rtlCol="0">
            <a:spAutoFit/>
          </a:bodyPr>
          <a:lstStyle/>
          <a:p>
            <a:pPr algn="ctr">
              <a:lnSpc>
                <a:spcPct val="100000"/>
              </a:lnSpc>
              <a:spcBef>
                <a:spcPts val="95"/>
              </a:spcBef>
            </a:pPr>
            <a:r>
              <a:rPr lang="en-IN" sz="2800" b="1" spc="-10" dirty="0">
                <a:solidFill>
                  <a:srgbClr val="FFFFFF"/>
                </a:solidFill>
                <a:latin typeface="Liberation Sans"/>
                <a:cs typeface="Liberation Sans"/>
              </a:rPr>
              <a:t>Output Screenshots</a:t>
            </a:r>
            <a:endParaRPr sz="2800" dirty="0">
              <a:latin typeface="Liberation Sans"/>
              <a:cs typeface="Liberation Sans"/>
            </a:endParaRPr>
          </a:p>
        </p:txBody>
      </p:sp>
      <p:grpSp>
        <p:nvGrpSpPr>
          <p:cNvPr id="88" name="object 44">
            <a:extLst>
              <a:ext uri="{FF2B5EF4-FFF2-40B4-BE49-F238E27FC236}">
                <a16:creationId xmlns:a16="http://schemas.microsoft.com/office/drawing/2014/main" id="{7D3EB136-E497-4584-B513-4C714E88F438}"/>
              </a:ext>
            </a:extLst>
          </p:cNvPr>
          <p:cNvGrpSpPr/>
          <p:nvPr/>
        </p:nvGrpSpPr>
        <p:grpSpPr>
          <a:xfrm>
            <a:off x="10749915" y="2971573"/>
            <a:ext cx="8949690" cy="105002"/>
            <a:chOff x="472622" y="8380305"/>
            <a:chExt cx="4331335" cy="61594"/>
          </a:xfrm>
        </p:grpSpPr>
        <p:sp>
          <p:nvSpPr>
            <p:cNvPr id="89" name="object 45">
              <a:extLst>
                <a:ext uri="{FF2B5EF4-FFF2-40B4-BE49-F238E27FC236}">
                  <a16:creationId xmlns:a16="http://schemas.microsoft.com/office/drawing/2014/main" id="{C741CFDB-8C7C-48FA-AA8E-6C6E992DBC50}"/>
                </a:ext>
              </a:extLst>
            </p:cNvPr>
            <p:cNvSpPr/>
            <p:nvPr/>
          </p:nvSpPr>
          <p:spPr>
            <a:xfrm>
              <a:off x="497059" y="8415820"/>
              <a:ext cx="4282440" cy="1270"/>
            </a:xfrm>
            <a:custGeom>
              <a:avLst/>
              <a:gdLst/>
              <a:ahLst/>
              <a:cxnLst/>
              <a:rect l="l" t="t" r="r" b="b"/>
              <a:pathLst>
                <a:path w="4282440" h="1270">
                  <a:moveTo>
                    <a:pt x="0" y="0"/>
                  </a:moveTo>
                  <a:lnTo>
                    <a:pt x="4282215" y="1186"/>
                  </a:lnTo>
                </a:path>
              </a:pathLst>
            </a:custGeom>
            <a:ln w="48874">
              <a:solidFill>
                <a:srgbClr val="000000"/>
              </a:solidFill>
            </a:ln>
          </p:spPr>
          <p:txBody>
            <a:bodyPr wrap="square" lIns="0" tIns="0" rIns="0" bIns="0" rtlCol="0"/>
            <a:lstStyle/>
            <a:p>
              <a:endParaRPr/>
            </a:p>
          </p:txBody>
        </p:sp>
        <p:sp>
          <p:nvSpPr>
            <p:cNvPr id="90" name="object 46">
              <a:extLst>
                <a:ext uri="{FF2B5EF4-FFF2-40B4-BE49-F238E27FC236}">
                  <a16:creationId xmlns:a16="http://schemas.microsoft.com/office/drawing/2014/main" id="{A0DD4FDF-2F06-4677-8E74-54F8173E96DF}"/>
                </a:ext>
              </a:extLst>
            </p:cNvPr>
            <p:cNvSpPr/>
            <p:nvPr/>
          </p:nvSpPr>
          <p:spPr>
            <a:xfrm>
              <a:off x="497059" y="8404742"/>
              <a:ext cx="4282440" cy="1270"/>
            </a:xfrm>
            <a:custGeom>
              <a:avLst/>
              <a:gdLst/>
              <a:ahLst/>
              <a:cxnLst/>
              <a:rect l="l" t="t" r="r" b="b"/>
              <a:pathLst>
                <a:path w="4282440" h="1270">
                  <a:moveTo>
                    <a:pt x="0" y="0"/>
                  </a:moveTo>
                  <a:lnTo>
                    <a:pt x="4282215" y="1186"/>
                  </a:lnTo>
                </a:path>
              </a:pathLst>
            </a:custGeom>
            <a:ln w="48874">
              <a:solidFill>
                <a:srgbClr val="C3BC96"/>
              </a:solidFill>
            </a:ln>
          </p:spPr>
          <p:txBody>
            <a:bodyPr wrap="square" lIns="0" tIns="0" rIns="0" bIns="0" rtlCol="0"/>
            <a:lstStyle/>
            <a:p>
              <a:endParaRPr/>
            </a:p>
          </p:txBody>
        </p:sp>
      </p:grpSp>
      <p:sp>
        <p:nvSpPr>
          <p:cNvPr id="91" name="object 32">
            <a:extLst>
              <a:ext uri="{FF2B5EF4-FFF2-40B4-BE49-F238E27FC236}">
                <a16:creationId xmlns:a16="http://schemas.microsoft.com/office/drawing/2014/main" id="{730237B4-2366-45B6-8265-6B5AE191C2F9}"/>
              </a:ext>
            </a:extLst>
          </p:cNvPr>
          <p:cNvSpPr txBox="1"/>
          <p:nvPr/>
        </p:nvSpPr>
        <p:spPr>
          <a:xfrm>
            <a:off x="493562" y="9238577"/>
            <a:ext cx="3622040" cy="473206"/>
          </a:xfrm>
          <a:prstGeom prst="rect">
            <a:avLst/>
          </a:prstGeom>
        </p:spPr>
        <p:txBody>
          <a:bodyPr vert="horz" wrap="square" lIns="0" tIns="163830" rIns="0" bIns="0" rtlCol="0">
            <a:spAutoFit/>
          </a:bodyPr>
          <a:lstStyle/>
          <a:p>
            <a:pPr marL="12700">
              <a:lnSpc>
                <a:spcPct val="100000"/>
              </a:lnSpc>
              <a:spcBef>
                <a:spcPts val="1290"/>
              </a:spcBef>
            </a:pPr>
            <a:r>
              <a:rPr lang="en-IN" sz="2000" b="1" spc="10" dirty="0">
                <a:latin typeface="Liberation Sans"/>
                <a:cs typeface="Liberation Sans"/>
              </a:rPr>
              <a:t>Project Advantages</a:t>
            </a:r>
          </a:p>
        </p:txBody>
      </p:sp>
      <p:pic>
        <p:nvPicPr>
          <p:cNvPr id="9" name="Picture 8" descr="Logo, company name&#10;&#10;Description automatically generated">
            <a:extLst>
              <a:ext uri="{FF2B5EF4-FFF2-40B4-BE49-F238E27FC236}">
                <a16:creationId xmlns:a16="http://schemas.microsoft.com/office/drawing/2014/main" id="{73ECFE45-BC36-804C-F236-29E6D8458C17}"/>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07516" y="184145"/>
            <a:ext cx="3251200" cy="1625600"/>
          </a:xfrm>
          <a:prstGeom prst="rect">
            <a:avLst/>
          </a:prstGeom>
        </p:spPr>
      </p:pic>
      <p:sp>
        <p:nvSpPr>
          <p:cNvPr id="18" name="TextBox 17">
            <a:extLst>
              <a:ext uri="{FF2B5EF4-FFF2-40B4-BE49-F238E27FC236}">
                <a16:creationId xmlns:a16="http://schemas.microsoft.com/office/drawing/2014/main" id="{BB78C335-9AFE-AD62-C115-F2F01C21B140}"/>
              </a:ext>
            </a:extLst>
          </p:cNvPr>
          <p:cNvSpPr txBox="1"/>
          <p:nvPr/>
        </p:nvSpPr>
        <p:spPr>
          <a:xfrm>
            <a:off x="410656" y="5515436"/>
            <a:ext cx="4282440" cy="3139321"/>
          </a:xfrm>
          <a:prstGeom prst="rect">
            <a:avLst/>
          </a:prstGeom>
          <a:noFill/>
        </p:spPr>
        <p:txBody>
          <a:bodyPr wrap="square" rtlCol="0">
            <a:spAutoFit/>
          </a:bodyPr>
          <a:lstStyle/>
          <a:p>
            <a:pPr algn="just"/>
            <a:r>
              <a:rPr lang="en-US" dirty="0"/>
              <a:t>Usually, the manual library management method run with pen and paper and lot of records. This approach consume more time and lacks a proper data organization structure. This library Management System is a more efficient and improved approach to manage library. It is more secure and reliable than the traditional ways. It is very easy to use the Library Management System. The user credentials makes the details of the library secure from others. </a:t>
            </a:r>
            <a:endParaRPr lang="en-IN" dirty="0"/>
          </a:p>
        </p:txBody>
      </p:sp>
      <p:sp>
        <p:nvSpPr>
          <p:cNvPr id="19" name="TextBox 18">
            <a:extLst>
              <a:ext uri="{FF2B5EF4-FFF2-40B4-BE49-F238E27FC236}">
                <a16:creationId xmlns:a16="http://schemas.microsoft.com/office/drawing/2014/main" id="{0FAAF448-A29C-9DF0-8C44-F45AC5FEB01D}"/>
              </a:ext>
            </a:extLst>
          </p:cNvPr>
          <p:cNvSpPr txBox="1"/>
          <p:nvPr/>
        </p:nvSpPr>
        <p:spPr>
          <a:xfrm>
            <a:off x="466785" y="4007874"/>
            <a:ext cx="4282440" cy="646331"/>
          </a:xfrm>
          <a:prstGeom prst="rect">
            <a:avLst/>
          </a:prstGeom>
          <a:noFill/>
        </p:spPr>
        <p:txBody>
          <a:bodyPr wrap="square" rtlCol="0">
            <a:spAutoFit/>
          </a:bodyPr>
          <a:lstStyle/>
          <a:p>
            <a:pPr algn="just"/>
            <a:r>
              <a:rPr lang="en-US" dirty="0"/>
              <a:t>Design a Web Application using Java Full Stack for Library Management System (LMS)</a:t>
            </a:r>
            <a:endParaRPr lang="en-IN" dirty="0"/>
          </a:p>
        </p:txBody>
      </p:sp>
      <p:sp>
        <p:nvSpPr>
          <p:cNvPr id="20" name="TextBox 19">
            <a:extLst>
              <a:ext uri="{FF2B5EF4-FFF2-40B4-BE49-F238E27FC236}">
                <a16:creationId xmlns:a16="http://schemas.microsoft.com/office/drawing/2014/main" id="{8BBFA4F0-0D98-A28A-F5A3-43D30677E6B3}"/>
              </a:ext>
            </a:extLst>
          </p:cNvPr>
          <p:cNvSpPr txBox="1"/>
          <p:nvPr/>
        </p:nvSpPr>
        <p:spPr>
          <a:xfrm>
            <a:off x="496864" y="10018533"/>
            <a:ext cx="428244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It is more secure and reliable than the traditional method</a:t>
            </a:r>
          </a:p>
          <a:p>
            <a:pPr marL="285750" indent="-285750">
              <a:buFont typeface="Arial" panose="020B0604020202020204" pitchFamily="34" charset="0"/>
              <a:buChar char="•"/>
            </a:pPr>
            <a:r>
              <a:rPr lang="en-US" dirty="0"/>
              <a:t>The user credentials makes the details of the library secure from others.</a:t>
            </a:r>
          </a:p>
          <a:p>
            <a:pPr marL="285750" indent="-285750">
              <a:buFont typeface="Arial" panose="020B0604020202020204" pitchFamily="34" charset="0"/>
              <a:buChar char="•"/>
            </a:pPr>
            <a:r>
              <a:rPr lang="en-US" dirty="0"/>
              <a:t>Enhances productivity in  Operations.</a:t>
            </a:r>
          </a:p>
          <a:p>
            <a:pPr marL="285750" indent="-285750">
              <a:buFont typeface="Arial" panose="020B0604020202020204" pitchFamily="34" charset="0"/>
              <a:buChar char="•"/>
            </a:pPr>
            <a:r>
              <a:rPr lang="en-US" dirty="0"/>
              <a:t>No more manual work.</a:t>
            </a:r>
          </a:p>
          <a:p>
            <a:pPr marL="285750" indent="-285750">
              <a:buFont typeface="Arial" panose="020B0604020202020204" pitchFamily="34" charset="0"/>
              <a:buChar char="•"/>
            </a:pPr>
            <a:r>
              <a:rPr lang="en-US" dirty="0"/>
              <a:t>Reduce inaccuracies</a:t>
            </a:r>
          </a:p>
          <a:p>
            <a:pPr marL="285750" indent="-285750">
              <a:buFont typeface="Arial" panose="020B0604020202020204" pitchFamily="34" charset="0"/>
              <a:buChar char="•"/>
            </a:pPr>
            <a:endParaRPr lang="en-IN" dirty="0"/>
          </a:p>
        </p:txBody>
      </p:sp>
      <p:sp>
        <p:nvSpPr>
          <p:cNvPr id="21" name="TextBox 20">
            <a:extLst>
              <a:ext uri="{FF2B5EF4-FFF2-40B4-BE49-F238E27FC236}">
                <a16:creationId xmlns:a16="http://schemas.microsoft.com/office/drawing/2014/main" id="{70536D2B-B2FF-EC4B-B29B-0C904235D7D8}"/>
              </a:ext>
            </a:extLst>
          </p:cNvPr>
          <p:cNvSpPr txBox="1"/>
          <p:nvPr/>
        </p:nvSpPr>
        <p:spPr>
          <a:xfrm>
            <a:off x="5815658" y="3306275"/>
            <a:ext cx="4486872" cy="3785652"/>
          </a:xfrm>
          <a:prstGeom prst="rect">
            <a:avLst/>
          </a:prstGeom>
          <a:noFill/>
        </p:spPr>
        <p:txBody>
          <a:bodyPr wrap="square" rtlCol="0">
            <a:spAutoFit/>
          </a:bodyPr>
          <a:lstStyle/>
          <a:p>
            <a:r>
              <a:rPr lang="en-IN" sz="2000" b="1" dirty="0"/>
              <a:t>Admin:</a:t>
            </a:r>
          </a:p>
          <a:p>
            <a:pPr algn="just"/>
            <a:r>
              <a:rPr lang="en-IN" sz="2000" dirty="0"/>
              <a:t>Admin Module is prepared for managing the all users data, and can update and monitor the necessary information associated with library like books, authors, etc.</a:t>
            </a:r>
          </a:p>
          <a:p>
            <a:r>
              <a:rPr lang="en-IN" sz="2000" b="1" dirty="0"/>
              <a:t>User:</a:t>
            </a:r>
          </a:p>
          <a:p>
            <a:r>
              <a:rPr lang="en-IN" sz="2000" dirty="0"/>
              <a:t>User Module makes use of all the generated data. Users can download and view required data.</a:t>
            </a:r>
          </a:p>
          <a:p>
            <a:endParaRPr lang="en-IN" sz="2000" dirty="0"/>
          </a:p>
          <a:p>
            <a:endParaRPr lang="en-IN" sz="2000" dirty="0"/>
          </a:p>
        </p:txBody>
      </p:sp>
      <p:pic>
        <p:nvPicPr>
          <p:cNvPr id="59" name="Picture 2" descr="Businessman character avatar isolated">
            <a:extLst>
              <a:ext uri="{FF2B5EF4-FFF2-40B4-BE49-F238E27FC236}">
                <a16:creationId xmlns:a16="http://schemas.microsoft.com/office/drawing/2014/main" id="{E030A055-F20A-839A-08B4-2EDE86A81A0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2650" y="7198146"/>
            <a:ext cx="1109842" cy="1109842"/>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8" descr="Handling and order processing abstract concept vector illustration. order documentation, processing system, handling customer request, logistics, automated logistics operations abstract metaphor.">
            <a:extLst>
              <a:ext uri="{FF2B5EF4-FFF2-40B4-BE49-F238E27FC236}">
                <a16:creationId xmlns:a16="http://schemas.microsoft.com/office/drawing/2014/main" id="{973D902B-00BD-028E-1621-0D1BE6602146}"/>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9707" t="9180" r="9556" b="9331"/>
          <a:stretch/>
        </p:blipFill>
        <p:spPr bwMode="auto">
          <a:xfrm>
            <a:off x="7132256" y="9637348"/>
            <a:ext cx="1210236" cy="1221504"/>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10" descr="Server room rack, blockchain technology, token api access, data center">
            <a:extLst>
              <a:ext uri="{FF2B5EF4-FFF2-40B4-BE49-F238E27FC236}">
                <a16:creationId xmlns:a16="http://schemas.microsoft.com/office/drawing/2014/main" id="{BCA8E10A-6B37-0F62-0CCE-819B1099F88A}"/>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3465" t="14367" r="19028" b="5740"/>
          <a:stretch/>
        </p:blipFill>
        <p:spPr bwMode="auto">
          <a:xfrm>
            <a:off x="5284243" y="10896410"/>
            <a:ext cx="1184649" cy="1169734"/>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12" descr="Data center">
            <a:extLst>
              <a:ext uri="{FF2B5EF4-FFF2-40B4-BE49-F238E27FC236}">
                <a16:creationId xmlns:a16="http://schemas.microsoft.com/office/drawing/2014/main" id="{7831C928-B1DB-9F16-723D-D4B4B0CC460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025201" y="10954802"/>
            <a:ext cx="1142596" cy="1142596"/>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14" descr="Printer icon with wifi wireless symbol or ink jet fax wi-fi print technology pictogram flat cartoon  illustration isolated">
            <a:extLst>
              <a:ext uri="{FF2B5EF4-FFF2-40B4-BE49-F238E27FC236}">
                <a16:creationId xmlns:a16="http://schemas.microsoft.com/office/drawing/2014/main" id="{F710DDEB-51E5-E900-53F4-9373F1DF420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05054" y="12650532"/>
            <a:ext cx="1184649" cy="1184649"/>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16" descr="Flat-hand drawn people analyzing growth charts">
            <a:extLst>
              <a:ext uri="{FF2B5EF4-FFF2-40B4-BE49-F238E27FC236}">
                <a16:creationId xmlns:a16="http://schemas.microsoft.com/office/drawing/2014/main" id="{9965ABEB-1297-ECD2-E912-5C15D110E4BD}"/>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4098" r="15070"/>
          <a:stretch/>
        </p:blipFill>
        <p:spPr bwMode="auto">
          <a:xfrm>
            <a:off x="8961444" y="12644652"/>
            <a:ext cx="1346267" cy="1269066"/>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Connector: Elbow 74">
            <a:extLst>
              <a:ext uri="{FF2B5EF4-FFF2-40B4-BE49-F238E27FC236}">
                <a16:creationId xmlns:a16="http://schemas.microsoft.com/office/drawing/2014/main" id="{92154060-EEA1-65F2-8D4B-4EEE43EDABDC}"/>
              </a:ext>
            </a:extLst>
          </p:cNvPr>
          <p:cNvCxnSpPr>
            <a:cxnSpLocks/>
            <a:stCxn id="59" idx="3"/>
            <a:endCxn id="7" idx="0"/>
          </p:cNvCxnSpPr>
          <p:nvPr/>
        </p:nvCxnSpPr>
        <p:spPr>
          <a:xfrm>
            <a:off x="8342492" y="7753067"/>
            <a:ext cx="1163382" cy="53458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77" name="Connector: Elbow 76">
            <a:extLst>
              <a:ext uri="{FF2B5EF4-FFF2-40B4-BE49-F238E27FC236}">
                <a16:creationId xmlns:a16="http://schemas.microsoft.com/office/drawing/2014/main" id="{5DDDA115-0D41-2206-A82C-CFE2C6CFB2E3}"/>
              </a:ext>
            </a:extLst>
          </p:cNvPr>
          <p:cNvCxnSpPr>
            <a:cxnSpLocks/>
            <a:stCxn id="59" idx="1"/>
            <a:endCxn id="6" idx="0"/>
          </p:cNvCxnSpPr>
          <p:nvPr/>
        </p:nvCxnSpPr>
        <p:spPr>
          <a:xfrm rot="10800000" flipV="1">
            <a:off x="5978180" y="7753067"/>
            <a:ext cx="1254471" cy="52720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79" name="Connector: Elbow 78">
            <a:extLst>
              <a:ext uri="{FF2B5EF4-FFF2-40B4-BE49-F238E27FC236}">
                <a16:creationId xmlns:a16="http://schemas.microsoft.com/office/drawing/2014/main" id="{25E10CC2-7B25-AB41-9484-CE692FBCB908}"/>
              </a:ext>
            </a:extLst>
          </p:cNvPr>
          <p:cNvCxnSpPr>
            <a:cxnSpLocks/>
          </p:cNvCxnSpPr>
          <p:nvPr/>
        </p:nvCxnSpPr>
        <p:spPr>
          <a:xfrm rot="16200000" flipH="1">
            <a:off x="7684387" y="7645566"/>
            <a:ext cx="23343" cy="3635885"/>
          </a:xfrm>
          <a:prstGeom prst="bentConnector3">
            <a:avLst>
              <a:gd name="adj1" fmla="val 350520"/>
            </a:avLst>
          </a:prstGeom>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08A9F215-D5A3-7F2D-85E1-F2087E259403}"/>
              </a:ext>
            </a:extLst>
          </p:cNvPr>
          <p:cNvCxnSpPr>
            <a:cxnSpLocks/>
          </p:cNvCxnSpPr>
          <p:nvPr/>
        </p:nvCxnSpPr>
        <p:spPr>
          <a:xfrm>
            <a:off x="7737373" y="9464519"/>
            <a:ext cx="1" cy="3154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a:extLst>
              <a:ext uri="{FF2B5EF4-FFF2-40B4-BE49-F238E27FC236}">
                <a16:creationId xmlns:a16="http://schemas.microsoft.com/office/drawing/2014/main" id="{866C35E2-582D-55ED-ABCA-C95AC22D9239}"/>
              </a:ext>
            </a:extLst>
          </p:cNvPr>
          <p:cNvCxnSpPr>
            <a:cxnSpLocks/>
          </p:cNvCxnSpPr>
          <p:nvPr/>
        </p:nvCxnSpPr>
        <p:spPr>
          <a:xfrm>
            <a:off x="6489703" y="13372631"/>
            <a:ext cx="2471743" cy="320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01" name="Connector: Elbow 100">
            <a:extLst>
              <a:ext uri="{FF2B5EF4-FFF2-40B4-BE49-F238E27FC236}">
                <a16:creationId xmlns:a16="http://schemas.microsoft.com/office/drawing/2014/main" id="{B43D8AD0-A5B1-1C1A-C70A-A95FEC4D70C0}"/>
              </a:ext>
            </a:extLst>
          </p:cNvPr>
          <p:cNvCxnSpPr>
            <a:stCxn id="62" idx="3"/>
            <a:endCxn id="64" idx="0"/>
          </p:cNvCxnSpPr>
          <p:nvPr/>
        </p:nvCxnSpPr>
        <p:spPr>
          <a:xfrm>
            <a:off x="8342492" y="10248100"/>
            <a:ext cx="1254007" cy="70670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03" name="Connector: Elbow 102">
            <a:extLst>
              <a:ext uri="{FF2B5EF4-FFF2-40B4-BE49-F238E27FC236}">
                <a16:creationId xmlns:a16="http://schemas.microsoft.com/office/drawing/2014/main" id="{18098A6F-0211-2E0A-6B30-F354626D3C99}"/>
              </a:ext>
            </a:extLst>
          </p:cNvPr>
          <p:cNvCxnSpPr>
            <a:stCxn id="62" idx="1"/>
            <a:endCxn id="63" idx="0"/>
          </p:cNvCxnSpPr>
          <p:nvPr/>
        </p:nvCxnSpPr>
        <p:spPr>
          <a:xfrm rot="10800000" flipV="1">
            <a:off x="5876568" y="10248100"/>
            <a:ext cx="1255688" cy="64831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05" name="Straight Arrow Connector 104">
            <a:extLst>
              <a:ext uri="{FF2B5EF4-FFF2-40B4-BE49-F238E27FC236}">
                <a16:creationId xmlns:a16="http://schemas.microsoft.com/office/drawing/2014/main" id="{AD67586A-30E9-803C-1685-0A348C315CEE}"/>
              </a:ext>
            </a:extLst>
          </p:cNvPr>
          <p:cNvCxnSpPr>
            <a:cxnSpLocks/>
            <a:stCxn id="62" idx="2"/>
          </p:cNvCxnSpPr>
          <p:nvPr/>
        </p:nvCxnSpPr>
        <p:spPr>
          <a:xfrm flipH="1">
            <a:off x="7725574" y="10858852"/>
            <a:ext cx="11800" cy="24703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CED88E05-0517-D161-BEE5-004C5BE1CF12}"/>
              </a:ext>
            </a:extLst>
          </p:cNvPr>
          <p:cNvSpPr txBox="1"/>
          <p:nvPr/>
        </p:nvSpPr>
        <p:spPr>
          <a:xfrm>
            <a:off x="6501502" y="12654177"/>
            <a:ext cx="1210236" cy="646331"/>
          </a:xfrm>
          <a:prstGeom prst="rect">
            <a:avLst/>
          </a:prstGeom>
          <a:noFill/>
        </p:spPr>
        <p:txBody>
          <a:bodyPr wrap="square" rtlCol="0">
            <a:spAutoFit/>
          </a:bodyPr>
          <a:lstStyle/>
          <a:p>
            <a:r>
              <a:rPr lang="en-IN" dirty="0"/>
              <a:t>Download Data</a:t>
            </a:r>
          </a:p>
        </p:txBody>
      </p:sp>
      <p:sp>
        <p:nvSpPr>
          <p:cNvPr id="108" name="TextBox 107">
            <a:extLst>
              <a:ext uri="{FF2B5EF4-FFF2-40B4-BE49-F238E27FC236}">
                <a16:creationId xmlns:a16="http://schemas.microsoft.com/office/drawing/2014/main" id="{476E5A37-9F87-5E4B-33A1-D77430F5ADC6}"/>
              </a:ext>
            </a:extLst>
          </p:cNvPr>
          <p:cNvSpPr txBox="1"/>
          <p:nvPr/>
        </p:nvSpPr>
        <p:spPr>
          <a:xfrm>
            <a:off x="8331729" y="7272405"/>
            <a:ext cx="826481" cy="369319"/>
          </a:xfrm>
          <a:prstGeom prst="rect">
            <a:avLst/>
          </a:prstGeom>
          <a:noFill/>
        </p:spPr>
        <p:txBody>
          <a:bodyPr wrap="square" rtlCol="0">
            <a:spAutoFit/>
          </a:bodyPr>
          <a:lstStyle/>
          <a:p>
            <a:r>
              <a:rPr lang="en-IN" dirty="0"/>
              <a:t>Users</a:t>
            </a:r>
          </a:p>
        </p:txBody>
      </p:sp>
      <p:sp>
        <p:nvSpPr>
          <p:cNvPr id="109" name="TextBox 108">
            <a:extLst>
              <a:ext uri="{FF2B5EF4-FFF2-40B4-BE49-F238E27FC236}">
                <a16:creationId xmlns:a16="http://schemas.microsoft.com/office/drawing/2014/main" id="{BE8B41EF-B4F1-CB76-E324-F7334857CA7A}"/>
              </a:ext>
            </a:extLst>
          </p:cNvPr>
          <p:cNvSpPr txBox="1"/>
          <p:nvPr/>
        </p:nvSpPr>
        <p:spPr>
          <a:xfrm>
            <a:off x="5102324" y="7758005"/>
            <a:ext cx="1036906" cy="369332"/>
          </a:xfrm>
          <a:prstGeom prst="rect">
            <a:avLst/>
          </a:prstGeom>
          <a:noFill/>
        </p:spPr>
        <p:txBody>
          <a:bodyPr wrap="square" rtlCol="0">
            <a:spAutoFit/>
          </a:bodyPr>
          <a:lstStyle/>
          <a:p>
            <a:r>
              <a:rPr lang="en-IN" dirty="0"/>
              <a:t>Admin</a:t>
            </a:r>
          </a:p>
        </p:txBody>
      </p:sp>
      <p:sp>
        <p:nvSpPr>
          <p:cNvPr id="110" name="TextBox 109">
            <a:extLst>
              <a:ext uri="{FF2B5EF4-FFF2-40B4-BE49-F238E27FC236}">
                <a16:creationId xmlns:a16="http://schemas.microsoft.com/office/drawing/2014/main" id="{7055C722-0EF4-C714-DFE4-B7BDC919D253}"/>
              </a:ext>
            </a:extLst>
          </p:cNvPr>
          <p:cNvSpPr txBox="1"/>
          <p:nvPr/>
        </p:nvSpPr>
        <p:spPr>
          <a:xfrm>
            <a:off x="9542158" y="7886642"/>
            <a:ext cx="1523077" cy="369332"/>
          </a:xfrm>
          <a:prstGeom prst="rect">
            <a:avLst/>
          </a:prstGeom>
          <a:noFill/>
        </p:spPr>
        <p:txBody>
          <a:bodyPr wrap="square" rtlCol="0">
            <a:spAutoFit/>
          </a:bodyPr>
          <a:lstStyle/>
          <a:p>
            <a:r>
              <a:rPr lang="en-IN" dirty="0"/>
              <a:t>User</a:t>
            </a:r>
          </a:p>
        </p:txBody>
      </p:sp>
      <p:sp>
        <p:nvSpPr>
          <p:cNvPr id="111" name="TextBox 110">
            <a:extLst>
              <a:ext uri="{FF2B5EF4-FFF2-40B4-BE49-F238E27FC236}">
                <a16:creationId xmlns:a16="http://schemas.microsoft.com/office/drawing/2014/main" id="{F65606A8-D56D-72A5-E6E8-232830A39988}"/>
              </a:ext>
            </a:extLst>
          </p:cNvPr>
          <p:cNvSpPr txBox="1"/>
          <p:nvPr/>
        </p:nvSpPr>
        <p:spPr>
          <a:xfrm>
            <a:off x="4870409" y="9649574"/>
            <a:ext cx="2404007" cy="646331"/>
          </a:xfrm>
          <a:prstGeom prst="rect">
            <a:avLst/>
          </a:prstGeom>
          <a:noFill/>
        </p:spPr>
        <p:txBody>
          <a:bodyPr wrap="square" rtlCol="0">
            <a:spAutoFit/>
          </a:bodyPr>
          <a:lstStyle/>
          <a:p>
            <a:pPr algn="ctr"/>
            <a:r>
              <a:rPr lang="en-IN" dirty="0"/>
              <a:t>Library Management System</a:t>
            </a:r>
          </a:p>
        </p:txBody>
      </p:sp>
      <p:sp>
        <p:nvSpPr>
          <p:cNvPr id="112" name="TextBox 111">
            <a:extLst>
              <a:ext uri="{FF2B5EF4-FFF2-40B4-BE49-F238E27FC236}">
                <a16:creationId xmlns:a16="http://schemas.microsoft.com/office/drawing/2014/main" id="{78873501-1E81-CA7C-680C-3F92CF12ABBF}"/>
              </a:ext>
            </a:extLst>
          </p:cNvPr>
          <p:cNvSpPr txBox="1"/>
          <p:nvPr/>
        </p:nvSpPr>
        <p:spPr>
          <a:xfrm>
            <a:off x="6520739" y="11308478"/>
            <a:ext cx="826481" cy="369319"/>
          </a:xfrm>
          <a:prstGeom prst="rect">
            <a:avLst/>
          </a:prstGeom>
          <a:noFill/>
        </p:spPr>
        <p:txBody>
          <a:bodyPr wrap="square" rtlCol="0">
            <a:spAutoFit/>
          </a:bodyPr>
          <a:lstStyle/>
          <a:p>
            <a:r>
              <a:rPr lang="en-IN" dirty="0"/>
              <a:t>Server</a:t>
            </a:r>
          </a:p>
        </p:txBody>
      </p:sp>
      <p:sp>
        <p:nvSpPr>
          <p:cNvPr id="113" name="TextBox 112">
            <a:extLst>
              <a:ext uri="{FF2B5EF4-FFF2-40B4-BE49-F238E27FC236}">
                <a16:creationId xmlns:a16="http://schemas.microsoft.com/office/drawing/2014/main" id="{1DCBD0CA-49C8-6F94-40C5-9BD0CE8FB95D}"/>
              </a:ext>
            </a:extLst>
          </p:cNvPr>
          <p:cNvSpPr txBox="1"/>
          <p:nvPr/>
        </p:nvSpPr>
        <p:spPr>
          <a:xfrm>
            <a:off x="7966692" y="11308465"/>
            <a:ext cx="1088575" cy="369332"/>
          </a:xfrm>
          <a:prstGeom prst="rect">
            <a:avLst/>
          </a:prstGeom>
          <a:noFill/>
        </p:spPr>
        <p:txBody>
          <a:bodyPr wrap="square" rtlCol="0">
            <a:spAutoFit/>
          </a:bodyPr>
          <a:lstStyle/>
          <a:p>
            <a:r>
              <a:rPr lang="en-IN" dirty="0"/>
              <a:t>Database</a:t>
            </a:r>
          </a:p>
        </p:txBody>
      </p:sp>
      <p:sp>
        <p:nvSpPr>
          <p:cNvPr id="114" name="TextBox 113">
            <a:extLst>
              <a:ext uri="{FF2B5EF4-FFF2-40B4-BE49-F238E27FC236}">
                <a16:creationId xmlns:a16="http://schemas.microsoft.com/office/drawing/2014/main" id="{26009000-45F1-6B69-5C70-93A3CAAB15E6}"/>
              </a:ext>
            </a:extLst>
          </p:cNvPr>
          <p:cNvSpPr txBox="1"/>
          <p:nvPr/>
        </p:nvSpPr>
        <p:spPr>
          <a:xfrm>
            <a:off x="8014306" y="12873525"/>
            <a:ext cx="1087851" cy="369332"/>
          </a:xfrm>
          <a:prstGeom prst="rect">
            <a:avLst/>
          </a:prstGeom>
          <a:noFill/>
        </p:spPr>
        <p:txBody>
          <a:bodyPr wrap="square" rtlCol="0">
            <a:spAutoFit/>
          </a:bodyPr>
          <a:lstStyle/>
          <a:p>
            <a:r>
              <a:rPr lang="en-IN" dirty="0"/>
              <a:t>Analyse</a:t>
            </a:r>
          </a:p>
        </p:txBody>
      </p:sp>
      <p:pic>
        <p:nvPicPr>
          <p:cNvPr id="22" name="Picture 21">
            <a:extLst>
              <a:ext uri="{FF2B5EF4-FFF2-40B4-BE49-F238E27FC236}">
                <a16:creationId xmlns:a16="http://schemas.microsoft.com/office/drawing/2014/main" id="{5BE741D6-F8A1-4E94-1E9C-D029687978E5}"/>
              </a:ext>
            </a:extLst>
          </p:cNvPr>
          <p:cNvPicPr>
            <a:picLocks noChangeAspect="1"/>
          </p:cNvPicPr>
          <p:nvPr/>
        </p:nvPicPr>
        <p:blipFill>
          <a:blip r:embed="rId10"/>
          <a:stretch>
            <a:fillRect/>
          </a:stretch>
        </p:blipFill>
        <p:spPr>
          <a:xfrm>
            <a:off x="10821615" y="3226665"/>
            <a:ext cx="8827453" cy="4735561"/>
          </a:xfrm>
          <a:prstGeom prst="rect">
            <a:avLst/>
          </a:prstGeom>
        </p:spPr>
      </p:pic>
      <p:pic>
        <p:nvPicPr>
          <p:cNvPr id="24" name="Picture 23">
            <a:extLst>
              <a:ext uri="{FF2B5EF4-FFF2-40B4-BE49-F238E27FC236}">
                <a16:creationId xmlns:a16="http://schemas.microsoft.com/office/drawing/2014/main" id="{D598F991-A289-568A-15E9-A5E631579484}"/>
              </a:ext>
            </a:extLst>
          </p:cNvPr>
          <p:cNvPicPr>
            <a:picLocks noChangeAspect="1"/>
          </p:cNvPicPr>
          <p:nvPr/>
        </p:nvPicPr>
        <p:blipFill>
          <a:blip r:embed="rId11"/>
          <a:stretch>
            <a:fillRect/>
          </a:stretch>
        </p:blipFill>
        <p:spPr>
          <a:xfrm>
            <a:off x="10908650" y="8500747"/>
            <a:ext cx="8694862" cy="4664431"/>
          </a:xfrm>
          <a:prstGeom prst="rect">
            <a:avLst/>
          </a:prstGeom>
        </p:spPr>
      </p:pic>
      <p:pic>
        <p:nvPicPr>
          <p:cNvPr id="6" name="Picture 2" descr="Businessman character avatar isolated">
            <a:extLst>
              <a:ext uri="{FF2B5EF4-FFF2-40B4-BE49-F238E27FC236}">
                <a16:creationId xmlns:a16="http://schemas.microsoft.com/office/drawing/2014/main" id="{CC0A2CA6-1ADE-F24E-A2DD-6E32B40AC77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23258" y="8280273"/>
            <a:ext cx="1109842" cy="11098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usinessman character avatar isolated">
            <a:extLst>
              <a:ext uri="{FF2B5EF4-FFF2-40B4-BE49-F238E27FC236}">
                <a16:creationId xmlns:a16="http://schemas.microsoft.com/office/drawing/2014/main" id="{4BF6B58E-A9C1-C09D-8E6A-AE25EE9DD65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50953" y="8287655"/>
            <a:ext cx="1109842" cy="11098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D74A28-F087-D88F-329D-3F13EF3A9CC1}"/>
              </a:ext>
            </a:extLst>
          </p:cNvPr>
          <p:cNvPicPr>
            <a:picLocks noChangeAspect="1"/>
          </p:cNvPicPr>
          <p:nvPr/>
        </p:nvPicPr>
        <p:blipFill>
          <a:blip r:embed="rId2"/>
          <a:stretch>
            <a:fillRect/>
          </a:stretch>
        </p:blipFill>
        <p:spPr>
          <a:xfrm>
            <a:off x="984250" y="2609186"/>
            <a:ext cx="8845742" cy="4745372"/>
          </a:xfrm>
          <a:prstGeom prst="rect">
            <a:avLst/>
          </a:prstGeom>
        </p:spPr>
      </p:pic>
      <p:pic>
        <p:nvPicPr>
          <p:cNvPr id="7" name="Picture 6">
            <a:extLst>
              <a:ext uri="{FF2B5EF4-FFF2-40B4-BE49-F238E27FC236}">
                <a16:creationId xmlns:a16="http://schemas.microsoft.com/office/drawing/2014/main" id="{13484B17-64FB-BEDF-F587-9705ED492CCD}"/>
              </a:ext>
            </a:extLst>
          </p:cNvPr>
          <p:cNvPicPr>
            <a:picLocks noChangeAspect="1"/>
          </p:cNvPicPr>
          <p:nvPr/>
        </p:nvPicPr>
        <p:blipFill>
          <a:blip r:embed="rId3"/>
          <a:stretch>
            <a:fillRect/>
          </a:stretch>
        </p:blipFill>
        <p:spPr>
          <a:xfrm>
            <a:off x="10438885" y="2609186"/>
            <a:ext cx="8845742" cy="4745372"/>
          </a:xfrm>
          <a:prstGeom prst="rect">
            <a:avLst/>
          </a:prstGeom>
        </p:spPr>
      </p:pic>
      <p:pic>
        <p:nvPicPr>
          <p:cNvPr id="11" name="Picture 10">
            <a:extLst>
              <a:ext uri="{FF2B5EF4-FFF2-40B4-BE49-F238E27FC236}">
                <a16:creationId xmlns:a16="http://schemas.microsoft.com/office/drawing/2014/main" id="{80D7B63F-2661-F424-3FD2-F2A5787CED97}"/>
              </a:ext>
            </a:extLst>
          </p:cNvPr>
          <p:cNvPicPr>
            <a:picLocks noChangeAspect="1"/>
          </p:cNvPicPr>
          <p:nvPr/>
        </p:nvPicPr>
        <p:blipFill>
          <a:blip r:embed="rId4"/>
          <a:stretch>
            <a:fillRect/>
          </a:stretch>
        </p:blipFill>
        <p:spPr>
          <a:xfrm>
            <a:off x="984249" y="8089644"/>
            <a:ext cx="8845743" cy="4745372"/>
          </a:xfrm>
          <a:prstGeom prst="rect">
            <a:avLst/>
          </a:prstGeom>
        </p:spPr>
      </p:pic>
      <p:pic>
        <p:nvPicPr>
          <p:cNvPr id="13" name="Picture 12">
            <a:extLst>
              <a:ext uri="{FF2B5EF4-FFF2-40B4-BE49-F238E27FC236}">
                <a16:creationId xmlns:a16="http://schemas.microsoft.com/office/drawing/2014/main" id="{4EAB3C4F-6775-F7F9-67A9-44D09FB0D37A}"/>
              </a:ext>
            </a:extLst>
          </p:cNvPr>
          <p:cNvPicPr>
            <a:picLocks noChangeAspect="1"/>
          </p:cNvPicPr>
          <p:nvPr/>
        </p:nvPicPr>
        <p:blipFill>
          <a:blip r:embed="rId5"/>
          <a:stretch>
            <a:fillRect/>
          </a:stretch>
        </p:blipFill>
        <p:spPr>
          <a:xfrm>
            <a:off x="10438885" y="8089644"/>
            <a:ext cx="8845742" cy="4745372"/>
          </a:xfrm>
          <a:prstGeom prst="rect">
            <a:avLst/>
          </a:prstGeom>
        </p:spPr>
      </p:pic>
    </p:spTree>
    <p:extLst>
      <p:ext uri="{BB962C8B-B14F-4D97-AF65-F5344CB8AC3E}">
        <p14:creationId xmlns:p14="http://schemas.microsoft.com/office/powerpoint/2010/main" val="3176894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312</Words>
  <Application>Microsoft Office PowerPoint</Application>
  <PresentationFormat>Custom</PresentationFormat>
  <Paragraphs>34</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Liberation Sans</vt:lpstr>
      <vt:lpstr>Office Theme</vt:lpstr>
      <vt:lpstr>LIBRARY MANAGEMENT SYSTEM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 Lange</dc:creator>
  <cp:lastModifiedBy>Gandra Shiva Krishna</cp:lastModifiedBy>
  <cp:revision>62</cp:revision>
  <dcterms:created xsi:type="dcterms:W3CDTF">2021-04-19T10:49:00Z</dcterms:created>
  <dcterms:modified xsi:type="dcterms:W3CDTF">2025-02-14T20:50:24Z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2020-02-27T05:30:00Z</vt:filetime>
  </property>
  <property fmtid="{D5CDD505-2E9C-101B-9397-08002B2CF9AE}" pid="3" name="Creator">
    <vt:lpwstr>Impress</vt:lpwstr>
  </property>
  <property fmtid="{D5CDD505-2E9C-101B-9397-08002B2CF9AE}" pid="4" name="LastSaved">
    <vt:filetime>2021-04-19T05:30:00Z</vt:filetime>
  </property>
  <property fmtid="{D5CDD505-2E9C-101B-9397-08002B2CF9AE}" pid="5" name="KSOProductBuildVer">
    <vt:lpwstr>1033-11.2.0.10176</vt:lpwstr>
  </property>
</Properties>
</file>