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6" r:id="rId5"/>
    <p:sldId id="261" r:id="rId6"/>
    <p:sldId id="265" r:id="rId7"/>
    <p:sldId id="259" r:id="rId8"/>
    <p:sldId id="267" r:id="rId9"/>
    <p:sldId id="262" r:id="rId10"/>
    <p:sldId id="268" r:id="rId11"/>
    <p:sldId id="263"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6F33C6-073E-ACB3-397F-98672643A71D}"/>
              </a:ext>
            </a:extLst>
          </p:cNvPr>
          <p:cNvPicPr>
            <a:picLocks noChangeAspect="1"/>
          </p:cNvPicPr>
          <p:nvPr/>
        </p:nvPicPr>
        <p:blipFill>
          <a:blip r:embed="rId2"/>
          <a:stretch>
            <a:fillRect/>
          </a:stretch>
        </p:blipFill>
        <p:spPr>
          <a:xfrm>
            <a:off x="771214" y="765858"/>
            <a:ext cx="8595997" cy="28622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CBD7DD47-1314-613F-E33A-FFC4B1E8427A}"/>
              </a:ext>
            </a:extLst>
          </p:cNvPr>
          <p:cNvSpPr>
            <a:spLocks noGrp="1"/>
          </p:cNvSpPr>
          <p:nvPr>
            <p:ph type="ctrTitle"/>
          </p:nvPr>
        </p:nvSpPr>
        <p:spPr>
          <a:xfrm>
            <a:off x="206478" y="5095227"/>
            <a:ext cx="8475406" cy="996915"/>
          </a:xfrm>
        </p:spPr>
        <p:txBody>
          <a:bodyPr/>
          <a:lstStyle/>
          <a:p>
            <a:r>
              <a:rPr lang="en-IN" b="1" dirty="0">
                <a:solidFill>
                  <a:schemeClr val="tx1"/>
                </a:solidFill>
              </a:rPr>
              <a:t>Submitted by </a:t>
            </a:r>
            <a:r>
              <a:rPr lang="en-IN" dirty="0"/>
              <a:t>Shiva Gujria</a:t>
            </a:r>
          </a:p>
        </p:txBody>
      </p:sp>
    </p:spTree>
    <p:extLst>
      <p:ext uri="{BB962C8B-B14F-4D97-AF65-F5344CB8AC3E}">
        <p14:creationId xmlns:p14="http://schemas.microsoft.com/office/powerpoint/2010/main" val="252928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31248-BD34-8F5C-AE8A-97996F9C9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E76F9-000D-42A3-2FA2-E43B5C3E98CE}"/>
              </a:ext>
            </a:extLst>
          </p:cNvPr>
          <p:cNvSpPr>
            <a:spLocks noGrp="1"/>
          </p:cNvSpPr>
          <p:nvPr>
            <p:ph type="ctrTitle"/>
          </p:nvPr>
        </p:nvSpPr>
        <p:spPr>
          <a:xfrm>
            <a:off x="491612" y="960538"/>
            <a:ext cx="3873909" cy="865184"/>
          </a:xfrm>
        </p:spPr>
        <p:txBody>
          <a:bodyPr/>
          <a:lstStyle/>
          <a:p>
            <a:r>
              <a:rPr lang="en-IN" dirty="0"/>
              <a:t>Question 4</a:t>
            </a:r>
          </a:p>
        </p:txBody>
      </p:sp>
      <p:sp>
        <p:nvSpPr>
          <p:cNvPr id="7" name="TextBox 6">
            <a:extLst>
              <a:ext uri="{FF2B5EF4-FFF2-40B4-BE49-F238E27FC236}">
                <a16:creationId xmlns:a16="http://schemas.microsoft.com/office/drawing/2014/main" id="{1770445E-65C2-D2BF-7E82-32E9BCC8A603}"/>
              </a:ext>
            </a:extLst>
          </p:cNvPr>
          <p:cNvSpPr txBox="1"/>
          <p:nvPr/>
        </p:nvSpPr>
        <p:spPr>
          <a:xfrm>
            <a:off x="747252" y="1964353"/>
            <a:ext cx="8839200" cy="4154984"/>
          </a:xfrm>
          <a:prstGeom prst="rect">
            <a:avLst/>
          </a:prstGeom>
          <a:noFill/>
        </p:spPr>
        <p:txBody>
          <a:bodyPr wrap="square">
            <a:spAutoFit/>
          </a:bodyPr>
          <a:lstStyle/>
          <a:p>
            <a:r>
              <a:rPr lang="en-US" sz="2400" dirty="0"/>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 </a:t>
            </a:r>
          </a:p>
        </p:txBody>
      </p:sp>
    </p:spTree>
    <p:extLst>
      <p:ext uri="{BB962C8B-B14F-4D97-AF65-F5344CB8AC3E}">
        <p14:creationId xmlns:p14="http://schemas.microsoft.com/office/powerpoint/2010/main" val="387691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44B99-A16C-D551-4370-E61585886CF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016C10-3507-4604-5EDC-C7E4B61EE5B8}"/>
              </a:ext>
            </a:extLst>
          </p:cNvPr>
          <p:cNvSpPr>
            <a:spLocks noGrp="1"/>
          </p:cNvSpPr>
          <p:nvPr>
            <p:ph type="subTitle" idx="1"/>
          </p:nvPr>
        </p:nvSpPr>
        <p:spPr>
          <a:xfrm>
            <a:off x="101686" y="5281234"/>
            <a:ext cx="9543760" cy="1031075"/>
          </a:xfrm>
        </p:spPr>
        <p:txBody>
          <a:bodyPr>
            <a:noAutofit/>
          </a:bodyPr>
          <a:lstStyle/>
          <a:p>
            <a:pPr algn="l"/>
            <a:r>
              <a:rPr lang="en-US" sz="1600" b="1" dirty="0">
                <a:solidFill>
                  <a:schemeClr val="tx1"/>
                </a:solidFill>
              </a:rPr>
              <a:t>The map chart concludes by comparing the places that have produced the greatest revenue to those that have not.</a:t>
            </a:r>
          </a:p>
          <a:p>
            <a:pPr algn="l"/>
            <a:r>
              <a:rPr lang="en-US" sz="1600" b="1" dirty="0">
                <a:solidFill>
                  <a:schemeClr val="tx1"/>
                </a:solidFill>
              </a:rPr>
              <a:t>There is no market in Africa, Asia and Russia.</a:t>
            </a:r>
          </a:p>
          <a:p>
            <a:pPr algn="l"/>
            <a:r>
              <a:rPr lang="en-US" sz="1600" b="1" dirty="0">
                <a:solidFill>
                  <a:schemeClr val="tx1"/>
                </a:solidFill>
              </a:rPr>
              <a:t>The map also revels that the majority of sales only in European market more and dive deeper into these region to maximize sales.</a:t>
            </a:r>
          </a:p>
        </p:txBody>
      </p:sp>
      <p:pic>
        <p:nvPicPr>
          <p:cNvPr id="5" name="Picture 4">
            <a:extLst>
              <a:ext uri="{FF2B5EF4-FFF2-40B4-BE49-F238E27FC236}">
                <a16:creationId xmlns:a16="http://schemas.microsoft.com/office/drawing/2014/main" id="{3C7F4EA3-3D71-DC94-DAA0-10F540A21740}"/>
              </a:ext>
            </a:extLst>
          </p:cNvPr>
          <p:cNvPicPr>
            <a:picLocks noChangeAspect="1"/>
          </p:cNvPicPr>
          <p:nvPr/>
        </p:nvPicPr>
        <p:blipFill>
          <a:blip r:embed="rId2"/>
          <a:stretch>
            <a:fillRect/>
          </a:stretch>
        </p:blipFill>
        <p:spPr>
          <a:xfrm>
            <a:off x="0" y="0"/>
            <a:ext cx="12191999" cy="50845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22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D878-6E39-CD6D-D917-D9ACC64B219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F83183D-FFAD-817A-3275-E0254EB60225}"/>
              </a:ext>
            </a:extLst>
          </p:cNvPr>
          <p:cNvSpPr>
            <a:spLocks noGrp="1"/>
          </p:cNvSpPr>
          <p:nvPr>
            <p:ph type="subTitle" idx="1"/>
          </p:nvPr>
        </p:nvSpPr>
        <p:spPr>
          <a:xfrm>
            <a:off x="573634" y="1576570"/>
            <a:ext cx="11438021" cy="4746523"/>
          </a:xfrm>
        </p:spPr>
        <p:txBody>
          <a:bodyPr>
            <a:noAutofit/>
          </a:bodyPr>
          <a:lstStyle/>
          <a:p>
            <a:pPr algn="l"/>
            <a:endParaRPr lang="en-US" sz="2400" b="1" dirty="0">
              <a:solidFill>
                <a:schemeClr val="tx1"/>
              </a:solidFill>
            </a:endParaRPr>
          </a:p>
          <a:p>
            <a:pPr algn="l"/>
            <a:r>
              <a:rPr lang="en-US" sz="2400" b="1" dirty="0">
                <a:solidFill>
                  <a:schemeClr val="tx1"/>
                </a:solidFill>
              </a:rPr>
              <a:t>• The company should come up with strategies that aim at </a:t>
            </a:r>
          </a:p>
          <a:p>
            <a:pPr algn="l"/>
            <a:r>
              <a:rPr lang="en-US" sz="2400" b="1" dirty="0">
                <a:solidFill>
                  <a:schemeClr val="tx1"/>
                </a:solidFill>
              </a:rPr>
              <a:t>Stocking and advertising seasonal products to maximize sales when</a:t>
            </a:r>
          </a:p>
          <a:p>
            <a:pPr algn="l"/>
            <a:r>
              <a:rPr lang="en-US" sz="2400" b="1" dirty="0">
                <a:solidFill>
                  <a:schemeClr val="tx1"/>
                </a:solidFill>
              </a:rPr>
              <a:t> the demand go up.</a:t>
            </a:r>
          </a:p>
          <a:p>
            <a:pPr algn="l"/>
            <a:r>
              <a:rPr lang="en-US" sz="2400" b="1" dirty="0">
                <a:solidFill>
                  <a:schemeClr val="tx1"/>
                </a:solidFill>
              </a:rPr>
              <a:t>• The company should create special relationship with the customers </a:t>
            </a:r>
          </a:p>
          <a:p>
            <a:pPr algn="l"/>
            <a:r>
              <a:rPr lang="en-US" sz="2400" b="1" dirty="0">
                <a:solidFill>
                  <a:schemeClr val="tx1"/>
                </a:solidFill>
              </a:rPr>
              <a:t>Who order in big quantities in order to increase the retention .</a:t>
            </a:r>
          </a:p>
          <a:p>
            <a:pPr algn="l"/>
            <a:r>
              <a:rPr lang="en-US" sz="2400" b="1" dirty="0">
                <a:solidFill>
                  <a:schemeClr val="tx1"/>
                </a:solidFill>
              </a:rPr>
              <a:t>• The European market has more potential to grow sales hence </a:t>
            </a:r>
          </a:p>
          <a:p>
            <a:pPr algn="l"/>
            <a:r>
              <a:rPr lang="en-US" sz="2400" b="1" dirty="0">
                <a:solidFill>
                  <a:schemeClr val="tx1"/>
                </a:solidFill>
              </a:rPr>
              <a:t>Company should build strategies to maximize the sales .</a:t>
            </a:r>
          </a:p>
        </p:txBody>
      </p:sp>
      <p:sp>
        <p:nvSpPr>
          <p:cNvPr id="4" name="TextBox 3">
            <a:extLst>
              <a:ext uri="{FF2B5EF4-FFF2-40B4-BE49-F238E27FC236}">
                <a16:creationId xmlns:a16="http://schemas.microsoft.com/office/drawing/2014/main" id="{8A2617CD-0C30-C5E8-31D0-7A1D91C60070}"/>
              </a:ext>
            </a:extLst>
          </p:cNvPr>
          <p:cNvSpPr txBox="1"/>
          <p:nvPr/>
        </p:nvSpPr>
        <p:spPr>
          <a:xfrm>
            <a:off x="1909916" y="1191850"/>
            <a:ext cx="6064045" cy="769441"/>
          </a:xfrm>
          <a:prstGeom prst="rect">
            <a:avLst/>
          </a:prstGeom>
          <a:noFill/>
        </p:spPr>
        <p:txBody>
          <a:bodyPr wrap="square">
            <a:spAutoFit/>
          </a:bodyPr>
          <a:lstStyle/>
          <a:p>
            <a:r>
              <a:rPr lang="en-IN" sz="4400" b="1" dirty="0">
                <a:solidFill>
                  <a:schemeClr val="accent1">
                    <a:lumMod val="75000"/>
                  </a:schemeClr>
                </a:solidFill>
              </a:rPr>
              <a:t>Recommendations</a:t>
            </a:r>
          </a:p>
        </p:txBody>
      </p:sp>
    </p:spTree>
    <p:extLst>
      <p:ext uri="{BB962C8B-B14F-4D97-AF65-F5344CB8AC3E}">
        <p14:creationId xmlns:p14="http://schemas.microsoft.com/office/powerpoint/2010/main" val="136153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5ACF-8AB2-F075-0301-31F78C7EECDB}"/>
              </a:ext>
            </a:extLst>
          </p:cNvPr>
          <p:cNvSpPr>
            <a:spLocks noGrp="1"/>
          </p:cNvSpPr>
          <p:nvPr>
            <p:ph type="title"/>
          </p:nvPr>
        </p:nvSpPr>
        <p:spPr>
          <a:xfrm>
            <a:off x="2270161" y="2674374"/>
            <a:ext cx="8535492" cy="1320800"/>
          </a:xfrm>
        </p:spPr>
        <p:txBody>
          <a:bodyPr>
            <a:noAutofit/>
          </a:bodyPr>
          <a:lstStyle/>
          <a:p>
            <a:r>
              <a:rPr lang="en-IN" sz="9600" b="1" dirty="0"/>
              <a:t>Thank You</a:t>
            </a:r>
          </a:p>
        </p:txBody>
      </p:sp>
    </p:spTree>
    <p:extLst>
      <p:ext uri="{BB962C8B-B14F-4D97-AF65-F5344CB8AC3E}">
        <p14:creationId xmlns:p14="http://schemas.microsoft.com/office/powerpoint/2010/main" val="292523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6E4A-F21F-17B4-4701-76E0BF259149}"/>
              </a:ext>
            </a:extLst>
          </p:cNvPr>
          <p:cNvSpPr>
            <a:spLocks noGrp="1"/>
          </p:cNvSpPr>
          <p:nvPr>
            <p:ph type="ctrTitle"/>
          </p:nvPr>
        </p:nvSpPr>
        <p:spPr>
          <a:xfrm>
            <a:off x="963835" y="550607"/>
            <a:ext cx="4426700" cy="865184"/>
          </a:xfrm>
        </p:spPr>
        <p:txBody>
          <a:bodyPr/>
          <a:lstStyle/>
          <a:p>
            <a:r>
              <a:rPr lang="en-IN" dirty="0"/>
              <a:t>Introduction</a:t>
            </a:r>
          </a:p>
        </p:txBody>
      </p:sp>
      <p:sp>
        <p:nvSpPr>
          <p:cNvPr id="7" name="TextBox 6">
            <a:extLst>
              <a:ext uri="{FF2B5EF4-FFF2-40B4-BE49-F238E27FC236}">
                <a16:creationId xmlns:a16="http://schemas.microsoft.com/office/drawing/2014/main" id="{5B0A9317-393A-1749-F8C5-DF184DD5475D}"/>
              </a:ext>
            </a:extLst>
          </p:cNvPr>
          <p:cNvSpPr txBox="1"/>
          <p:nvPr/>
        </p:nvSpPr>
        <p:spPr>
          <a:xfrm>
            <a:off x="688259" y="1689050"/>
            <a:ext cx="8839200" cy="5262979"/>
          </a:xfrm>
          <a:prstGeom prst="rect">
            <a:avLst/>
          </a:prstGeom>
          <a:noFill/>
        </p:spPr>
        <p:txBody>
          <a:bodyPr wrap="square">
            <a:spAutoFit/>
          </a:bodyPr>
          <a:lstStyle/>
          <a:p>
            <a:r>
              <a:rPr lang="en-US" sz="2800" dirty="0"/>
              <a:t>Hello ! Greetings to all .I am here to share my insights for the company sales performance for the year of 2011.</a:t>
            </a:r>
          </a:p>
          <a:p>
            <a:endParaRPr lang="en-US" sz="2800" dirty="0"/>
          </a:p>
          <a:p>
            <a:r>
              <a:rPr lang="en-US" sz="2800" dirty="0"/>
              <a:t>I appreciate TATA Group from providing me chance to gain insightful information from the data of store's Performance.</a:t>
            </a:r>
          </a:p>
          <a:p>
            <a:endParaRPr lang="en-US" sz="2800" dirty="0"/>
          </a:p>
          <a:p>
            <a:r>
              <a:rPr lang="en-US" sz="2800" dirty="0"/>
              <a:t>Thanks to CEO and CMO for questions asked to me and provide direction for the insights of the data.</a:t>
            </a:r>
          </a:p>
          <a:p>
            <a:endParaRPr lang="en-US" sz="2800" dirty="0"/>
          </a:p>
          <a:p>
            <a:endParaRPr lang="en-IN" sz="2800" dirty="0"/>
          </a:p>
        </p:txBody>
      </p:sp>
    </p:spTree>
    <p:extLst>
      <p:ext uri="{BB962C8B-B14F-4D97-AF65-F5344CB8AC3E}">
        <p14:creationId xmlns:p14="http://schemas.microsoft.com/office/powerpoint/2010/main" val="259237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B896B-E720-868E-4827-1D8B4739B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0936E-F31D-C586-C58A-A5A074D67185}"/>
              </a:ext>
            </a:extLst>
          </p:cNvPr>
          <p:cNvSpPr>
            <a:spLocks noGrp="1"/>
          </p:cNvSpPr>
          <p:nvPr>
            <p:ph type="ctrTitle"/>
          </p:nvPr>
        </p:nvSpPr>
        <p:spPr>
          <a:xfrm>
            <a:off x="422786" y="675403"/>
            <a:ext cx="5466736" cy="865184"/>
          </a:xfrm>
        </p:spPr>
        <p:txBody>
          <a:bodyPr/>
          <a:lstStyle/>
          <a:p>
            <a:r>
              <a:rPr lang="en-IN" dirty="0"/>
              <a:t>Thought Process</a:t>
            </a:r>
          </a:p>
        </p:txBody>
      </p:sp>
      <p:sp>
        <p:nvSpPr>
          <p:cNvPr id="7" name="TextBox 6">
            <a:extLst>
              <a:ext uri="{FF2B5EF4-FFF2-40B4-BE49-F238E27FC236}">
                <a16:creationId xmlns:a16="http://schemas.microsoft.com/office/drawing/2014/main" id="{9A415C47-E88D-8991-94D6-D103A49B6770}"/>
              </a:ext>
            </a:extLst>
          </p:cNvPr>
          <p:cNvSpPr txBox="1"/>
          <p:nvPr/>
        </p:nvSpPr>
        <p:spPr>
          <a:xfrm>
            <a:off x="747252" y="1964353"/>
            <a:ext cx="8839200" cy="3108543"/>
          </a:xfrm>
          <a:prstGeom prst="rect">
            <a:avLst/>
          </a:prstGeom>
          <a:noFill/>
        </p:spPr>
        <p:txBody>
          <a:bodyPr wrap="square">
            <a:spAutoFit/>
          </a:bodyPr>
          <a:lstStyle/>
          <a:p>
            <a:r>
              <a:rPr lang="en-US" sz="2800" dirty="0"/>
              <a:t>I assure you that I look all the necessary steps to ensure that this analysis is accurate and correct. </a:t>
            </a:r>
          </a:p>
          <a:p>
            <a:endParaRPr lang="en-US" sz="2800" dirty="0"/>
          </a:p>
          <a:p>
            <a:r>
              <a:rPr lang="en-US" sz="2800" dirty="0"/>
              <a:t>I cleaned up the data you provided by removing all the negative values in the Unit Price and Quantity columns and also filtered the data as required for all the visualizations.</a:t>
            </a:r>
          </a:p>
        </p:txBody>
      </p:sp>
    </p:spTree>
    <p:extLst>
      <p:ext uri="{BB962C8B-B14F-4D97-AF65-F5344CB8AC3E}">
        <p14:creationId xmlns:p14="http://schemas.microsoft.com/office/powerpoint/2010/main" val="301346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93A4-6F3B-8D00-9E14-47EFF654F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EE380-7C45-5F1D-A761-4E65AE59AB57}"/>
              </a:ext>
            </a:extLst>
          </p:cNvPr>
          <p:cNvSpPr>
            <a:spLocks noGrp="1"/>
          </p:cNvSpPr>
          <p:nvPr>
            <p:ph type="ctrTitle"/>
          </p:nvPr>
        </p:nvSpPr>
        <p:spPr>
          <a:xfrm>
            <a:off x="491612" y="960538"/>
            <a:ext cx="3873909" cy="865184"/>
          </a:xfrm>
        </p:spPr>
        <p:txBody>
          <a:bodyPr/>
          <a:lstStyle/>
          <a:p>
            <a:r>
              <a:rPr lang="en-IN" dirty="0"/>
              <a:t>Question 1</a:t>
            </a:r>
          </a:p>
        </p:txBody>
      </p:sp>
      <p:sp>
        <p:nvSpPr>
          <p:cNvPr id="7" name="TextBox 6">
            <a:extLst>
              <a:ext uri="{FF2B5EF4-FFF2-40B4-BE49-F238E27FC236}">
                <a16:creationId xmlns:a16="http://schemas.microsoft.com/office/drawing/2014/main" id="{CD31B80D-3353-B39A-49FC-6CACC245B72C}"/>
              </a:ext>
            </a:extLst>
          </p:cNvPr>
          <p:cNvSpPr txBox="1"/>
          <p:nvPr/>
        </p:nvSpPr>
        <p:spPr>
          <a:xfrm>
            <a:off x="747252" y="1964353"/>
            <a:ext cx="8839200" cy="2677656"/>
          </a:xfrm>
          <a:prstGeom prst="rect">
            <a:avLst/>
          </a:prstGeom>
          <a:noFill/>
        </p:spPr>
        <p:txBody>
          <a:bodyPr wrap="square">
            <a:spAutoFit/>
          </a:bodyPr>
          <a:lstStyle/>
          <a:p>
            <a:r>
              <a:rPr lang="en-US" sz="2400" dirty="0"/>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p>
        </p:txBody>
      </p:sp>
    </p:spTree>
    <p:extLst>
      <p:ext uri="{BB962C8B-B14F-4D97-AF65-F5344CB8AC3E}">
        <p14:creationId xmlns:p14="http://schemas.microsoft.com/office/powerpoint/2010/main" val="194699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ED06F-4C03-3ACD-2B4C-1A145881BED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AAFFB2-6BAC-62EB-063E-9A1E3EB2437D}"/>
              </a:ext>
            </a:extLst>
          </p:cNvPr>
          <p:cNvSpPr txBox="1"/>
          <p:nvPr/>
        </p:nvSpPr>
        <p:spPr>
          <a:xfrm>
            <a:off x="120058" y="5558819"/>
            <a:ext cx="9240252" cy="1200329"/>
          </a:xfrm>
          <a:prstGeom prst="rect">
            <a:avLst/>
          </a:prstGeom>
          <a:noFill/>
        </p:spPr>
        <p:txBody>
          <a:bodyPr wrap="square">
            <a:spAutoFit/>
          </a:bodyPr>
          <a:lstStyle/>
          <a:p>
            <a:r>
              <a:rPr lang="en-US" sz="2400" dirty="0"/>
              <a:t>The first 8 months had stable monthly revenue with an average of 685 k. The revenue trend from August to December how seasonally affects retail store sales.</a:t>
            </a:r>
          </a:p>
        </p:txBody>
      </p:sp>
      <p:pic>
        <p:nvPicPr>
          <p:cNvPr id="6" name="Picture 5">
            <a:extLst>
              <a:ext uri="{FF2B5EF4-FFF2-40B4-BE49-F238E27FC236}">
                <a16:creationId xmlns:a16="http://schemas.microsoft.com/office/drawing/2014/main" id="{A56FF57F-04A2-CBAE-EE00-998A280107D5}"/>
              </a:ext>
            </a:extLst>
          </p:cNvPr>
          <p:cNvPicPr>
            <a:picLocks noChangeAspect="1"/>
          </p:cNvPicPr>
          <p:nvPr/>
        </p:nvPicPr>
        <p:blipFill>
          <a:blip r:embed="rId2"/>
          <a:stretch>
            <a:fillRect/>
          </a:stretch>
        </p:blipFill>
        <p:spPr>
          <a:xfrm>
            <a:off x="0" y="1"/>
            <a:ext cx="12192000" cy="53099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977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FBD3-5B96-7687-C7FC-4C176B667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475C2-C4CF-A2D8-1E7C-655C5F018469}"/>
              </a:ext>
            </a:extLst>
          </p:cNvPr>
          <p:cNvSpPr>
            <a:spLocks noGrp="1"/>
          </p:cNvSpPr>
          <p:nvPr>
            <p:ph type="ctrTitle"/>
          </p:nvPr>
        </p:nvSpPr>
        <p:spPr>
          <a:xfrm>
            <a:off x="491612" y="960538"/>
            <a:ext cx="3873909" cy="865184"/>
          </a:xfrm>
        </p:spPr>
        <p:txBody>
          <a:bodyPr/>
          <a:lstStyle/>
          <a:p>
            <a:r>
              <a:rPr lang="en-IN" dirty="0"/>
              <a:t>Question 2</a:t>
            </a:r>
          </a:p>
        </p:txBody>
      </p:sp>
      <p:sp>
        <p:nvSpPr>
          <p:cNvPr id="7" name="TextBox 6">
            <a:extLst>
              <a:ext uri="{FF2B5EF4-FFF2-40B4-BE49-F238E27FC236}">
                <a16:creationId xmlns:a16="http://schemas.microsoft.com/office/drawing/2014/main" id="{3275B064-A9F5-7C38-8B7F-5F4C7D79AA8D}"/>
              </a:ext>
            </a:extLst>
          </p:cNvPr>
          <p:cNvSpPr txBox="1"/>
          <p:nvPr/>
        </p:nvSpPr>
        <p:spPr>
          <a:xfrm>
            <a:off x="747252" y="1964353"/>
            <a:ext cx="8839200" cy="1938992"/>
          </a:xfrm>
          <a:prstGeom prst="rect">
            <a:avLst/>
          </a:prstGeom>
          <a:noFill/>
        </p:spPr>
        <p:txBody>
          <a:bodyPr wrap="square">
            <a:spAutoFit/>
          </a:bodyPr>
          <a:lstStyle/>
          <a:p>
            <a:r>
              <a:rPr lang="en-US" sz="2400" dirty="0"/>
              <a:t>The CMO is interested in viewing the top 10 countries which are generating the highest revenue. Additionally, the CMO is also interested in viewing the quantity sold along with the revenue generated. The CMO does not want to have the United Kingdom in this visual.</a:t>
            </a:r>
          </a:p>
        </p:txBody>
      </p:sp>
    </p:spTree>
    <p:extLst>
      <p:ext uri="{BB962C8B-B14F-4D97-AF65-F5344CB8AC3E}">
        <p14:creationId xmlns:p14="http://schemas.microsoft.com/office/powerpoint/2010/main" val="8852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4CEE4F-804F-AFDD-5ACD-6B689ED20FFD}"/>
              </a:ext>
            </a:extLst>
          </p:cNvPr>
          <p:cNvSpPr>
            <a:spLocks noGrp="1"/>
          </p:cNvSpPr>
          <p:nvPr>
            <p:ph type="subTitle" idx="1"/>
          </p:nvPr>
        </p:nvSpPr>
        <p:spPr>
          <a:xfrm>
            <a:off x="84866" y="5648375"/>
            <a:ext cx="11438021" cy="1385378"/>
          </a:xfrm>
        </p:spPr>
        <p:txBody>
          <a:bodyPr>
            <a:normAutofit/>
          </a:bodyPr>
          <a:lstStyle/>
          <a:p>
            <a:pPr algn="l"/>
            <a:r>
              <a:rPr lang="en-US" sz="1600" b="1" dirty="0">
                <a:solidFill>
                  <a:schemeClr val="tx1"/>
                </a:solidFill>
              </a:rPr>
              <a:t>• This chart represents the top 10 countries in revenue and the quantities bought in these countries except The United Kingdom.</a:t>
            </a:r>
          </a:p>
          <a:p>
            <a:pPr algn="l"/>
            <a:r>
              <a:rPr lang="en-US" sz="1600" b="1" dirty="0">
                <a:solidFill>
                  <a:schemeClr val="tx1"/>
                </a:solidFill>
              </a:rPr>
              <a:t>• There is no major difference between the revenue and the quantity of goods sold in these countries ,showing high purchasing power in these countries</a:t>
            </a:r>
          </a:p>
        </p:txBody>
      </p:sp>
      <p:pic>
        <p:nvPicPr>
          <p:cNvPr id="5" name="Picture 4">
            <a:extLst>
              <a:ext uri="{FF2B5EF4-FFF2-40B4-BE49-F238E27FC236}">
                <a16:creationId xmlns:a16="http://schemas.microsoft.com/office/drawing/2014/main" id="{E4FB6931-793A-3A97-EDD0-2BD95818F2C7}"/>
              </a:ext>
            </a:extLst>
          </p:cNvPr>
          <p:cNvPicPr>
            <a:picLocks noChangeAspect="1"/>
          </p:cNvPicPr>
          <p:nvPr/>
        </p:nvPicPr>
        <p:blipFill>
          <a:blip r:embed="rId2"/>
          <a:stretch>
            <a:fillRect/>
          </a:stretch>
        </p:blipFill>
        <p:spPr>
          <a:xfrm>
            <a:off x="0" y="1"/>
            <a:ext cx="12192000" cy="55024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600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9AE0C-1DC1-42A1-C718-CF76B1F209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FBE02-1A22-14B0-0EB9-A964226BE339}"/>
              </a:ext>
            </a:extLst>
          </p:cNvPr>
          <p:cNvSpPr>
            <a:spLocks noGrp="1"/>
          </p:cNvSpPr>
          <p:nvPr>
            <p:ph type="ctrTitle"/>
          </p:nvPr>
        </p:nvSpPr>
        <p:spPr>
          <a:xfrm>
            <a:off x="491612" y="960538"/>
            <a:ext cx="3873909" cy="865184"/>
          </a:xfrm>
        </p:spPr>
        <p:txBody>
          <a:bodyPr/>
          <a:lstStyle/>
          <a:p>
            <a:r>
              <a:rPr lang="en-IN" dirty="0"/>
              <a:t>Question 3</a:t>
            </a:r>
          </a:p>
        </p:txBody>
      </p:sp>
      <p:sp>
        <p:nvSpPr>
          <p:cNvPr id="7" name="TextBox 6">
            <a:extLst>
              <a:ext uri="{FF2B5EF4-FFF2-40B4-BE49-F238E27FC236}">
                <a16:creationId xmlns:a16="http://schemas.microsoft.com/office/drawing/2014/main" id="{0B8F4AE0-EEEC-202C-FDD9-3CE3283B559B}"/>
              </a:ext>
            </a:extLst>
          </p:cNvPr>
          <p:cNvSpPr txBox="1"/>
          <p:nvPr/>
        </p:nvSpPr>
        <p:spPr>
          <a:xfrm>
            <a:off x="747252" y="1964353"/>
            <a:ext cx="8839200" cy="2677656"/>
          </a:xfrm>
          <a:prstGeom prst="rect">
            <a:avLst/>
          </a:prstGeom>
          <a:noFill/>
        </p:spPr>
        <p:txBody>
          <a:bodyPr wrap="square">
            <a:spAutoFit/>
          </a:bodyPr>
          <a:lstStyle/>
          <a:p>
            <a:r>
              <a:rPr lang="en-US" sz="2400" dirty="0"/>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p>
        </p:txBody>
      </p:sp>
    </p:spTree>
    <p:extLst>
      <p:ext uri="{BB962C8B-B14F-4D97-AF65-F5344CB8AC3E}">
        <p14:creationId xmlns:p14="http://schemas.microsoft.com/office/powerpoint/2010/main" val="191656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527C-D8E6-0A67-C10E-99FB6CAD5A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BFA15E-D7E6-9184-6AEA-8B47AA6FCA28}"/>
              </a:ext>
            </a:extLst>
          </p:cNvPr>
          <p:cNvSpPr>
            <a:spLocks noGrp="1"/>
          </p:cNvSpPr>
          <p:nvPr>
            <p:ph type="subTitle" idx="1"/>
          </p:nvPr>
        </p:nvSpPr>
        <p:spPr>
          <a:xfrm>
            <a:off x="320842" y="5727033"/>
            <a:ext cx="8931314" cy="1385378"/>
          </a:xfrm>
        </p:spPr>
        <p:txBody>
          <a:bodyPr>
            <a:normAutofit/>
          </a:bodyPr>
          <a:lstStyle/>
          <a:p>
            <a:pPr algn="l"/>
            <a:r>
              <a:rPr lang="en-US" sz="1600" b="1" dirty="0">
                <a:solidFill>
                  <a:schemeClr val="tx1"/>
                </a:solidFill>
              </a:rPr>
              <a:t>The </a:t>
            </a:r>
            <a:r>
              <a:rPr lang="en-US" sz="1600" b="1" dirty="0" err="1">
                <a:solidFill>
                  <a:schemeClr val="tx1"/>
                </a:solidFill>
              </a:rPr>
              <a:t>averge</a:t>
            </a:r>
            <a:r>
              <a:rPr lang="en-US" sz="1600" b="1" dirty="0">
                <a:solidFill>
                  <a:schemeClr val="tx1"/>
                </a:solidFill>
              </a:rPr>
              <a:t> difference in revenue between the top 1o countries is 15.8%.</a:t>
            </a:r>
          </a:p>
          <a:p>
            <a:pPr algn="l"/>
            <a:r>
              <a:rPr lang="en-US" sz="1600" b="1" dirty="0">
                <a:solidFill>
                  <a:schemeClr val="tx1"/>
                </a:solidFill>
              </a:rPr>
              <a:t>The company can aim to strengthen the relationships with these customers to increase customers </a:t>
            </a:r>
            <a:r>
              <a:rPr lang="en-US" sz="1600" b="1" dirty="0" err="1">
                <a:solidFill>
                  <a:schemeClr val="tx1"/>
                </a:solidFill>
              </a:rPr>
              <a:t>loyality</a:t>
            </a:r>
            <a:r>
              <a:rPr lang="en-US" sz="1600" b="1" dirty="0">
                <a:solidFill>
                  <a:schemeClr val="tx1"/>
                </a:solidFill>
              </a:rPr>
              <a:t> and retention and ultimately drive more sales and revenue for the company.  </a:t>
            </a:r>
          </a:p>
        </p:txBody>
      </p:sp>
      <p:pic>
        <p:nvPicPr>
          <p:cNvPr id="4" name="Picture 3">
            <a:extLst>
              <a:ext uri="{FF2B5EF4-FFF2-40B4-BE49-F238E27FC236}">
                <a16:creationId xmlns:a16="http://schemas.microsoft.com/office/drawing/2014/main" id="{23E64EFE-6AA0-3CE8-7C9C-73A27B017E3B}"/>
              </a:ext>
            </a:extLst>
          </p:cNvPr>
          <p:cNvPicPr>
            <a:picLocks noChangeAspect="1"/>
          </p:cNvPicPr>
          <p:nvPr/>
        </p:nvPicPr>
        <p:blipFill>
          <a:blip r:embed="rId2"/>
          <a:stretch>
            <a:fillRect/>
          </a:stretch>
        </p:blipFill>
        <p:spPr>
          <a:xfrm>
            <a:off x="0" y="-88919"/>
            <a:ext cx="12192000" cy="5806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47276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61</TotalTime>
  <Words>685</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Submitted by Shiva Gujria</vt:lpstr>
      <vt:lpstr>Introduction</vt:lpstr>
      <vt:lpstr>Thought Process</vt:lpstr>
      <vt:lpstr>Question 1</vt:lpstr>
      <vt:lpstr>PowerPoint Presentation</vt:lpstr>
      <vt:lpstr>Question 2</vt:lpstr>
      <vt:lpstr>PowerPoint Presentation</vt:lpstr>
      <vt:lpstr>Question 3</vt:lpstr>
      <vt:lpstr>PowerPoint Presentation</vt:lpstr>
      <vt:lpstr>Question 4</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Gujria</dc:creator>
  <cp:lastModifiedBy>Shiva Gujria</cp:lastModifiedBy>
  <cp:revision>1</cp:revision>
  <dcterms:created xsi:type="dcterms:W3CDTF">2025-08-24T11:12:52Z</dcterms:created>
  <dcterms:modified xsi:type="dcterms:W3CDTF">2025-08-24T12:13:53Z</dcterms:modified>
</cp:coreProperties>
</file>