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4"/>
  </p:notesMasterIdLst>
  <p:sldIdLst>
    <p:sldId id="256" r:id="rId2"/>
    <p:sldId id="257" r:id="rId3"/>
    <p:sldId id="280" r:id="rId4"/>
    <p:sldId id="258" r:id="rId5"/>
    <p:sldId id="259" r:id="rId6"/>
    <p:sldId id="260" r:id="rId7"/>
    <p:sldId id="277" r:id="rId8"/>
    <p:sldId id="261" r:id="rId9"/>
    <p:sldId id="263" r:id="rId10"/>
    <p:sldId id="264" r:id="rId11"/>
    <p:sldId id="279" r:id="rId12"/>
    <p:sldId id="278" r:id="rId13"/>
    <p:sldId id="265" r:id="rId14"/>
    <p:sldId id="266" r:id="rId15"/>
    <p:sldId id="267" r:id="rId16"/>
    <p:sldId id="268" r:id="rId17"/>
    <p:sldId id="275" r:id="rId18"/>
    <p:sldId id="269" r:id="rId19"/>
    <p:sldId id="270" r:id="rId20"/>
    <p:sldId id="272" r:id="rId21"/>
    <p:sldId id="281" r:id="rId22"/>
    <p:sldId id="273" r:id="rId23"/>
  </p:sldIdLst>
  <p:sldSz cx="12192000" cy="6858000"/>
  <p:notesSz cx="6858000" cy="9144000"/>
  <p:embeddedFontLst>
    <p:embeddedFont>
      <p:font typeface="Cantarell" charset="0"/>
      <p:regular r:id="rId25"/>
      <p:bold r:id="rId26"/>
      <p:italic r:id="rId27"/>
      <p:boldItalic r:id="rId28"/>
    </p:embeddedFont>
    <p:embeddedFont>
      <p:font typeface="Calibri" pitchFamily="34" charset="0"/>
      <p:regular r:id="rId29"/>
      <p:bold r:id="rId30"/>
      <p:italic r:id="rId31"/>
      <p:boldItalic r:id="rId32"/>
    </p:embeddedFont>
    <p:embeddedFont>
      <p:font typeface="Arial Narrow"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ia Phinief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810E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822" y="-30"/>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01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4-30T15:32:36.738" idx="1">
    <p:pos x="6000" y="0"/>
    <p:text>+a.manchanda@fpmarkets.com.au  Hi, I have added here and checked the typos. Also added the thank you slide at the end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654199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392634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600273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52439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3694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808861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00262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78623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135487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795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393262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4957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90020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20042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20042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420121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9002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7345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90452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14807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4814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2332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990353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23" name="Shape 23"/>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Shape 4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 name="Shape 56"/>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Shape 77"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sp>
        <p:nvSpPr>
          <p:cNvPr id="78" name="Shape 78"/>
          <p:cNvSpPr txBox="1">
            <a:spLocks noGrp="1"/>
          </p:cNvSpPr>
          <p:nvPr>
            <p:ph type="ctrTitle"/>
          </p:nvPr>
        </p:nvSpPr>
        <p:spPr>
          <a:xfrm>
            <a:off x="2115150" y="5082910"/>
            <a:ext cx="7871100" cy="16248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3600"/>
              <a:buFont typeface="Cantarell"/>
              <a:buNone/>
            </a:pPr>
            <a:r>
              <a:rPr lang="en-GB" sz="3600" b="1" i="0" u="none" strike="noStrike" cap="none" dirty="0">
                <a:solidFill>
                  <a:schemeClr val="lt1"/>
                </a:solidFill>
                <a:latin typeface="Cantarell"/>
                <a:ea typeface="Cantarell"/>
                <a:cs typeface="Cantarell"/>
                <a:sym typeface="Cantarell"/>
              </a:rPr>
              <a:t/>
            </a:r>
            <a:br>
              <a:rPr lang="en-GB" sz="3600" b="1" i="0" u="none" strike="noStrike" cap="none" dirty="0">
                <a:solidFill>
                  <a:schemeClr val="lt1"/>
                </a:solidFill>
                <a:latin typeface="Cantarell"/>
                <a:ea typeface="Cantarell"/>
                <a:cs typeface="Cantarell"/>
                <a:sym typeface="Cantarell"/>
              </a:rPr>
            </a:br>
            <a:r>
              <a:rPr lang="en-GB" sz="3600" b="1" i="0" u="none" strike="noStrike" cap="none" dirty="0">
                <a:solidFill>
                  <a:schemeClr val="lt1"/>
                </a:solidFill>
                <a:latin typeface="Cantarell"/>
                <a:ea typeface="Cantarell"/>
                <a:cs typeface="Cantarell"/>
                <a:sym typeface="Cantarell"/>
              </a:rPr>
              <a:t>IN BLACK AND WHITE</a:t>
            </a:r>
            <a:br>
              <a:rPr lang="en-GB" sz="3600" b="1" i="0" u="none" strike="noStrike" cap="none" dirty="0">
                <a:solidFill>
                  <a:schemeClr val="lt1"/>
                </a:solidFill>
                <a:latin typeface="Cantarell"/>
                <a:ea typeface="Cantarell"/>
                <a:cs typeface="Cantarell"/>
                <a:sym typeface="Cantarell"/>
              </a:rPr>
            </a:br>
            <a:r>
              <a:rPr lang="en-GB" sz="3600" b="1" i="0" u="none" strike="noStrike" cap="none" dirty="0" smtClean="0">
                <a:solidFill>
                  <a:schemeClr val="lt1"/>
                </a:solidFill>
                <a:latin typeface="Cantarell"/>
                <a:ea typeface="Cantarell"/>
                <a:cs typeface="Cantarell"/>
                <a:sym typeface="Cantarell"/>
              </a:rPr>
              <a:t/>
            </a:r>
            <a:br>
              <a:rPr lang="en-GB" sz="3600" b="1" i="0" u="none" strike="noStrike" cap="none" dirty="0" smtClean="0">
                <a:solidFill>
                  <a:schemeClr val="lt1"/>
                </a:solidFill>
                <a:latin typeface="Cantarell"/>
                <a:ea typeface="Cantarell"/>
                <a:cs typeface="Cantarell"/>
                <a:sym typeface="Cantarell"/>
              </a:rPr>
            </a:br>
            <a:r>
              <a:rPr lang="en-GB" sz="4800" b="1" dirty="0" smtClean="0">
                <a:solidFill>
                  <a:schemeClr val="lt1"/>
                </a:solidFill>
                <a:latin typeface="Cantarell"/>
                <a:ea typeface="Cantarell"/>
                <a:cs typeface="Cantarell"/>
                <a:sym typeface="Cantarell"/>
              </a:rPr>
              <a:t>23</a:t>
            </a:r>
            <a:r>
              <a:rPr lang="en-GB" sz="4800" b="1" i="0" u="none" strike="noStrike" cap="none" dirty="0" smtClean="0">
                <a:solidFill>
                  <a:schemeClr val="lt1"/>
                </a:solidFill>
                <a:latin typeface="Cantarell"/>
                <a:ea typeface="Cantarell"/>
                <a:cs typeface="Cantarell"/>
                <a:sym typeface="Cantarell"/>
              </a:rPr>
              <a:t>/11/2018</a:t>
            </a:r>
            <a:r>
              <a:rPr lang="en-GB" sz="3600" b="1" i="0" u="none" strike="noStrike" cap="none" dirty="0" smtClean="0">
                <a:solidFill>
                  <a:schemeClr val="lt1"/>
                </a:solidFill>
                <a:latin typeface="Cantarell"/>
                <a:ea typeface="Cantarell"/>
                <a:cs typeface="Cantarell"/>
                <a:sym typeface="Cantarell"/>
              </a:rPr>
              <a:t/>
            </a:r>
            <a:br>
              <a:rPr lang="en-GB" sz="3600" b="1" i="0" u="none" strike="noStrike" cap="none" dirty="0" smtClean="0">
                <a:solidFill>
                  <a:schemeClr val="lt1"/>
                </a:solidFill>
                <a:latin typeface="Cantarell"/>
                <a:ea typeface="Cantarell"/>
                <a:cs typeface="Cantarell"/>
                <a:sym typeface="Cantarell"/>
              </a:rPr>
            </a:br>
            <a:r>
              <a:rPr lang="en-GB" sz="3600" b="1" i="0" u="none" strike="noStrike" cap="none" dirty="0">
                <a:solidFill>
                  <a:schemeClr val="lt1"/>
                </a:solidFill>
                <a:latin typeface="Cantarell"/>
                <a:ea typeface="Cantarell"/>
                <a:cs typeface="Cantarell"/>
                <a:sym typeface="Cantarell"/>
              </a:rPr>
              <a:t/>
            </a:r>
            <a:br>
              <a:rPr lang="en-GB" sz="3600" b="1" i="0" u="none" strike="noStrike" cap="none" dirty="0">
                <a:solidFill>
                  <a:schemeClr val="lt1"/>
                </a:solidFill>
                <a:latin typeface="Cantarell"/>
                <a:ea typeface="Cantarell"/>
                <a:cs typeface="Cantarell"/>
                <a:sym typeface="Cantarell"/>
              </a:rPr>
            </a:br>
            <a:r>
              <a:rPr lang="en-GB" sz="3600" b="1" i="0" u="none" strike="noStrike" cap="none" dirty="0">
                <a:solidFill>
                  <a:schemeClr val="lt1"/>
                </a:solidFill>
                <a:latin typeface="Cantarell"/>
                <a:ea typeface="Cantarell"/>
                <a:cs typeface="Cantarell"/>
                <a:sym typeface="Cantarell"/>
              </a:rPr>
              <a:t> A market technician’s view </a:t>
            </a:r>
            <a:br>
              <a:rPr lang="en-GB" sz="3600" b="1" i="0" u="none" strike="noStrike" cap="none" dirty="0">
                <a:solidFill>
                  <a:schemeClr val="lt1"/>
                </a:solidFill>
                <a:latin typeface="Cantarell"/>
                <a:ea typeface="Cantarell"/>
                <a:cs typeface="Cantarell"/>
                <a:sym typeface="Cantarell"/>
              </a:rPr>
            </a:br>
            <a:r>
              <a:rPr lang="en-GB" sz="3600" b="1" i="0" u="none" strike="noStrike" cap="none" dirty="0" smtClean="0">
                <a:solidFill>
                  <a:schemeClr val="lt1"/>
                </a:solidFill>
                <a:latin typeface="Cantarell"/>
                <a:ea typeface="Cantarell"/>
                <a:cs typeface="Cantarell"/>
                <a:sym typeface="Cantarell"/>
              </a:rPr>
              <a:t/>
            </a:r>
            <a:br>
              <a:rPr lang="en-GB" sz="3600" b="1" i="0" u="none" strike="noStrike" cap="none" dirty="0" smtClean="0">
                <a:solidFill>
                  <a:schemeClr val="lt1"/>
                </a:solidFill>
                <a:latin typeface="Cantarell"/>
                <a:ea typeface="Cantarell"/>
                <a:cs typeface="Cantarell"/>
                <a:sym typeface="Cantarell"/>
              </a:rPr>
            </a:br>
            <a:r>
              <a:rPr lang="en-GB" sz="3600" b="1" i="0" u="none" strike="noStrike" cap="none" dirty="0" smtClean="0">
                <a:solidFill>
                  <a:schemeClr val="lt1"/>
                </a:solidFill>
                <a:latin typeface="Cantarell"/>
                <a:ea typeface="Cantarell"/>
                <a:cs typeface="Cantarell"/>
                <a:sym typeface="Cantarell"/>
              </a:rPr>
              <a:t>FX</a:t>
            </a:r>
            <a:r>
              <a:rPr lang="en-GB" sz="3600" b="1" i="0" u="none" strike="noStrike" cap="none" dirty="0">
                <a:solidFill>
                  <a:schemeClr val="lt1"/>
                </a:solidFill>
                <a:latin typeface="Cantarell"/>
                <a:ea typeface="Cantarell"/>
                <a:cs typeface="Cantarell"/>
                <a:sym typeface="Cantarell"/>
              </a:rPr>
              <a:t/>
            </a:r>
            <a:br>
              <a:rPr lang="en-GB" sz="3600" b="1" i="0" u="none" strike="noStrike" cap="none" dirty="0">
                <a:solidFill>
                  <a:schemeClr val="lt1"/>
                </a:solidFill>
                <a:latin typeface="Cantarell"/>
                <a:ea typeface="Cantarell"/>
                <a:cs typeface="Cantarell"/>
                <a:sym typeface="Cantarell"/>
              </a:rPr>
            </a:br>
            <a:r>
              <a:rPr lang="en-GB" sz="3600" b="1" i="0" u="none" strike="noStrike" cap="none" dirty="0">
                <a:solidFill>
                  <a:schemeClr val="lt1"/>
                </a:solidFill>
                <a:latin typeface="Cantarell"/>
                <a:ea typeface="Cantarell"/>
                <a:cs typeface="Cantarell"/>
                <a:sym typeface="Cantarell"/>
              </a:rPr>
              <a:t>INDICES</a:t>
            </a:r>
            <a:br>
              <a:rPr lang="en-GB" sz="3600" b="1" i="0" u="none" strike="noStrike" cap="none" dirty="0">
                <a:solidFill>
                  <a:schemeClr val="lt1"/>
                </a:solidFill>
                <a:latin typeface="Cantarell"/>
                <a:ea typeface="Cantarell"/>
                <a:cs typeface="Cantarell"/>
                <a:sym typeface="Cantarell"/>
              </a:rPr>
            </a:br>
            <a:r>
              <a:rPr lang="en-GB" sz="3600" b="1" i="0" u="none" strike="noStrike" cap="none" dirty="0">
                <a:solidFill>
                  <a:schemeClr val="lt1"/>
                </a:solidFill>
                <a:latin typeface="Cantarell"/>
                <a:ea typeface="Cantarell"/>
                <a:cs typeface="Cantarell"/>
                <a:sym typeface="Cantarell"/>
              </a:rPr>
              <a:t>EQUITIES</a:t>
            </a:r>
            <a:endParaRPr sz="3600" b="1" i="0" u="none" strike="noStrike" cap="none" dirty="0">
              <a:solidFill>
                <a:schemeClr val="lt1"/>
              </a:solidFill>
              <a:latin typeface="Cantarell"/>
              <a:ea typeface="Cantarell"/>
              <a:cs typeface="Cantarell"/>
              <a:sym typeface="Cantarell"/>
            </a:endParaRPr>
          </a:p>
        </p:txBody>
      </p:sp>
      <p:pic>
        <p:nvPicPr>
          <p:cNvPr id="79" name="Shape 79" descr="C:\Users\120ADVERTISING\Desktop\Kenny Presentation\LINKS\LOGO-12-12-12.png"/>
          <p:cNvPicPr preferRelativeResize="0"/>
          <p:nvPr/>
        </p:nvPicPr>
        <p:blipFill rotWithShape="1">
          <a:blip r:embed="rId4">
            <a:alphaModFix/>
          </a:blip>
          <a:srcRect/>
          <a:stretch/>
        </p:blipFill>
        <p:spPr>
          <a:xfrm>
            <a:off x="2490952" y="-324569"/>
            <a:ext cx="7119495" cy="278201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Shape 151" descr="C:\Users\120ADVERTISING\Desktop\Kenny Presentation\LINKS\COVER-01-01.png"/>
          <p:cNvPicPr preferRelativeResize="0"/>
          <p:nvPr/>
        </p:nvPicPr>
        <p:blipFill rotWithShape="1">
          <a:blip r:embed="rId3">
            <a:alphaModFix/>
          </a:blip>
          <a:srcRect/>
          <a:stretch/>
        </p:blipFill>
        <p:spPr>
          <a:xfrm>
            <a:off x="-104172" y="-92598"/>
            <a:ext cx="12490951" cy="7032666"/>
          </a:xfrm>
          <a:prstGeom prst="rect">
            <a:avLst/>
          </a:prstGeom>
          <a:noFill/>
          <a:ln>
            <a:noFill/>
          </a:ln>
        </p:spPr>
      </p:pic>
      <p:sp>
        <p:nvSpPr>
          <p:cNvPr id="152" name="Shape 152"/>
          <p:cNvSpPr txBox="1">
            <a:spLocks noGrp="1"/>
          </p:cNvSpPr>
          <p:nvPr>
            <p:ph type="title"/>
          </p:nvPr>
        </p:nvSpPr>
        <p:spPr>
          <a:xfrm>
            <a:off x="387958" y="914400"/>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Gold  Daily</a:t>
            </a:r>
            <a:endParaRPr sz="3700" b="1" i="0" u="none" strike="noStrike" cap="none" dirty="0">
              <a:solidFill>
                <a:schemeClr val="lt1"/>
              </a:solidFill>
              <a:latin typeface="Cantarell"/>
              <a:ea typeface="Cantarell"/>
              <a:cs typeface="Cantarell"/>
              <a:sym typeface="Cantarell"/>
            </a:endParaRPr>
          </a:p>
        </p:txBody>
      </p:sp>
      <p:sp>
        <p:nvSpPr>
          <p:cNvPr id="153" name="Shape 153"/>
          <p:cNvSpPr txBox="1"/>
          <p:nvPr/>
        </p:nvSpPr>
        <p:spPr>
          <a:xfrm>
            <a:off x="131114" y="1656884"/>
            <a:ext cx="3953206" cy="32657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mn-lt"/>
                <a:ea typeface="Avenir"/>
                <a:cs typeface="Avenir"/>
                <a:sym typeface="Avenir"/>
              </a:rPr>
              <a:t>Gold has the potential to push higher into the $1266 level.</a:t>
            </a:r>
            <a:br>
              <a:rPr lang="en-GB" dirty="0" smtClean="0">
                <a:solidFill>
                  <a:schemeClr val="lt1"/>
                </a:solidFill>
                <a:latin typeface="+mn-lt"/>
                <a:ea typeface="Avenir"/>
                <a:cs typeface="Avenir"/>
                <a:sym typeface="Avenir"/>
              </a:rPr>
            </a:br>
            <a:r>
              <a:rPr lang="en-GB" dirty="0" smtClean="0">
                <a:solidFill>
                  <a:schemeClr val="lt1"/>
                </a:solidFill>
                <a:latin typeface="+mn-lt"/>
                <a:ea typeface="Avenir"/>
                <a:cs typeface="Avenir"/>
                <a:sym typeface="Avenir"/>
              </a:rPr>
              <a:t>Look for a daily closing price above $1243.32 to confirm the bullish movement underway.</a:t>
            </a:r>
          </a:p>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mn-lt"/>
                <a:ea typeface="Avenir"/>
                <a:cs typeface="Avenir"/>
                <a:sym typeface="Avenir"/>
              </a:rPr>
              <a:t>This daily movement has entered into a downtrend with the new low again testing the key $1200 support level.</a:t>
            </a:r>
            <a:endParaRPr lang="en-GB" dirty="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mn-lt"/>
              <a:ea typeface="Avenir"/>
              <a:cs typeface="Avenir"/>
              <a:sym typeface="Avenir"/>
            </a:endParaRPr>
          </a:p>
          <a:p>
            <a:pPr lvl="0">
              <a:buSzPts val="1400"/>
            </a:pPr>
            <a:r>
              <a:rPr lang="en-GB" dirty="0" smtClean="0">
                <a:solidFill>
                  <a:schemeClr val="lt1"/>
                </a:solidFill>
                <a:latin typeface="+mn-lt"/>
                <a:ea typeface="Avenir"/>
                <a:cs typeface="Avenir"/>
                <a:sym typeface="Avenir"/>
              </a:rPr>
              <a:t>RSI  remains </a:t>
            </a:r>
            <a:r>
              <a:rPr lang="en-GB" dirty="0">
                <a:solidFill>
                  <a:schemeClr val="lt1"/>
                </a:solidFill>
                <a:latin typeface="+mn-lt"/>
                <a:ea typeface="Avenir"/>
                <a:cs typeface="Avenir"/>
                <a:sym typeface="Avenir"/>
              </a:rPr>
              <a:t>above the “50” level</a:t>
            </a:r>
            <a:r>
              <a:rPr lang="en-GB" dirty="0" smtClean="0">
                <a:solidFill>
                  <a:schemeClr val="lt1"/>
                </a:solidFill>
                <a:latin typeface="+mn-lt"/>
                <a:ea typeface="Avenir"/>
                <a:cs typeface="Avenir"/>
                <a:sym typeface="Avenir"/>
              </a:rPr>
              <a:t> indicating positive price momentum.</a:t>
            </a:r>
          </a:p>
        </p:txBody>
      </p:sp>
      <p:sp>
        <p:nvSpPr>
          <p:cNvPr id="154" name="Shape 154"/>
          <p:cNvSpPr txBox="1"/>
          <p:nvPr/>
        </p:nvSpPr>
        <p:spPr>
          <a:xfrm>
            <a:off x="213531" y="5269143"/>
            <a:ext cx="3530695" cy="750657"/>
          </a:xfrm>
          <a:prstGeom prst="rect">
            <a:avLst/>
          </a:prstGeom>
          <a:noFill/>
          <a:ln>
            <a:noFill/>
          </a:ln>
        </p:spPr>
        <p:txBody>
          <a:bodyPr spcFirstLastPara="1" wrap="square" lIns="91425" tIns="45700" rIns="91425" bIns="45700" anchor="t" anchorCtr="0">
            <a:noAutofit/>
          </a:bodyPr>
          <a:lstStyle/>
          <a:p>
            <a:pPr>
              <a:buSzPts val="1000"/>
            </a:pPr>
            <a:r>
              <a:rPr lang="en-GB" sz="1100" b="1" i="0" u="none" strike="noStrike" cap="none" dirty="0">
                <a:solidFill>
                  <a:schemeClr val="lt1"/>
                </a:solidFill>
                <a:latin typeface="+mn-lt"/>
                <a:ea typeface="Calibri"/>
                <a:cs typeface="Calibri" panose="020F0502020204030204" pitchFamily="34" charset="0"/>
                <a:sym typeface="Calibri"/>
              </a:rPr>
              <a:t>Comments from last week</a:t>
            </a:r>
            <a:r>
              <a:rPr lang="en-GB" sz="1100" b="1" i="0" u="none" strike="noStrike" cap="none" dirty="0" smtClean="0">
                <a:solidFill>
                  <a:schemeClr val="lt1"/>
                </a:solidFill>
                <a:latin typeface="+mn-lt"/>
                <a:ea typeface="Calibri"/>
                <a:cs typeface="Calibri" panose="020F0502020204030204" pitchFamily="34" charset="0"/>
                <a:sym typeface="Calibri"/>
              </a:rPr>
              <a:t>: </a:t>
            </a:r>
          </a:p>
          <a:p>
            <a:pPr lvl="0">
              <a:buSzPts val="1400"/>
            </a:pPr>
            <a:r>
              <a:rPr lang="en-GB" sz="1100" dirty="0">
                <a:solidFill>
                  <a:schemeClr val="lt1"/>
                </a:solidFill>
                <a:latin typeface="+mn-lt"/>
                <a:ea typeface="Avenir"/>
                <a:cs typeface="Avenir"/>
                <a:sym typeface="Avenir"/>
              </a:rPr>
              <a:t>Gold has the potential to push higher into the $1266 level.</a:t>
            </a:r>
            <a:br>
              <a:rPr lang="en-GB" sz="1100" dirty="0">
                <a:solidFill>
                  <a:schemeClr val="lt1"/>
                </a:solidFill>
                <a:latin typeface="+mn-lt"/>
                <a:ea typeface="Avenir"/>
                <a:cs typeface="Avenir"/>
                <a:sym typeface="Avenir"/>
              </a:rPr>
            </a:br>
            <a:r>
              <a:rPr lang="en-GB" sz="1100" dirty="0">
                <a:solidFill>
                  <a:schemeClr val="lt1"/>
                </a:solidFill>
                <a:latin typeface="+mn-lt"/>
                <a:ea typeface="Avenir"/>
                <a:cs typeface="Avenir"/>
                <a:sym typeface="Avenir"/>
              </a:rPr>
              <a:t>Look for a daily closing price above $1243.32 to confirm the bullish movement underway.</a:t>
            </a:r>
          </a:p>
        </p:txBody>
      </p:sp>
      <p:pic>
        <p:nvPicPr>
          <p:cNvPr id="156" name="Shape 15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pic>
        <p:nvPicPr>
          <p:cNvPr id="3" name="Picture 2"/>
          <p:cNvPicPr>
            <a:picLocks noChangeAspect="1"/>
          </p:cNvPicPr>
          <p:nvPr/>
        </p:nvPicPr>
        <p:blipFill>
          <a:blip r:embed="rId5"/>
          <a:stretch>
            <a:fillRect/>
          </a:stretch>
        </p:blipFill>
        <p:spPr>
          <a:xfrm>
            <a:off x="4281004" y="1381125"/>
            <a:ext cx="8105775" cy="4724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Shape 151" descr="C:\Users\120ADVERTISING\Desktop\Kenny Presentation\LINKS\COVER-01-01.png"/>
          <p:cNvPicPr preferRelativeResize="0"/>
          <p:nvPr/>
        </p:nvPicPr>
        <p:blipFill rotWithShape="1">
          <a:blip r:embed="rId3">
            <a:alphaModFix/>
          </a:blip>
          <a:srcRect/>
          <a:stretch/>
        </p:blipFill>
        <p:spPr>
          <a:xfrm>
            <a:off x="1" y="-23150"/>
            <a:ext cx="12192000" cy="6858000"/>
          </a:xfrm>
          <a:prstGeom prst="rect">
            <a:avLst/>
          </a:prstGeom>
          <a:noFill/>
          <a:ln>
            <a:noFill/>
          </a:ln>
        </p:spPr>
      </p:pic>
      <p:sp>
        <p:nvSpPr>
          <p:cNvPr id="152" name="Shape 152"/>
          <p:cNvSpPr txBox="1">
            <a:spLocks noGrp="1"/>
          </p:cNvSpPr>
          <p:nvPr>
            <p:ph type="title"/>
          </p:nvPr>
        </p:nvSpPr>
        <p:spPr>
          <a:xfrm>
            <a:off x="301694" y="601022"/>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smtClean="0">
                <a:solidFill>
                  <a:schemeClr val="lt1"/>
                </a:solidFill>
                <a:latin typeface="Cantarell"/>
                <a:ea typeface="Cantarell"/>
                <a:cs typeface="Cantarell"/>
                <a:sym typeface="Cantarell"/>
              </a:rPr>
              <a:t>Australian Volatility Index</a:t>
            </a:r>
            <a:endParaRPr sz="3700" b="1" i="0" u="none" strike="noStrike" cap="none" dirty="0">
              <a:solidFill>
                <a:schemeClr val="lt1"/>
              </a:solidFill>
              <a:latin typeface="Cantarell"/>
              <a:ea typeface="Cantarell"/>
              <a:cs typeface="Cantarell"/>
              <a:sym typeface="Cantarell"/>
            </a:endParaRPr>
          </a:p>
        </p:txBody>
      </p:sp>
      <p:sp>
        <p:nvSpPr>
          <p:cNvPr id="153" name="Shape 153"/>
          <p:cNvSpPr txBox="1"/>
          <p:nvPr/>
        </p:nvSpPr>
        <p:spPr>
          <a:xfrm>
            <a:off x="481825" y="1665593"/>
            <a:ext cx="3476717" cy="32657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dirty="0" smtClean="0">
                <a:solidFill>
                  <a:srgbClr val="FFC000"/>
                </a:solidFill>
                <a:latin typeface="+mn-lt"/>
                <a:ea typeface="Avenir"/>
                <a:cs typeface="Avenir"/>
                <a:sym typeface="Avenir"/>
              </a:rPr>
              <a:t>Volatility is falling, currently 17.0 down from the 19.3 high this week.</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mn-lt"/>
                <a:ea typeface="Avenir"/>
                <a:cs typeface="Avenir"/>
                <a:sym typeface="Avenir"/>
              </a:rPr>
              <a:t>The Australian market has a volatility indicator XVI.</a:t>
            </a: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mn-lt"/>
                <a:ea typeface="Avenir"/>
                <a:cs typeface="Avenir"/>
                <a:sym typeface="Avenir"/>
              </a:rPr>
              <a:t>The XVI is the difference of 1 month forward pricing of ETO Options against current month.</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mn-lt"/>
                <a:ea typeface="Avenir"/>
                <a:cs typeface="Avenir"/>
                <a:sym typeface="Avenir"/>
              </a:rPr>
              <a:t>As markets anticipate events, the forward priced option volatility changes, hence as forward price changes, this “skew” is pricing is measured in this XVI.</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mn-lt"/>
                <a:ea typeface="Avenir"/>
                <a:cs typeface="Avenir"/>
                <a:sym typeface="Avenir"/>
              </a:rPr>
              <a:t>The XVI value works as an inverse observation to the underlying market.   </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mn-lt"/>
                <a:ea typeface="Avenir"/>
                <a:cs typeface="Avenir"/>
                <a:sym typeface="Avenir"/>
              </a:rPr>
              <a:t>An XVI over “13” is generally bearish for equities.</a:t>
            </a:r>
            <a:br>
              <a:rPr lang="en-GB" dirty="0" smtClean="0">
                <a:solidFill>
                  <a:schemeClr val="lt1"/>
                </a:solidFill>
                <a:latin typeface="+mn-lt"/>
                <a:ea typeface="Avenir"/>
                <a:cs typeface="Avenir"/>
                <a:sym typeface="Avenir"/>
              </a:rPr>
            </a:br>
            <a:endParaRPr lang="en-GB" dirty="0" smtClean="0">
              <a:solidFill>
                <a:srgbClr val="FFC000"/>
              </a:solidFill>
              <a:latin typeface="+mn-lt"/>
              <a:ea typeface="Avenir"/>
              <a:cs typeface="Avenir"/>
              <a:sym typeface="Avenir"/>
            </a:endParaRPr>
          </a:p>
        </p:txBody>
      </p:sp>
      <p:pic>
        <p:nvPicPr>
          <p:cNvPr id="156" name="Shape 15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pic>
        <p:nvPicPr>
          <p:cNvPr id="4" name="Picture 3"/>
          <p:cNvPicPr>
            <a:picLocks noChangeAspect="1"/>
          </p:cNvPicPr>
          <p:nvPr/>
        </p:nvPicPr>
        <p:blipFill>
          <a:blip r:embed="rId5"/>
          <a:stretch>
            <a:fillRect/>
          </a:stretch>
        </p:blipFill>
        <p:spPr>
          <a:xfrm>
            <a:off x="4654550" y="1533525"/>
            <a:ext cx="7524750" cy="4476750"/>
          </a:xfrm>
          <a:prstGeom prst="rect">
            <a:avLst/>
          </a:prstGeom>
        </p:spPr>
      </p:pic>
    </p:spTree>
    <p:extLst>
      <p:ext uri="{BB962C8B-B14F-4D97-AF65-F5344CB8AC3E}">
        <p14:creationId xmlns:p14="http://schemas.microsoft.com/office/powerpoint/2010/main" xmlns="" val="2585518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Shape 161" descr="C:\Users\120ADVERTISING\Desktop\Kenny Presentation\LINKS\COVER-01-01.png"/>
          <p:cNvPicPr preferRelativeResize="0"/>
          <p:nvPr/>
        </p:nvPicPr>
        <p:blipFill rotWithShape="1">
          <a:blip r:embed="rId3">
            <a:alphaModFix/>
          </a:blip>
          <a:srcRect/>
          <a:stretch/>
        </p:blipFill>
        <p:spPr>
          <a:xfrm>
            <a:off x="-310525" y="0"/>
            <a:ext cx="12490951" cy="7032666"/>
          </a:xfrm>
          <a:prstGeom prst="rect">
            <a:avLst/>
          </a:prstGeom>
          <a:noFill/>
          <a:ln>
            <a:noFill/>
          </a:ln>
        </p:spPr>
      </p:pic>
      <p:sp>
        <p:nvSpPr>
          <p:cNvPr id="162" name="Shape 162"/>
          <p:cNvSpPr txBox="1">
            <a:spLocks noGrp="1"/>
          </p:cNvSpPr>
          <p:nvPr>
            <p:ph type="title"/>
          </p:nvPr>
        </p:nvSpPr>
        <p:spPr>
          <a:xfrm>
            <a:off x="533400" y="976729"/>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AU" sz="3700" b="1" i="0" u="none" strike="noStrike" cap="none" dirty="0" smtClean="0">
                <a:solidFill>
                  <a:srgbClr val="FFC000"/>
                </a:solidFill>
                <a:latin typeface="Cantarell"/>
                <a:ea typeface="Cantarell"/>
                <a:cs typeface="Cantarell"/>
                <a:sym typeface="Cantarell"/>
              </a:rPr>
              <a:t>US Dollar Index</a:t>
            </a:r>
            <a:endParaRPr sz="3700" b="1" i="0" u="none" strike="noStrike" cap="none" dirty="0">
              <a:solidFill>
                <a:schemeClr val="lt1"/>
              </a:solidFill>
              <a:latin typeface="Arial" panose="020B0604020202020204" pitchFamily="34" charset="0"/>
              <a:ea typeface="Cantarell"/>
              <a:cs typeface="Arial" panose="020B0604020202020204" pitchFamily="34" charset="0"/>
              <a:sym typeface="Cantarell"/>
            </a:endParaRPr>
          </a:p>
        </p:txBody>
      </p:sp>
      <p:pic>
        <p:nvPicPr>
          <p:cNvPr id="166" name="Shape 16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sp>
        <p:nvSpPr>
          <p:cNvPr id="3" name="TextBox 2"/>
          <p:cNvSpPr txBox="1"/>
          <p:nvPr/>
        </p:nvSpPr>
        <p:spPr>
          <a:xfrm>
            <a:off x="7943849" y="1691030"/>
            <a:ext cx="3779157" cy="3970318"/>
          </a:xfrm>
          <a:prstGeom prst="rect">
            <a:avLst/>
          </a:prstGeom>
          <a:noFill/>
        </p:spPr>
        <p:txBody>
          <a:bodyPr wrap="square" rtlCol="0">
            <a:spAutoFit/>
          </a:bodyPr>
          <a:lstStyle/>
          <a:p>
            <a:r>
              <a:rPr lang="en-AU" dirty="0" smtClean="0">
                <a:solidFill>
                  <a:schemeClr val="bg1"/>
                </a:solidFill>
                <a:latin typeface="+mn-lt"/>
              </a:rPr>
              <a:t>This week saw the retest of the trend line and support at 96.15. The consolidation of the past 2 trading periods remain bullish for a breakout higher.</a:t>
            </a:r>
          </a:p>
          <a:p>
            <a:endParaRPr lang="en-AU" dirty="0">
              <a:solidFill>
                <a:schemeClr val="bg1"/>
              </a:solidFill>
              <a:latin typeface="+mn-lt"/>
            </a:endParaRPr>
          </a:p>
          <a:p>
            <a:r>
              <a:rPr lang="en-AU" dirty="0" smtClean="0">
                <a:solidFill>
                  <a:schemeClr val="bg1"/>
                </a:solidFill>
                <a:latin typeface="+mn-lt"/>
              </a:rPr>
              <a:t>With RSI remaining above the key “50” level further positive price momentum is expected.</a:t>
            </a:r>
            <a:endParaRPr lang="en-AU" dirty="0">
              <a:solidFill>
                <a:schemeClr val="bg1"/>
              </a:solidFill>
              <a:latin typeface="+mn-lt"/>
            </a:endParaRPr>
          </a:p>
          <a:p>
            <a:endParaRPr lang="en-AU" dirty="0" smtClean="0">
              <a:solidFill>
                <a:schemeClr val="bg1"/>
              </a:solidFill>
              <a:latin typeface="+mn-lt"/>
            </a:endParaRPr>
          </a:p>
          <a:p>
            <a:endParaRPr lang="en-AU" dirty="0" smtClean="0">
              <a:solidFill>
                <a:schemeClr val="bg1"/>
              </a:solidFill>
              <a:latin typeface="+mn-lt"/>
            </a:endParaRPr>
          </a:p>
          <a:p>
            <a:r>
              <a:rPr lang="en-AU" dirty="0" smtClean="0">
                <a:solidFill>
                  <a:schemeClr val="bg1"/>
                </a:solidFill>
                <a:latin typeface="+mn-lt"/>
              </a:rPr>
              <a:t>The </a:t>
            </a:r>
            <a:r>
              <a:rPr lang="en-AU" dirty="0">
                <a:solidFill>
                  <a:schemeClr val="bg1"/>
                </a:solidFill>
                <a:latin typeface="+mn-lt"/>
              </a:rPr>
              <a:t>US Dollar index is weighting of the US Dollar against a basket </a:t>
            </a:r>
            <a:r>
              <a:rPr lang="en-AU" dirty="0" smtClean="0">
                <a:solidFill>
                  <a:schemeClr val="bg1"/>
                </a:solidFill>
                <a:latin typeface="+mn-lt"/>
              </a:rPr>
              <a:t>of </a:t>
            </a:r>
            <a:r>
              <a:rPr lang="en-AU" dirty="0">
                <a:solidFill>
                  <a:schemeClr val="bg1"/>
                </a:solidFill>
                <a:latin typeface="+mn-lt"/>
              </a:rPr>
              <a:t>other currencies. The Euro, Japanese yen, British pound, are just a few.</a:t>
            </a:r>
          </a:p>
          <a:p>
            <a:r>
              <a:rPr lang="en-AU" dirty="0">
                <a:solidFill>
                  <a:schemeClr val="bg1"/>
                </a:solidFill>
                <a:latin typeface="+mn-lt"/>
              </a:rPr>
              <a:t>An increase in the “Value” of the US dollar Index is </a:t>
            </a:r>
            <a:r>
              <a:rPr lang="en-AU" dirty="0" smtClean="0">
                <a:solidFill>
                  <a:schemeClr val="bg1"/>
                </a:solidFill>
                <a:latin typeface="+mn-lt"/>
              </a:rPr>
              <a:t>indicative </a:t>
            </a:r>
            <a:r>
              <a:rPr lang="en-AU" dirty="0">
                <a:solidFill>
                  <a:schemeClr val="bg1"/>
                </a:solidFill>
                <a:latin typeface="+mn-lt"/>
              </a:rPr>
              <a:t>of the strength of the US Dollar.</a:t>
            </a:r>
          </a:p>
          <a:p>
            <a:endParaRPr lang="en-AU" dirty="0">
              <a:solidFill>
                <a:schemeClr val="bg1"/>
              </a:solidFill>
              <a:latin typeface="+mn-lt"/>
            </a:endParaRPr>
          </a:p>
          <a:p>
            <a:r>
              <a:rPr lang="en-AU" dirty="0">
                <a:solidFill>
                  <a:schemeClr val="bg1"/>
                </a:solidFill>
                <a:latin typeface="+mn-lt"/>
              </a:rPr>
              <a:t>As the US dollar rises other currencies decline in relative “</a:t>
            </a:r>
            <a:r>
              <a:rPr lang="en-AU" dirty="0" smtClean="0">
                <a:solidFill>
                  <a:schemeClr val="bg1"/>
                </a:solidFill>
                <a:latin typeface="+mn-lt"/>
              </a:rPr>
              <a:t>value” and visa versa.</a:t>
            </a:r>
            <a:endParaRPr lang="en-AU" dirty="0">
              <a:solidFill>
                <a:schemeClr val="bg1"/>
              </a:solidFill>
              <a:latin typeface="+mn-lt"/>
            </a:endParaRPr>
          </a:p>
          <a:p>
            <a:endParaRPr lang="en-AU" dirty="0">
              <a:solidFill>
                <a:schemeClr val="bg1"/>
              </a:solidFill>
              <a:latin typeface="+mn-lt"/>
            </a:endParaRPr>
          </a:p>
        </p:txBody>
      </p:sp>
      <p:sp>
        <p:nvSpPr>
          <p:cNvPr id="5" name="TextBox 4"/>
          <p:cNvSpPr txBox="1"/>
          <p:nvPr/>
        </p:nvSpPr>
        <p:spPr>
          <a:xfrm>
            <a:off x="8172563" y="5708370"/>
            <a:ext cx="3676929" cy="784830"/>
          </a:xfrm>
          <a:prstGeom prst="rect">
            <a:avLst/>
          </a:prstGeom>
          <a:noFill/>
        </p:spPr>
        <p:txBody>
          <a:bodyPr wrap="square" rtlCol="0">
            <a:spAutoFit/>
          </a:bodyPr>
          <a:lstStyle/>
          <a:p>
            <a:r>
              <a:rPr lang="en-AU" sz="900" b="1" dirty="0" smtClean="0">
                <a:solidFill>
                  <a:schemeClr val="bg1"/>
                </a:solidFill>
                <a:latin typeface="Calibri" panose="020F0502020204030204" pitchFamily="34" charset="0"/>
              </a:rPr>
              <a:t>Comments last week. </a:t>
            </a:r>
            <a:r>
              <a:rPr lang="en-AU" sz="900" dirty="0">
                <a:solidFill>
                  <a:schemeClr val="bg1"/>
                </a:solidFill>
              </a:rPr>
              <a:t>The confirmed trend line is now in place in this primary UP trend. Look for a retest of the trend line towards the 97 level.</a:t>
            </a:r>
          </a:p>
          <a:p>
            <a:r>
              <a:rPr lang="en-AU" sz="900" dirty="0" smtClean="0">
                <a:solidFill>
                  <a:schemeClr val="bg1"/>
                </a:solidFill>
                <a:latin typeface="Calibri" panose="020F0502020204030204" pitchFamily="34" charset="0"/>
              </a:rPr>
              <a:t/>
            </a:r>
            <a:br>
              <a:rPr lang="en-AU" sz="900" dirty="0" smtClean="0">
                <a:solidFill>
                  <a:schemeClr val="bg1"/>
                </a:solidFill>
                <a:latin typeface="Calibri" panose="020F0502020204030204" pitchFamily="34" charset="0"/>
              </a:rPr>
            </a:br>
            <a:endParaRPr lang="en-AU" sz="900" dirty="0">
              <a:latin typeface="Calibri" panose="020F0502020204030204" pitchFamily="34" charset="0"/>
            </a:endParaRPr>
          </a:p>
        </p:txBody>
      </p:sp>
      <p:pic>
        <p:nvPicPr>
          <p:cNvPr id="4" name="Picture 3"/>
          <p:cNvPicPr>
            <a:picLocks noChangeAspect="1"/>
          </p:cNvPicPr>
          <p:nvPr/>
        </p:nvPicPr>
        <p:blipFill>
          <a:blip r:embed="rId5"/>
          <a:stretch>
            <a:fillRect/>
          </a:stretch>
        </p:blipFill>
        <p:spPr>
          <a:xfrm>
            <a:off x="-310525" y="1721887"/>
            <a:ext cx="8105775" cy="4867275"/>
          </a:xfrm>
          <a:prstGeom prst="rect">
            <a:avLst/>
          </a:prstGeom>
        </p:spPr>
      </p:pic>
    </p:spTree>
    <p:extLst>
      <p:ext uri="{BB962C8B-B14F-4D97-AF65-F5344CB8AC3E}">
        <p14:creationId xmlns:p14="http://schemas.microsoft.com/office/powerpoint/2010/main" xmlns="" val="1601779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Shape 161" descr="C:\Users\120ADVERTISING\Desktop\Kenny Presentation\LINKS\COVER-01-01.png"/>
          <p:cNvPicPr preferRelativeResize="0"/>
          <p:nvPr/>
        </p:nvPicPr>
        <p:blipFill rotWithShape="1">
          <a:blip r:embed="rId3">
            <a:alphaModFix/>
          </a:blip>
          <a:srcRect/>
          <a:stretch/>
        </p:blipFill>
        <p:spPr>
          <a:xfrm>
            <a:off x="-10956" y="0"/>
            <a:ext cx="12190256" cy="7032666"/>
          </a:xfrm>
          <a:prstGeom prst="rect">
            <a:avLst/>
          </a:prstGeom>
          <a:noFill/>
          <a:ln>
            <a:noFill/>
          </a:ln>
        </p:spPr>
      </p:pic>
      <p:sp>
        <p:nvSpPr>
          <p:cNvPr id="162" name="Shape 162"/>
          <p:cNvSpPr txBox="1">
            <a:spLocks noGrp="1"/>
          </p:cNvSpPr>
          <p:nvPr>
            <p:ph type="title"/>
          </p:nvPr>
        </p:nvSpPr>
        <p:spPr>
          <a:xfrm>
            <a:off x="395119" y="520517"/>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WTI Oil  WEEKLY</a:t>
            </a:r>
            <a:endParaRPr sz="3700" b="1" i="0" u="none" strike="noStrike" cap="none" dirty="0">
              <a:solidFill>
                <a:schemeClr val="lt1"/>
              </a:solidFill>
              <a:latin typeface="Cantarell"/>
              <a:ea typeface="Cantarell"/>
              <a:cs typeface="Cantarell"/>
              <a:sym typeface="Cantarell"/>
            </a:endParaRPr>
          </a:p>
        </p:txBody>
      </p:sp>
      <p:sp>
        <p:nvSpPr>
          <p:cNvPr id="163" name="Shape 163"/>
          <p:cNvSpPr txBox="1"/>
          <p:nvPr/>
        </p:nvSpPr>
        <p:spPr>
          <a:xfrm>
            <a:off x="-10956" y="1673697"/>
            <a:ext cx="4198145" cy="31254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chemeClr val="lt1"/>
                </a:solidFill>
                <a:latin typeface="+mn-lt"/>
                <a:ea typeface="Avenir"/>
                <a:cs typeface="Avenir"/>
                <a:sym typeface="Avenir"/>
              </a:rPr>
              <a:t>Weekly </a:t>
            </a:r>
            <a:r>
              <a:rPr lang="en-GB" sz="1400" b="1" i="0" u="none" strike="noStrike" cap="none" dirty="0" smtClean="0">
                <a:solidFill>
                  <a:schemeClr val="lt1"/>
                </a:solidFill>
                <a:latin typeface="+mn-lt"/>
                <a:ea typeface="Avenir"/>
                <a:cs typeface="Avenir"/>
                <a:sym typeface="Avenir"/>
              </a:rPr>
              <a:t>OIL</a:t>
            </a:r>
          </a:p>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mn-lt"/>
                <a:ea typeface="Avenir"/>
                <a:cs typeface="Avenir"/>
                <a:sym typeface="Avenir"/>
              </a:rPr>
              <a:t>Oil remains in a </a:t>
            </a:r>
            <a:r>
              <a:rPr lang="en-GB" dirty="0" smtClean="0">
                <a:solidFill>
                  <a:srgbClr val="FFC000"/>
                </a:solidFill>
                <a:latin typeface="+mn-lt"/>
                <a:ea typeface="Avenir"/>
                <a:cs typeface="Avenir"/>
                <a:sym typeface="Avenir"/>
              </a:rPr>
              <a:t>*“corrective” </a:t>
            </a:r>
            <a:r>
              <a:rPr lang="en-GB" dirty="0" smtClean="0">
                <a:solidFill>
                  <a:schemeClr val="lt1"/>
                </a:solidFill>
                <a:latin typeface="+mn-lt"/>
                <a:ea typeface="Avenir"/>
                <a:cs typeface="Avenir"/>
                <a:sym typeface="Avenir"/>
              </a:rPr>
              <a:t>move with a closing price first below the 22</a:t>
            </a:r>
            <a:r>
              <a:rPr lang="en-GB" baseline="30000" dirty="0" smtClean="0">
                <a:solidFill>
                  <a:schemeClr val="lt1"/>
                </a:solidFill>
                <a:latin typeface="+mn-lt"/>
                <a:ea typeface="Avenir"/>
                <a:cs typeface="Avenir"/>
                <a:sym typeface="Avenir"/>
              </a:rPr>
              <a:t>nd</a:t>
            </a:r>
            <a:r>
              <a:rPr lang="en-GB" dirty="0" smtClean="0">
                <a:solidFill>
                  <a:schemeClr val="lt1"/>
                </a:solidFill>
                <a:latin typeface="+mn-lt"/>
                <a:ea typeface="Avenir"/>
                <a:cs typeface="Avenir"/>
                <a:sym typeface="Avenir"/>
              </a:rPr>
              <a:t> June  low of $63.59 and the 17</a:t>
            </a:r>
            <a:r>
              <a:rPr lang="en-GB" baseline="30000" dirty="0" smtClean="0">
                <a:solidFill>
                  <a:schemeClr val="lt1"/>
                </a:solidFill>
                <a:latin typeface="+mn-lt"/>
                <a:ea typeface="Avenir"/>
                <a:cs typeface="Avenir"/>
                <a:sym typeface="Avenir"/>
              </a:rPr>
              <a:t>th</a:t>
            </a:r>
            <a:r>
              <a:rPr lang="en-GB" dirty="0" smtClean="0">
                <a:solidFill>
                  <a:schemeClr val="lt1"/>
                </a:solidFill>
                <a:latin typeface="+mn-lt"/>
                <a:ea typeface="Avenir"/>
                <a:cs typeface="Avenir"/>
                <a:sym typeface="Avenir"/>
              </a:rPr>
              <a:t> August  $64.43 low, and this week moving below the key $58.00 support level.</a:t>
            </a:r>
            <a:br>
              <a:rPr lang="en-GB" dirty="0" smtClean="0">
                <a:solidFill>
                  <a:schemeClr val="lt1"/>
                </a:solidFill>
                <a:latin typeface="+mn-lt"/>
                <a:ea typeface="Avenir"/>
                <a:cs typeface="Avenir"/>
                <a:sym typeface="Avenir"/>
              </a:rPr>
            </a:br>
            <a:r>
              <a:rPr lang="en-GB" dirty="0" smtClean="0">
                <a:solidFill>
                  <a:schemeClr val="lt1"/>
                </a:solidFill>
                <a:latin typeface="+mn-lt"/>
                <a:ea typeface="Avenir"/>
                <a:cs typeface="Avenir"/>
                <a:sym typeface="Avenir"/>
              </a:rPr>
              <a:t>The $55.38 level is now  broken this $53.85 closing price could see WTI into the $40’s.</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mn-lt"/>
              <a:ea typeface="Avenir"/>
              <a:cs typeface="Avenir"/>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mn-lt"/>
                <a:ea typeface="Avenir"/>
                <a:cs typeface="Avenir"/>
                <a:sym typeface="Avenir"/>
              </a:rPr>
              <a:t>The Relative strength indicator moving below the “30” level may now offer a potential divergence signal in the coming weeks.</a:t>
            </a:r>
            <a:br>
              <a:rPr lang="en-GB" dirty="0" smtClean="0">
                <a:solidFill>
                  <a:schemeClr val="lt1"/>
                </a:solidFill>
                <a:latin typeface="+mn-lt"/>
                <a:ea typeface="Avenir"/>
                <a:cs typeface="Avenir"/>
                <a:sym typeface="Avenir"/>
              </a:rPr>
            </a:br>
            <a:endParaRPr lang="en-GB" dirty="0" smtClean="0">
              <a:solidFill>
                <a:schemeClr val="lt1"/>
              </a:solidFill>
              <a:latin typeface="+mn-lt"/>
              <a:ea typeface="Avenir"/>
              <a:cs typeface="Avenir"/>
              <a:sym typeface="Avenir"/>
            </a:endParaRPr>
          </a:p>
          <a:p>
            <a:pPr marR="0" lvl="0" algn="l" rtl="0">
              <a:lnSpc>
                <a:spcPct val="100000"/>
              </a:lnSpc>
              <a:spcBef>
                <a:spcPts val="0"/>
              </a:spcBef>
              <a:spcAft>
                <a:spcPts val="0"/>
              </a:spcAft>
              <a:buClr>
                <a:srgbClr val="000000"/>
              </a:buClr>
              <a:buSzPts val="1400"/>
            </a:pPr>
            <a:r>
              <a:rPr lang="en-GB" dirty="0" smtClean="0">
                <a:solidFill>
                  <a:srgbClr val="FFC000"/>
                </a:solidFill>
                <a:latin typeface="+mn-lt"/>
                <a:ea typeface="Avenir"/>
                <a:cs typeface="Avenir"/>
                <a:sym typeface="Avenir"/>
              </a:rPr>
              <a:t>*</a:t>
            </a:r>
            <a:r>
              <a:rPr lang="en-GB" dirty="0" smtClean="0">
                <a:solidFill>
                  <a:schemeClr val="lt1"/>
                </a:solidFill>
                <a:latin typeface="+mn-lt"/>
                <a:ea typeface="Avenir"/>
                <a:cs typeface="Avenir"/>
                <a:sym typeface="Avenir"/>
              </a:rPr>
              <a:t>A </a:t>
            </a:r>
            <a:r>
              <a:rPr lang="en-GB" dirty="0" smtClean="0">
                <a:solidFill>
                  <a:srgbClr val="FFC000"/>
                </a:solidFill>
                <a:latin typeface="+mn-lt"/>
                <a:ea typeface="Avenir"/>
                <a:cs typeface="Avenir"/>
                <a:sym typeface="Avenir"/>
              </a:rPr>
              <a:t>corrective</a:t>
            </a:r>
            <a:r>
              <a:rPr lang="en-GB" dirty="0" smtClean="0">
                <a:solidFill>
                  <a:schemeClr val="lt1"/>
                </a:solidFill>
                <a:latin typeface="+mn-lt"/>
                <a:ea typeface="Avenir"/>
                <a:cs typeface="Avenir"/>
                <a:sym typeface="Avenir"/>
              </a:rPr>
              <a:t> movement shows price moving below previous low points without making retracements. This type of movement does not change the current primary trend ( UP).</a:t>
            </a:r>
          </a:p>
          <a:p>
            <a:pPr marL="0" marR="0" lvl="0" indent="0" algn="l" rtl="0">
              <a:lnSpc>
                <a:spcPct val="100000"/>
              </a:lnSpc>
              <a:spcBef>
                <a:spcPts val="0"/>
              </a:spcBef>
              <a:spcAft>
                <a:spcPts val="0"/>
              </a:spcAft>
              <a:buClr>
                <a:srgbClr val="000000"/>
              </a:buClr>
              <a:buSzPts val="1400"/>
              <a:buFont typeface="Arial"/>
              <a:buNone/>
            </a:pPr>
            <a:r>
              <a:rPr lang="en-GB" i="0" u="none" strike="noStrike" cap="none" dirty="0" smtClean="0">
                <a:solidFill>
                  <a:schemeClr val="lt1"/>
                </a:solidFill>
                <a:latin typeface="+mn-lt"/>
                <a:ea typeface="Avenir"/>
                <a:cs typeface="Avenir"/>
                <a:sym typeface="Avenir"/>
              </a:rPr>
              <a:t/>
            </a:r>
            <a:br>
              <a:rPr lang="en-GB" i="0" u="none" strike="noStrike" cap="none" dirty="0" smtClean="0">
                <a:solidFill>
                  <a:schemeClr val="lt1"/>
                </a:solidFill>
                <a:latin typeface="+mn-lt"/>
                <a:ea typeface="Avenir"/>
                <a:cs typeface="Avenir"/>
                <a:sym typeface="Avenir"/>
              </a:rPr>
            </a:br>
            <a:endParaRPr b="0" i="0" u="none" strike="noStrike" cap="none" dirty="0">
              <a:solidFill>
                <a:schemeClr val="lt1"/>
              </a:solidFill>
              <a:latin typeface="+mn-lt"/>
              <a:ea typeface="Avenir"/>
              <a:cs typeface="Avenir"/>
              <a:sym typeface="Avenir"/>
            </a:endParaRPr>
          </a:p>
        </p:txBody>
      </p:sp>
      <p:sp>
        <p:nvSpPr>
          <p:cNvPr id="164" name="Shape 164"/>
          <p:cNvSpPr txBox="1"/>
          <p:nvPr/>
        </p:nvSpPr>
        <p:spPr>
          <a:xfrm>
            <a:off x="472258" y="5791217"/>
            <a:ext cx="2673471" cy="681655"/>
          </a:xfrm>
          <a:prstGeom prst="rect">
            <a:avLst/>
          </a:prstGeom>
          <a:noFill/>
          <a:ln>
            <a:noFill/>
          </a:ln>
        </p:spPr>
        <p:txBody>
          <a:bodyPr spcFirstLastPara="1" wrap="square" lIns="91425" tIns="45700" rIns="91425" bIns="45700" anchor="t" anchorCtr="0">
            <a:noAutofit/>
          </a:bodyPr>
          <a:lstStyle/>
          <a:p>
            <a:pPr lvl="0">
              <a:buSzPts val="1400"/>
            </a:pPr>
            <a:r>
              <a:rPr lang="en-GB" sz="1000" dirty="0" smtClean="0">
                <a:solidFill>
                  <a:schemeClr val="lt1"/>
                </a:solidFill>
                <a:latin typeface="+mn-lt"/>
                <a:ea typeface="Avenir"/>
                <a:cs typeface="Avenir"/>
                <a:sym typeface="Avenir"/>
              </a:rPr>
              <a:t>Comments from last week.</a:t>
            </a:r>
          </a:p>
          <a:p>
            <a:pPr lvl="0">
              <a:buSzPts val="1400"/>
            </a:pPr>
            <a:r>
              <a:rPr lang="en-GB" sz="1000" dirty="0">
                <a:solidFill>
                  <a:schemeClr val="lt1"/>
                </a:solidFill>
                <a:latin typeface="+mn-lt"/>
                <a:ea typeface="Avenir"/>
                <a:cs typeface="Avenir"/>
                <a:sym typeface="Avenir"/>
              </a:rPr>
              <a:t>The $55.38 level is now in play, a closing price below this level could see WTI into the $40’s.</a:t>
            </a:r>
          </a:p>
          <a:p>
            <a:pPr lvl="0">
              <a:buSzPts val="1400"/>
            </a:pPr>
            <a:endParaRPr lang="en-GB" sz="1000" dirty="0" smtClean="0">
              <a:solidFill>
                <a:schemeClr val="lt1"/>
              </a:solidFill>
              <a:latin typeface="+mn-lt"/>
              <a:ea typeface="Avenir"/>
              <a:cs typeface="Avenir"/>
              <a:sym typeface="Avenir"/>
            </a:endParaRPr>
          </a:p>
        </p:txBody>
      </p:sp>
      <p:pic>
        <p:nvPicPr>
          <p:cNvPr id="166" name="Shape 16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pic>
        <p:nvPicPr>
          <p:cNvPr id="3" name="Picture 2"/>
          <p:cNvPicPr>
            <a:picLocks noChangeAspect="1"/>
          </p:cNvPicPr>
          <p:nvPr/>
        </p:nvPicPr>
        <p:blipFill>
          <a:blip r:embed="rId5"/>
          <a:stretch>
            <a:fillRect/>
          </a:stretch>
        </p:blipFill>
        <p:spPr>
          <a:xfrm>
            <a:off x="4187189" y="1646512"/>
            <a:ext cx="8004811" cy="47529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Shape 171"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pic>
        <p:nvPicPr>
          <p:cNvPr id="172" name="Shape 172"/>
          <p:cNvPicPr preferRelativeResize="0"/>
          <p:nvPr/>
        </p:nvPicPr>
        <p:blipFill rotWithShape="1">
          <a:blip r:embed="rId4">
            <a:alphaModFix/>
          </a:blip>
          <a:srcRect/>
          <a:stretch/>
        </p:blipFill>
        <p:spPr>
          <a:xfrm>
            <a:off x="1827557" y="2877361"/>
            <a:ext cx="4419600" cy="3238500"/>
          </a:xfrm>
          <a:prstGeom prst="rect">
            <a:avLst/>
          </a:prstGeom>
          <a:noFill/>
          <a:ln>
            <a:noFill/>
          </a:ln>
        </p:spPr>
      </p:pic>
      <p:sp>
        <p:nvSpPr>
          <p:cNvPr id="173" name="Shape 173"/>
          <p:cNvSpPr txBox="1">
            <a:spLocks noGrp="1"/>
          </p:cNvSpPr>
          <p:nvPr>
            <p:ph type="title"/>
          </p:nvPr>
        </p:nvSpPr>
        <p:spPr>
          <a:xfrm>
            <a:off x="1752600" y="1371600"/>
            <a:ext cx="8340724" cy="129245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The technical </a:t>
            </a:r>
            <a:r>
              <a:rPr lang="en-GB" sz="3700" b="1" i="0" u="none" strike="noStrike" cap="none" dirty="0" smtClean="0">
                <a:solidFill>
                  <a:schemeClr val="lt1"/>
                </a:solidFill>
                <a:latin typeface="Cantarell"/>
                <a:ea typeface="Cantarell"/>
                <a:cs typeface="Cantarell"/>
                <a:sym typeface="Cantarell"/>
              </a:rPr>
              <a:t>setups.</a:t>
            </a:r>
            <a:r>
              <a:rPr lang="en-GB" sz="3700" b="1" i="0" u="none" strike="noStrike" cap="none" dirty="0">
                <a:solidFill>
                  <a:schemeClr val="lt1"/>
                </a:solidFill>
                <a:latin typeface="Cantarell"/>
                <a:ea typeface="Cantarell"/>
                <a:cs typeface="Cantarell"/>
                <a:sym typeface="Cantarell"/>
              </a:rPr>
              <a:t/>
            </a:r>
            <a:br>
              <a:rPr lang="en-GB" sz="3700" b="1" i="0" u="none" strike="noStrike" cap="none" dirty="0">
                <a:solidFill>
                  <a:schemeClr val="lt1"/>
                </a:solidFill>
                <a:latin typeface="Cantarell"/>
                <a:ea typeface="Cantarell"/>
                <a:cs typeface="Cantarell"/>
                <a:sym typeface="Cantarell"/>
              </a:rPr>
            </a:br>
            <a:r>
              <a:rPr lang="en-GB" sz="3700" b="1" i="0" u="none" strike="noStrike" cap="none" dirty="0" smtClean="0">
                <a:solidFill>
                  <a:schemeClr val="lt1"/>
                </a:solidFill>
                <a:latin typeface="Cantarell"/>
                <a:ea typeface="Cantarell"/>
                <a:cs typeface="Cantarell"/>
                <a:sym typeface="Cantarell"/>
              </a:rPr>
              <a:t>The Pivot </a:t>
            </a:r>
            <a:r>
              <a:rPr lang="en-GB" sz="3700" b="1" i="0" u="none" strike="noStrike" cap="none" dirty="0">
                <a:solidFill>
                  <a:schemeClr val="lt1"/>
                </a:solidFill>
                <a:latin typeface="Cantarell"/>
                <a:ea typeface="Cantarell"/>
                <a:cs typeface="Cantarell"/>
                <a:sym typeface="Cantarell"/>
              </a:rPr>
              <a:t>point reversal</a:t>
            </a:r>
            <a:endParaRPr sz="3700" b="1" i="0" u="none" strike="noStrike" cap="none" dirty="0">
              <a:solidFill>
                <a:schemeClr val="lt1"/>
              </a:solidFill>
              <a:latin typeface="Cantarell"/>
              <a:ea typeface="Cantarell"/>
              <a:cs typeface="Cantarell"/>
              <a:sym typeface="Cantarell"/>
            </a:endParaRPr>
          </a:p>
        </p:txBody>
      </p:sp>
      <p:cxnSp>
        <p:nvCxnSpPr>
          <p:cNvPr id="174" name="Shape 174"/>
          <p:cNvCxnSpPr/>
          <p:nvPr/>
        </p:nvCxnSpPr>
        <p:spPr>
          <a:xfrm flipH="1">
            <a:off x="3917861" y="3845728"/>
            <a:ext cx="544483" cy="235296"/>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254"/>
              </a:srgbClr>
            </a:outerShdw>
          </a:effectLst>
        </p:spPr>
      </p:cxnSp>
      <p:sp>
        <p:nvSpPr>
          <p:cNvPr id="175" name="Shape 175"/>
          <p:cNvSpPr txBox="1"/>
          <p:nvPr/>
        </p:nvSpPr>
        <p:spPr>
          <a:xfrm>
            <a:off x="2738987" y="4656610"/>
            <a:ext cx="545342" cy="430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GB" sz="2200" b="0" i="0" u="none" strike="noStrike" cap="none">
                <a:solidFill>
                  <a:schemeClr val="dk1"/>
                </a:solidFill>
                <a:latin typeface="Avenir"/>
                <a:ea typeface="Avenir"/>
                <a:cs typeface="Avenir"/>
                <a:sym typeface="Avenir"/>
              </a:rPr>
              <a:t>HL</a:t>
            </a:r>
            <a:endParaRPr sz="2200" b="0" i="0" u="none" strike="noStrike" cap="none">
              <a:solidFill>
                <a:schemeClr val="dk1"/>
              </a:solidFill>
              <a:latin typeface="Avenir"/>
              <a:ea typeface="Avenir"/>
              <a:cs typeface="Avenir"/>
              <a:sym typeface="Avenir"/>
            </a:endParaRPr>
          </a:p>
        </p:txBody>
      </p:sp>
      <p:sp>
        <p:nvSpPr>
          <p:cNvPr id="176" name="Shape 176"/>
          <p:cNvSpPr txBox="1"/>
          <p:nvPr/>
        </p:nvSpPr>
        <p:spPr>
          <a:xfrm>
            <a:off x="3172787" y="3950656"/>
            <a:ext cx="498855"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dk1"/>
                </a:solidFill>
                <a:latin typeface="+mn-lt"/>
                <a:ea typeface="Avenir"/>
                <a:cs typeface="Avenir"/>
                <a:sym typeface="Avenir"/>
              </a:rPr>
              <a:t>High</a:t>
            </a:r>
            <a:endParaRPr sz="1200" b="0" i="0" u="none" strike="noStrike" cap="none" dirty="0">
              <a:solidFill>
                <a:schemeClr val="dk1"/>
              </a:solidFill>
              <a:latin typeface="+mn-lt"/>
              <a:ea typeface="Avenir"/>
              <a:cs typeface="Avenir"/>
              <a:sym typeface="Avenir"/>
            </a:endParaRPr>
          </a:p>
        </p:txBody>
      </p:sp>
      <p:pic>
        <p:nvPicPr>
          <p:cNvPr id="177" name="Shape 177"/>
          <p:cNvPicPr preferRelativeResize="0"/>
          <p:nvPr/>
        </p:nvPicPr>
        <p:blipFill rotWithShape="1">
          <a:blip r:embed="rId5">
            <a:alphaModFix/>
          </a:blip>
          <a:srcRect/>
          <a:stretch/>
        </p:blipFill>
        <p:spPr>
          <a:xfrm>
            <a:off x="6247157" y="2877361"/>
            <a:ext cx="3230107" cy="3230107"/>
          </a:xfrm>
          <a:prstGeom prst="rect">
            <a:avLst/>
          </a:prstGeom>
          <a:noFill/>
          <a:ln>
            <a:noFill/>
          </a:ln>
        </p:spPr>
      </p:pic>
      <p:sp>
        <p:nvSpPr>
          <p:cNvPr id="178" name="Shape 178"/>
          <p:cNvSpPr txBox="1"/>
          <p:nvPr/>
        </p:nvSpPr>
        <p:spPr>
          <a:xfrm>
            <a:off x="6965678" y="4261182"/>
            <a:ext cx="2132583" cy="10084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mn-lt"/>
                <a:ea typeface="Avenir"/>
                <a:cs typeface="Avenir"/>
                <a:sym typeface="Avenir"/>
              </a:rPr>
              <a:t>Can also be the </a:t>
            </a:r>
            <a:endParaRPr sz="1400" b="0" i="0" u="none" strike="noStrike" cap="none" dirty="0">
              <a:solidFill>
                <a:srgbClr val="000000"/>
              </a:solidFill>
              <a:latin typeface="+mn-lt"/>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smtClean="0">
                <a:solidFill>
                  <a:schemeClr val="dk1"/>
                </a:solidFill>
                <a:latin typeface="+mn-lt"/>
                <a:ea typeface="Avenir"/>
                <a:cs typeface="Avenir"/>
                <a:sym typeface="Avenir"/>
              </a:rPr>
              <a:t>exit signal</a:t>
            </a:r>
            <a:endParaRPr sz="1400" b="0" i="0" u="none" strike="noStrike" cap="none" dirty="0">
              <a:solidFill>
                <a:srgbClr val="000000"/>
              </a:solidFill>
              <a:latin typeface="+mn-lt"/>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mn-lt"/>
                <a:ea typeface="Avenir"/>
                <a:cs typeface="Avenir"/>
                <a:sym typeface="Avenir"/>
              </a:rPr>
              <a:t>for a short </a:t>
            </a:r>
            <a:r>
              <a:rPr lang="en-GB" sz="1400" b="0" i="0" u="none" strike="noStrike" cap="none" dirty="0" smtClean="0">
                <a:solidFill>
                  <a:schemeClr val="dk1"/>
                </a:solidFill>
                <a:latin typeface="+mn-lt"/>
                <a:ea typeface="Avenir"/>
                <a:cs typeface="Avenir"/>
                <a:sym typeface="Avenir"/>
              </a:rPr>
              <a:t>position.</a:t>
            </a:r>
            <a:endParaRPr sz="1400" b="0" i="0" u="none" strike="noStrike" cap="none" dirty="0">
              <a:solidFill>
                <a:schemeClr val="dk1"/>
              </a:solidFill>
              <a:latin typeface="+mn-lt"/>
              <a:ea typeface="Avenir"/>
              <a:cs typeface="Avenir"/>
              <a:sym typeface="Avenir"/>
            </a:endParaRPr>
          </a:p>
        </p:txBody>
      </p:sp>
      <p:pic>
        <p:nvPicPr>
          <p:cNvPr id="179" name="Shape 179" descr="C:\Users\120ADVERTISING\Desktop\Kenny Presentation\LINKS\LOGO-12-12-12.png"/>
          <p:cNvPicPr preferRelativeResize="0"/>
          <p:nvPr/>
        </p:nvPicPr>
        <p:blipFill rotWithShape="1">
          <a:blip r:embed="rId6">
            <a:alphaModFix/>
          </a:blip>
          <a:srcRect/>
          <a:stretch/>
        </p:blipFill>
        <p:spPr>
          <a:xfrm>
            <a:off x="8735843" y="-9726"/>
            <a:ext cx="3443457" cy="121622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Shape 184"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pic>
        <p:nvPicPr>
          <p:cNvPr id="185" name="Shape 185"/>
          <p:cNvPicPr preferRelativeResize="0"/>
          <p:nvPr/>
        </p:nvPicPr>
        <p:blipFill rotWithShape="1">
          <a:blip r:embed="rId4">
            <a:alphaModFix/>
          </a:blip>
          <a:srcRect/>
          <a:stretch/>
        </p:blipFill>
        <p:spPr>
          <a:xfrm>
            <a:off x="1772704" y="2933700"/>
            <a:ext cx="4686300" cy="3238500"/>
          </a:xfrm>
          <a:prstGeom prst="rect">
            <a:avLst/>
          </a:prstGeom>
          <a:noFill/>
          <a:ln>
            <a:noFill/>
          </a:ln>
        </p:spPr>
      </p:pic>
      <p:cxnSp>
        <p:nvCxnSpPr>
          <p:cNvPr id="186" name="Shape 186"/>
          <p:cNvCxnSpPr/>
          <p:nvPr/>
        </p:nvCxnSpPr>
        <p:spPr>
          <a:xfrm rot="10800000">
            <a:off x="3716843" y="4681797"/>
            <a:ext cx="448841" cy="440575"/>
          </a:xfrm>
          <a:prstGeom prst="straightConnector1">
            <a:avLst/>
          </a:prstGeom>
          <a:noFill/>
          <a:ln w="25400" cap="flat" cmpd="sng">
            <a:solidFill>
              <a:schemeClr val="accent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187" name="Shape 187"/>
          <p:cNvCxnSpPr/>
          <p:nvPr/>
        </p:nvCxnSpPr>
        <p:spPr>
          <a:xfrm>
            <a:off x="3617090" y="3901341"/>
            <a:ext cx="8313" cy="191192"/>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254"/>
              </a:srgbClr>
            </a:outerShdw>
          </a:effectLst>
        </p:spPr>
      </p:cxnSp>
      <p:sp>
        <p:nvSpPr>
          <p:cNvPr id="188" name="Shape 188"/>
          <p:cNvSpPr txBox="1"/>
          <p:nvPr/>
        </p:nvSpPr>
        <p:spPr>
          <a:xfrm>
            <a:off x="2594625" y="3755615"/>
            <a:ext cx="561372" cy="430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GB" sz="2200" b="0" i="0" u="none" strike="noStrike" cap="none">
                <a:solidFill>
                  <a:schemeClr val="dk1"/>
                </a:solidFill>
                <a:latin typeface="Avenir"/>
                <a:ea typeface="Avenir"/>
                <a:cs typeface="Avenir"/>
                <a:sym typeface="Avenir"/>
              </a:rPr>
              <a:t>LH</a:t>
            </a:r>
            <a:endParaRPr sz="2200" b="0" i="0" u="none" strike="noStrike" cap="none">
              <a:solidFill>
                <a:schemeClr val="dk1"/>
              </a:solidFill>
              <a:latin typeface="Avenir"/>
              <a:ea typeface="Avenir"/>
              <a:cs typeface="Avenir"/>
              <a:sym typeface="Avenir"/>
            </a:endParaRPr>
          </a:p>
        </p:txBody>
      </p:sp>
      <p:sp>
        <p:nvSpPr>
          <p:cNvPr id="189" name="Shape 189"/>
          <p:cNvSpPr txBox="1"/>
          <p:nvPr/>
        </p:nvSpPr>
        <p:spPr>
          <a:xfrm>
            <a:off x="4165684" y="4347156"/>
            <a:ext cx="465192"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dk1"/>
                </a:solidFill>
                <a:latin typeface="+mn-lt"/>
                <a:ea typeface="Avenir"/>
                <a:cs typeface="Avenir"/>
                <a:sym typeface="Avenir"/>
              </a:rPr>
              <a:t>Low</a:t>
            </a:r>
            <a:endParaRPr sz="1200" b="0" i="0" u="none" strike="noStrike" cap="none" dirty="0">
              <a:solidFill>
                <a:schemeClr val="dk1"/>
              </a:solidFill>
              <a:latin typeface="+mn-lt"/>
              <a:ea typeface="Avenir"/>
              <a:cs typeface="Avenir"/>
              <a:sym typeface="Avenir"/>
            </a:endParaRPr>
          </a:p>
        </p:txBody>
      </p:sp>
      <p:pic>
        <p:nvPicPr>
          <p:cNvPr id="190" name="Shape 190"/>
          <p:cNvPicPr preferRelativeResize="0"/>
          <p:nvPr/>
        </p:nvPicPr>
        <p:blipFill rotWithShape="1">
          <a:blip r:embed="rId5">
            <a:alphaModFix/>
          </a:blip>
          <a:srcRect/>
          <a:stretch/>
        </p:blipFill>
        <p:spPr>
          <a:xfrm>
            <a:off x="6459004" y="2933701"/>
            <a:ext cx="3261179" cy="3238500"/>
          </a:xfrm>
          <a:prstGeom prst="rect">
            <a:avLst/>
          </a:prstGeom>
          <a:noFill/>
          <a:ln>
            <a:noFill/>
          </a:ln>
        </p:spPr>
      </p:pic>
      <p:sp>
        <p:nvSpPr>
          <p:cNvPr id="191" name="Shape 191"/>
          <p:cNvSpPr txBox="1"/>
          <p:nvPr/>
        </p:nvSpPr>
        <p:spPr>
          <a:xfrm>
            <a:off x="7235204" y="4392984"/>
            <a:ext cx="2057401" cy="101820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mn-lt"/>
                <a:ea typeface="Avenir"/>
                <a:cs typeface="Avenir"/>
                <a:sym typeface="Avenir"/>
              </a:rPr>
              <a:t>Can also be an </a:t>
            </a:r>
            <a:endParaRPr sz="1400" b="0" i="0" u="none" strike="noStrike" cap="none" dirty="0">
              <a:solidFill>
                <a:srgbClr val="000000"/>
              </a:solidFill>
              <a:latin typeface="+mn-lt"/>
              <a:ea typeface="Avenir"/>
              <a:cs typeface="Avenir"/>
              <a:sym typeface="Avenir"/>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mn-lt"/>
                <a:ea typeface="Avenir"/>
                <a:cs typeface="Avenir"/>
                <a:sym typeface="Avenir"/>
              </a:rPr>
              <a:t>exit </a:t>
            </a:r>
            <a:r>
              <a:rPr lang="en-GB" sz="1400" b="0" i="0" u="none" strike="noStrike" cap="none" dirty="0" smtClean="0">
                <a:solidFill>
                  <a:schemeClr val="dk1"/>
                </a:solidFill>
                <a:latin typeface="+mn-lt"/>
                <a:ea typeface="Avenir"/>
                <a:cs typeface="Avenir"/>
                <a:sym typeface="Avenir"/>
              </a:rPr>
              <a:t>signal</a:t>
            </a:r>
            <a:endParaRPr sz="1400" b="0" i="0" u="none" strike="noStrike" cap="none" dirty="0">
              <a:solidFill>
                <a:srgbClr val="000000"/>
              </a:solidFill>
              <a:latin typeface="+mn-lt"/>
              <a:ea typeface="Avenir"/>
              <a:cs typeface="Avenir"/>
              <a:sym typeface="Avenir"/>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mn-lt"/>
                <a:ea typeface="Avenir"/>
                <a:cs typeface="Avenir"/>
                <a:sym typeface="Avenir"/>
              </a:rPr>
              <a:t>for a long </a:t>
            </a:r>
            <a:r>
              <a:rPr lang="en-GB" sz="1400" b="0" i="0" u="none" strike="noStrike" cap="none" dirty="0" smtClean="0">
                <a:solidFill>
                  <a:schemeClr val="dk1"/>
                </a:solidFill>
                <a:latin typeface="+mn-lt"/>
                <a:ea typeface="Avenir"/>
                <a:cs typeface="Avenir"/>
                <a:sym typeface="Avenir"/>
              </a:rPr>
              <a:t>position.</a:t>
            </a:r>
            <a:endParaRPr sz="1400" b="0" i="0" u="none" strike="noStrike" cap="none" dirty="0">
              <a:solidFill>
                <a:schemeClr val="dk1"/>
              </a:solidFill>
              <a:latin typeface="+mn-lt"/>
              <a:ea typeface="Avenir"/>
              <a:cs typeface="Avenir"/>
              <a:sym typeface="Avenir"/>
            </a:endParaRPr>
          </a:p>
        </p:txBody>
      </p:sp>
      <p:sp>
        <p:nvSpPr>
          <p:cNvPr id="192" name="Shape 192"/>
          <p:cNvSpPr txBox="1"/>
          <p:nvPr/>
        </p:nvSpPr>
        <p:spPr>
          <a:xfrm>
            <a:off x="1676400" y="1358931"/>
            <a:ext cx="8686800" cy="1292456"/>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The technical setups</a:t>
            </a:r>
            <a:br>
              <a:rPr lang="en-GB" sz="3700" b="1" i="0" u="none" strike="noStrike" cap="none" dirty="0">
                <a:solidFill>
                  <a:schemeClr val="lt1"/>
                </a:solidFill>
                <a:latin typeface="Cantarell"/>
                <a:ea typeface="Cantarell"/>
                <a:cs typeface="Cantarell"/>
                <a:sym typeface="Cantarell"/>
              </a:rPr>
            </a:br>
            <a:r>
              <a:rPr lang="en-GB" sz="3700" b="1" i="0" u="none" strike="noStrike" cap="none" dirty="0">
                <a:solidFill>
                  <a:schemeClr val="lt1"/>
                </a:solidFill>
                <a:latin typeface="Cantarell"/>
                <a:ea typeface="Cantarell"/>
                <a:cs typeface="Cantarell"/>
                <a:sym typeface="Cantarell"/>
              </a:rPr>
              <a:t>Pivot point reversal</a:t>
            </a:r>
            <a:endParaRPr sz="3700" b="1" i="0" u="none" strike="noStrike" cap="none" dirty="0">
              <a:solidFill>
                <a:schemeClr val="lt1"/>
              </a:solidFill>
              <a:latin typeface="Cantarell"/>
              <a:ea typeface="Cantarell"/>
              <a:cs typeface="Cantarell"/>
              <a:sym typeface="Cantarell"/>
            </a:endParaRPr>
          </a:p>
        </p:txBody>
      </p:sp>
      <p:pic>
        <p:nvPicPr>
          <p:cNvPr id="193" name="Shape 193" descr="C:\Users\120ADVERTISING\Desktop\Kenny Presentation\LINKS\LOGO-12-12-12.png"/>
          <p:cNvPicPr preferRelativeResize="0"/>
          <p:nvPr/>
        </p:nvPicPr>
        <p:blipFill rotWithShape="1">
          <a:blip r:embed="rId6">
            <a:alphaModFix/>
          </a:blip>
          <a:srcRect/>
          <a:stretch/>
        </p:blipFill>
        <p:spPr>
          <a:xfrm>
            <a:off x="8735843" y="-9726"/>
            <a:ext cx="3443457" cy="1216226"/>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sp>
        <p:nvSpPr>
          <p:cNvPr id="199" name="Shape 199"/>
          <p:cNvSpPr txBox="1">
            <a:spLocks noGrp="1"/>
          </p:cNvSpPr>
          <p:nvPr>
            <p:ph type="title"/>
          </p:nvPr>
        </p:nvSpPr>
        <p:spPr>
          <a:xfrm>
            <a:off x="381000" y="533400"/>
            <a:ext cx="10902332" cy="96746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THE TECHNICAL SETUPS </a:t>
            </a:r>
            <a:r>
              <a:rPr lang="en-GB" sz="3700" b="1" i="0" u="none" strike="noStrike" cap="none" dirty="0" smtClean="0">
                <a:solidFill>
                  <a:schemeClr val="lt1"/>
                </a:solidFill>
                <a:latin typeface="Cantarell"/>
                <a:ea typeface="Cantarell"/>
                <a:cs typeface="Cantarell"/>
                <a:sym typeface="Cantarell"/>
              </a:rPr>
              <a:t/>
            </a:r>
            <a:br>
              <a:rPr lang="en-GB" sz="3700" b="1" i="0" u="none" strike="noStrike" cap="none" dirty="0" smtClean="0">
                <a:solidFill>
                  <a:schemeClr val="lt1"/>
                </a:solidFill>
                <a:latin typeface="Cantarell"/>
                <a:ea typeface="Cantarell"/>
                <a:cs typeface="Cantarell"/>
                <a:sym typeface="Cantarell"/>
              </a:rPr>
            </a:br>
            <a:r>
              <a:rPr lang="en-GB" sz="3700" b="1" i="0" u="none" strike="noStrike" cap="none" dirty="0" smtClean="0">
                <a:solidFill>
                  <a:schemeClr val="lt1"/>
                </a:solidFill>
                <a:latin typeface="Cantarell"/>
                <a:ea typeface="Cantarell"/>
                <a:cs typeface="Cantarell"/>
                <a:sym typeface="Cantarell"/>
              </a:rPr>
              <a:t>Relative </a:t>
            </a:r>
            <a:r>
              <a:rPr lang="en-GB" sz="3700" b="1" i="0" u="none" strike="noStrike" cap="none" dirty="0">
                <a:solidFill>
                  <a:schemeClr val="lt1"/>
                </a:solidFill>
                <a:latin typeface="Cantarell"/>
                <a:ea typeface="Cantarell"/>
                <a:cs typeface="Cantarell"/>
                <a:sym typeface="Cantarell"/>
              </a:rPr>
              <a:t>Strength</a:t>
            </a:r>
            <a:endParaRPr sz="3700" b="1" i="0" u="none" strike="noStrike" cap="none" dirty="0">
              <a:solidFill>
                <a:schemeClr val="lt1"/>
              </a:solidFill>
              <a:latin typeface="Cantarell"/>
              <a:ea typeface="Cantarell"/>
              <a:cs typeface="Cantarell"/>
              <a:sym typeface="Cantarell"/>
            </a:endParaRPr>
          </a:p>
        </p:txBody>
      </p:sp>
      <p:pic>
        <p:nvPicPr>
          <p:cNvPr id="204" name="Shape 204"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sp>
        <p:nvSpPr>
          <p:cNvPr id="2" name="Rectangle 2"/>
          <p:cNvSpPr>
            <a:spLocks noChangeArrowheads="1"/>
          </p:cNvSpPr>
          <p:nvPr/>
        </p:nvSpPr>
        <p:spPr bwMode="auto">
          <a:xfrm>
            <a:off x="4769351" y="2686183"/>
            <a:ext cx="6585834"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b="1" i="0" u="sng"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Relative Strength Indicator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AU"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SWING BUY SIGNAL.</a:t>
            </a:r>
            <a:endParaRPr kumimoji="0" lang="en-AU"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U"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Market makes a low, (1)                          RSI swings below the 30 level. (1)</a:t>
            </a:r>
            <a:endParaRPr kumimoji="0" lang="en-AU"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U"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Market closes higher, (2)                         RSI moves higher but not over the “50” level. (2)</a:t>
            </a:r>
            <a:endParaRPr kumimoji="0" lang="en-AU"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U"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Market makes new lower low, (3)          RSI makes a higher low (3)</a:t>
            </a:r>
            <a:br>
              <a:rPr kumimoji="0" lang="en-AU"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kumimoji="0" lang="en-AU"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r>
            <a:br>
              <a:rPr kumimoji="0" lang="en-AU"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kumimoji="0" lang="en-AU"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U"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 swing buy signal occurs when the RSI moves and finishes over </a:t>
            </a:r>
            <a:r>
              <a:rPr lang="en-AU" dirty="0" smtClean="0">
                <a:solidFill>
                  <a:schemeClr val="bg1"/>
                </a:solidFill>
                <a:latin typeface="Calibri" panose="020F0502020204030204" pitchFamily="34" charset="0"/>
                <a:ea typeface="Calibri" panose="020F0502020204030204" pitchFamily="34" charset="0"/>
                <a:cs typeface="Calibri" panose="020F0502020204030204" pitchFamily="34" charset="0"/>
              </a:rPr>
              <a:t>point </a:t>
            </a:r>
            <a:r>
              <a:rPr kumimoji="0" lang="en-AU" b="0"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2 </a:t>
            </a:r>
            <a:endParaRPr kumimoji="0" lang="en-AU"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endParaRPr>
          </a:p>
        </p:txBody>
      </p:sp>
      <p:pic>
        <p:nvPicPr>
          <p:cNvPr id="1025" name="Picture 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230284" y="2976583"/>
            <a:ext cx="2876550" cy="2743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sp>
        <p:nvSpPr>
          <p:cNvPr id="199" name="Shape 199"/>
          <p:cNvSpPr txBox="1">
            <a:spLocks noGrp="1"/>
          </p:cNvSpPr>
          <p:nvPr>
            <p:ph type="title"/>
          </p:nvPr>
        </p:nvSpPr>
        <p:spPr>
          <a:xfrm>
            <a:off x="381000" y="533400"/>
            <a:ext cx="10902332" cy="96746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THE TECHNICAL SETUPS </a:t>
            </a:r>
            <a:r>
              <a:rPr lang="en-GB" sz="3700" b="1" i="0" u="none" strike="noStrike" cap="none" dirty="0" smtClean="0">
                <a:solidFill>
                  <a:schemeClr val="lt1"/>
                </a:solidFill>
                <a:latin typeface="Cantarell"/>
                <a:ea typeface="Cantarell"/>
                <a:cs typeface="Cantarell"/>
                <a:sym typeface="Cantarell"/>
              </a:rPr>
              <a:t/>
            </a:r>
            <a:br>
              <a:rPr lang="en-GB" sz="3700" b="1" i="0" u="none" strike="noStrike" cap="none" dirty="0" smtClean="0">
                <a:solidFill>
                  <a:schemeClr val="lt1"/>
                </a:solidFill>
                <a:latin typeface="Cantarell"/>
                <a:ea typeface="Cantarell"/>
                <a:cs typeface="Cantarell"/>
                <a:sym typeface="Cantarell"/>
              </a:rPr>
            </a:br>
            <a:r>
              <a:rPr lang="en-GB" sz="3700" b="1" i="0" u="none" strike="noStrike" cap="none" dirty="0" smtClean="0">
                <a:solidFill>
                  <a:schemeClr val="lt1"/>
                </a:solidFill>
                <a:latin typeface="Cantarell"/>
                <a:ea typeface="Cantarell"/>
                <a:cs typeface="Cantarell"/>
                <a:sym typeface="Cantarell"/>
              </a:rPr>
              <a:t>Relative </a:t>
            </a:r>
            <a:r>
              <a:rPr lang="en-GB" sz="3700" b="1" i="0" u="none" strike="noStrike" cap="none" dirty="0">
                <a:solidFill>
                  <a:schemeClr val="lt1"/>
                </a:solidFill>
                <a:latin typeface="Cantarell"/>
                <a:ea typeface="Cantarell"/>
                <a:cs typeface="Cantarell"/>
                <a:sym typeface="Cantarell"/>
              </a:rPr>
              <a:t>Strength</a:t>
            </a:r>
            <a:endParaRPr sz="3700" b="1" i="0" u="none" strike="noStrike" cap="none" dirty="0">
              <a:solidFill>
                <a:schemeClr val="lt1"/>
              </a:solidFill>
              <a:latin typeface="Cantarell"/>
              <a:ea typeface="Cantarell"/>
              <a:cs typeface="Cantarell"/>
              <a:sym typeface="Cantarell"/>
            </a:endParaRPr>
          </a:p>
        </p:txBody>
      </p:sp>
      <p:pic>
        <p:nvPicPr>
          <p:cNvPr id="204" name="Shape 204"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sp>
        <p:nvSpPr>
          <p:cNvPr id="3" name="Rectangle 2"/>
          <p:cNvSpPr>
            <a:spLocks noChangeArrowheads="1"/>
          </p:cNvSpPr>
          <p:nvPr/>
        </p:nvSpPr>
        <p:spPr bwMode="auto">
          <a:xfrm>
            <a:off x="4847397" y="3818153"/>
            <a:ext cx="4859022" cy="1877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 RSI  Failure Swing</a:t>
            </a:r>
            <a:b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r>
            <a:b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1. Market makes high price.</a:t>
            </a:r>
            <a:b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2. Retracement   RSI remains above “50” (2)</a:t>
            </a:r>
            <a:b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3. Market makes higher high.</a:t>
            </a:r>
            <a:b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3. RSI makes lower high. (3) Must be over the 70 level.</a:t>
            </a:r>
            <a:b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br>
            <a:r>
              <a:rPr kumimoji="0" lang="en-AU" b="0"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The Swing failure sell signal occurs as RSI swings below “2”**</a:t>
            </a:r>
            <a:endParaRPr kumimoji="0" lang="en-AU"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b="0" i="0" u="none" strike="noStrike" cap="none" normalizeH="0" baseline="0" dirty="0" smtClean="0">
              <a:ln>
                <a:noFill/>
              </a:ln>
              <a:solidFill>
                <a:schemeClr val="bg1"/>
              </a:solidFill>
              <a:effectLst/>
              <a:latin typeface="Calibri" panose="020F0502020204030204" pitchFamily="34" charset="0"/>
              <a:cs typeface="Calibri" panose="020F0502020204030204" pitchFamily="34" charset="0"/>
            </a:endParaRPr>
          </a:p>
        </p:txBody>
      </p:sp>
      <p:pic>
        <p:nvPicPr>
          <p:cNvPr id="2049" name="Picture 199"/>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81809" y="3214887"/>
            <a:ext cx="3238501" cy="298132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a:spLocks noChangeArrowheads="1"/>
          </p:cNvSpPr>
          <p:nvPr/>
        </p:nvSpPr>
        <p:spPr bwMode="auto">
          <a:xfrm>
            <a:off x="4847397" y="5486559"/>
            <a:ext cx="437010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t/>
            </a:r>
            <a:br>
              <a:rPr kumimoji="0" lang="en-AU" sz="14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br>
            <a:r>
              <a:rPr kumimoji="0" lang="en-AU" sz="1400" b="0" i="0" u="none" strike="noStrike" cap="none" normalizeH="0" baseline="0" dirty="0" smtClean="0">
                <a:ln>
                  <a:noFill/>
                </a:ln>
                <a:solidFill>
                  <a:schemeClr val="bg1"/>
                </a:solidFill>
                <a:effectLst/>
                <a:latin typeface="+mn-lt"/>
                <a:ea typeface="Times New Roman" panose="02020603050405020304" pitchFamily="18" charset="0"/>
                <a:cs typeface="Times New Roman" panose="02020603050405020304" pitchFamily="18" charset="0"/>
              </a:rPr>
              <a:t>Swing failure is identified with the break of  point 2 on RSI</a:t>
            </a:r>
            <a:endParaRPr kumimoji="0" lang="en-AU" sz="1800" b="0" i="0" u="none" strike="noStrike" cap="none" normalizeH="0" baseline="0" dirty="0" smtClean="0">
              <a:ln>
                <a:noFill/>
              </a:ln>
              <a:solidFill>
                <a:schemeClr val="bg1"/>
              </a:solidFill>
              <a:effectLst/>
              <a:latin typeface="+mn-lt"/>
            </a:endParaRPr>
          </a:p>
        </p:txBody>
      </p:sp>
    </p:spTree>
    <p:extLst>
      <p:ext uri="{BB962C8B-B14F-4D97-AF65-F5344CB8AC3E}">
        <p14:creationId xmlns:p14="http://schemas.microsoft.com/office/powerpoint/2010/main" xmlns="" val="2222974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Shape 209" descr="C:\Users\120ADVERTISING\Desktop\Kenny Presentation\LINKS\COVER-01-01.png"/>
          <p:cNvPicPr preferRelativeResize="0"/>
          <p:nvPr/>
        </p:nvPicPr>
        <p:blipFill rotWithShape="1">
          <a:blip r:embed="rId3">
            <a:alphaModFix/>
          </a:blip>
          <a:srcRect/>
          <a:stretch/>
        </p:blipFill>
        <p:spPr>
          <a:xfrm>
            <a:off x="-298951" y="-198586"/>
            <a:ext cx="12490951" cy="7032666"/>
          </a:xfrm>
          <a:prstGeom prst="rect">
            <a:avLst/>
          </a:prstGeom>
          <a:noFill/>
          <a:ln>
            <a:noFill/>
          </a:ln>
        </p:spPr>
      </p:pic>
      <p:sp>
        <p:nvSpPr>
          <p:cNvPr id="210" name="Shape 210"/>
          <p:cNvSpPr txBox="1">
            <a:spLocks noGrp="1"/>
          </p:cNvSpPr>
          <p:nvPr>
            <p:ph type="title"/>
          </p:nvPr>
        </p:nvSpPr>
        <p:spPr>
          <a:xfrm>
            <a:off x="609600" y="666578"/>
            <a:ext cx="10515600" cy="129245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mn-lt"/>
                <a:ea typeface="Cantarell"/>
                <a:cs typeface="Cantarell"/>
                <a:sym typeface="Cantarell"/>
              </a:rPr>
              <a:t>The technical setups</a:t>
            </a:r>
            <a:br>
              <a:rPr lang="en-GB" sz="3700" b="1" i="0" u="none" strike="noStrike" cap="none" dirty="0">
                <a:solidFill>
                  <a:schemeClr val="lt1"/>
                </a:solidFill>
                <a:latin typeface="+mn-lt"/>
                <a:ea typeface="Cantarell"/>
                <a:cs typeface="Cantarell"/>
                <a:sym typeface="Cantarell"/>
              </a:rPr>
            </a:br>
            <a:r>
              <a:rPr lang="en-GB" sz="3700" b="1" i="0" u="none" strike="noStrike" cap="none" dirty="0">
                <a:solidFill>
                  <a:schemeClr val="lt1"/>
                </a:solidFill>
                <a:latin typeface="+mn-lt"/>
                <a:ea typeface="Cantarell"/>
                <a:cs typeface="Cantarell"/>
                <a:sym typeface="Cantarell"/>
              </a:rPr>
              <a:t>Outside </a:t>
            </a:r>
            <a:r>
              <a:rPr lang="en-GB" sz="3700" b="1" i="0" u="none" strike="noStrike" cap="none" dirty="0" smtClean="0">
                <a:solidFill>
                  <a:schemeClr val="lt1"/>
                </a:solidFill>
                <a:latin typeface="+mn-lt"/>
                <a:ea typeface="Cantarell"/>
                <a:cs typeface="Cantarell"/>
                <a:sym typeface="Cantarell"/>
              </a:rPr>
              <a:t>period</a:t>
            </a:r>
            <a:br>
              <a:rPr lang="en-GB" sz="3700" b="1" i="0" u="none" strike="noStrike" cap="none" dirty="0" smtClean="0">
                <a:solidFill>
                  <a:schemeClr val="lt1"/>
                </a:solidFill>
                <a:latin typeface="+mn-lt"/>
                <a:ea typeface="Cantarell"/>
                <a:cs typeface="Cantarell"/>
                <a:sym typeface="Cantarell"/>
              </a:rPr>
            </a:br>
            <a:r>
              <a:rPr lang="en-GB" sz="3700" b="1" i="0" u="none" strike="noStrike" cap="none" dirty="0" err="1" smtClean="0">
                <a:solidFill>
                  <a:schemeClr val="lt1"/>
                </a:solidFill>
                <a:latin typeface="+mn-lt"/>
                <a:ea typeface="Cantarell"/>
                <a:cs typeface="Cantarell"/>
                <a:sym typeface="Cantarell"/>
              </a:rPr>
              <a:t>Opu</a:t>
            </a:r>
            <a:r>
              <a:rPr lang="en-GB" sz="3700" b="1" i="0" u="none" strike="noStrike" cap="none" dirty="0" smtClean="0">
                <a:solidFill>
                  <a:schemeClr val="lt1"/>
                </a:solidFill>
                <a:latin typeface="+mn-lt"/>
                <a:ea typeface="Cantarell"/>
                <a:cs typeface="Cantarell"/>
                <a:sym typeface="Cantarell"/>
              </a:rPr>
              <a:t> and </a:t>
            </a:r>
            <a:r>
              <a:rPr lang="en-GB" sz="3700" b="1" i="0" u="none" strike="noStrike" cap="none" dirty="0" err="1" smtClean="0">
                <a:solidFill>
                  <a:schemeClr val="lt1"/>
                </a:solidFill>
                <a:latin typeface="+mn-lt"/>
                <a:ea typeface="Cantarell"/>
                <a:cs typeface="Cantarell"/>
                <a:sym typeface="Cantarell"/>
              </a:rPr>
              <a:t>OPd</a:t>
            </a:r>
            <a:endParaRPr sz="3700" b="1" i="0" u="none" strike="noStrike" cap="none" dirty="0">
              <a:solidFill>
                <a:schemeClr val="lt1"/>
              </a:solidFill>
              <a:latin typeface="+mn-lt"/>
              <a:ea typeface="Cantarell"/>
              <a:cs typeface="Cantarell"/>
              <a:sym typeface="Cantarell"/>
            </a:endParaRPr>
          </a:p>
        </p:txBody>
      </p:sp>
      <p:sp>
        <p:nvSpPr>
          <p:cNvPr id="211" name="Shape 211"/>
          <p:cNvSpPr txBox="1"/>
          <p:nvPr/>
        </p:nvSpPr>
        <p:spPr>
          <a:xfrm>
            <a:off x="645560" y="2032800"/>
            <a:ext cx="10443680" cy="128494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dirty="0">
                <a:solidFill>
                  <a:schemeClr val="lt1"/>
                </a:solidFill>
                <a:latin typeface="Calibri" panose="020F0502020204030204" pitchFamily="34" charset="0"/>
                <a:ea typeface="Avenir"/>
                <a:cs typeface="Calibri" panose="020F0502020204030204" pitchFamily="34" charset="0"/>
                <a:sym typeface="Avenir"/>
              </a:rPr>
              <a:t>A price range larger than the previous range</a:t>
            </a:r>
            <a:br>
              <a:rPr lang="en-GB" sz="1800" b="0" i="0" u="none" strike="noStrike" cap="none" dirty="0">
                <a:solidFill>
                  <a:schemeClr val="lt1"/>
                </a:solidFill>
                <a:latin typeface="Calibri" panose="020F0502020204030204" pitchFamily="34" charset="0"/>
                <a:ea typeface="Avenir"/>
                <a:cs typeface="Calibri" panose="020F0502020204030204" pitchFamily="34" charset="0"/>
                <a:sym typeface="Avenir"/>
              </a:rPr>
            </a:br>
            <a:r>
              <a:rPr lang="en-GB" sz="1800" b="0" i="0" u="none" strike="noStrike" cap="none" dirty="0">
                <a:solidFill>
                  <a:schemeClr val="lt1"/>
                </a:solidFill>
                <a:latin typeface="Calibri" panose="020F0502020204030204" pitchFamily="34" charset="0"/>
                <a:ea typeface="Avenir"/>
                <a:cs typeface="Calibri" panose="020F0502020204030204" pitchFamily="34" charset="0"/>
                <a:sym typeface="Avenir"/>
              </a:rPr>
              <a:t>often indicates a market turning point. (</a:t>
            </a:r>
            <a:r>
              <a:rPr lang="en-GB" sz="1800" b="0" i="0" u="none" strike="noStrike" cap="none" dirty="0" err="1">
                <a:solidFill>
                  <a:schemeClr val="lt1"/>
                </a:solidFill>
                <a:latin typeface="Calibri" panose="020F0502020204030204" pitchFamily="34" charset="0"/>
                <a:ea typeface="Avenir"/>
                <a:cs typeface="Calibri" panose="020F0502020204030204" pitchFamily="34" charset="0"/>
                <a:sym typeface="Avenir"/>
              </a:rPr>
              <a:t>Krastins</a:t>
            </a:r>
            <a:r>
              <a:rPr lang="en-GB" sz="1800" b="0" i="0" u="none" strike="noStrike" cap="none" dirty="0">
                <a:solidFill>
                  <a:schemeClr val="lt1"/>
                </a:solidFill>
                <a:latin typeface="Calibri" panose="020F0502020204030204" pitchFamily="34" charset="0"/>
                <a:ea typeface="Avenir"/>
                <a:cs typeface="Calibri" panose="020F0502020204030204" pitchFamily="34" charset="0"/>
                <a:sym typeface="Avenir"/>
              </a:rPr>
              <a:t> research)</a:t>
            </a:r>
            <a:br>
              <a:rPr lang="en-GB" sz="1800" b="0" i="0" u="none" strike="noStrike" cap="none" dirty="0">
                <a:solidFill>
                  <a:schemeClr val="lt1"/>
                </a:solidFill>
                <a:latin typeface="Calibri" panose="020F0502020204030204" pitchFamily="34" charset="0"/>
                <a:ea typeface="Avenir"/>
                <a:cs typeface="Calibri" panose="020F0502020204030204" pitchFamily="34" charset="0"/>
                <a:sym typeface="Avenir"/>
              </a:rPr>
            </a:br>
            <a:r>
              <a:rPr lang="en-GB" sz="1800" b="0" i="0" u="none" strike="noStrike" cap="none" dirty="0">
                <a:solidFill>
                  <a:schemeClr val="lt1"/>
                </a:solidFill>
                <a:latin typeface="Calibri" panose="020F0502020204030204" pitchFamily="34" charset="0"/>
                <a:ea typeface="Avenir"/>
                <a:cs typeface="Calibri" panose="020F0502020204030204" pitchFamily="34" charset="0"/>
                <a:sym typeface="Avenir"/>
              </a:rPr>
              <a:t>The outside period can mark </a:t>
            </a:r>
            <a:r>
              <a:rPr lang="en-GB" sz="1800" dirty="0" smtClean="0">
                <a:solidFill>
                  <a:schemeClr val="lt1"/>
                </a:solidFill>
                <a:latin typeface="Calibri" panose="020F0502020204030204" pitchFamily="34" charset="0"/>
                <a:ea typeface="Avenir"/>
                <a:cs typeface="Calibri" panose="020F0502020204030204" pitchFamily="34" charset="0"/>
                <a:sym typeface="Avenir"/>
              </a:rPr>
              <a:t>a significant</a:t>
            </a:r>
            <a:r>
              <a:rPr lang="en-GB" sz="1800" b="0" i="0" u="none" strike="noStrike" cap="none" dirty="0" smtClean="0">
                <a:solidFill>
                  <a:schemeClr val="lt1"/>
                </a:solidFill>
                <a:latin typeface="Calibri" panose="020F0502020204030204" pitchFamily="34" charset="0"/>
                <a:ea typeface="Avenir"/>
                <a:cs typeface="Calibri" panose="020F0502020204030204" pitchFamily="34" charset="0"/>
                <a:sym typeface="Avenir"/>
              </a:rPr>
              <a:t> </a:t>
            </a:r>
            <a:r>
              <a:rPr lang="en-GB" sz="1800" b="0" i="0" u="none" strike="noStrike" cap="none" dirty="0">
                <a:solidFill>
                  <a:schemeClr val="lt1"/>
                </a:solidFill>
                <a:latin typeface="Calibri" panose="020F0502020204030204" pitchFamily="34" charset="0"/>
                <a:ea typeface="Avenir"/>
                <a:cs typeface="Calibri" panose="020F0502020204030204" pitchFamily="34" charset="0"/>
                <a:sym typeface="Avenir"/>
              </a:rPr>
              <a:t>market turning point at or within 3 bars ( 93</a:t>
            </a:r>
            <a:r>
              <a:rPr lang="en-GB" sz="1800" b="0" i="0" u="none" strike="noStrike" cap="none" dirty="0" smtClean="0">
                <a:solidFill>
                  <a:schemeClr val="lt1"/>
                </a:solidFill>
                <a:latin typeface="Calibri" panose="020F0502020204030204" pitchFamily="34" charset="0"/>
                <a:ea typeface="Avenir"/>
                <a:cs typeface="Calibri" panose="020F0502020204030204" pitchFamily="34" charset="0"/>
                <a:sym typeface="Avenir"/>
              </a:rPr>
              <a:t>%).</a:t>
            </a:r>
          </a:p>
          <a:p>
            <a:pPr marL="0" marR="0" lvl="0" indent="0" algn="ctr" rtl="0">
              <a:lnSpc>
                <a:spcPct val="100000"/>
              </a:lnSpc>
              <a:spcBef>
                <a:spcPts val="0"/>
              </a:spcBef>
              <a:spcAft>
                <a:spcPts val="0"/>
              </a:spcAft>
              <a:buClr>
                <a:srgbClr val="000000"/>
              </a:buClr>
              <a:buSzPts val="1800"/>
              <a:buFont typeface="Arial"/>
              <a:buNone/>
            </a:pPr>
            <a:r>
              <a:rPr lang="en-GB" sz="1800" dirty="0" err="1" smtClean="0">
                <a:solidFill>
                  <a:schemeClr val="lt1"/>
                </a:solidFill>
                <a:latin typeface="Calibri" panose="020F0502020204030204" pitchFamily="34" charset="0"/>
                <a:ea typeface="Avenir"/>
                <a:cs typeface="Calibri" panose="020F0502020204030204" pitchFamily="34" charset="0"/>
                <a:sym typeface="Avenir"/>
              </a:rPr>
              <a:t>Opu</a:t>
            </a:r>
            <a:r>
              <a:rPr lang="en-GB" sz="1800" dirty="0" smtClean="0">
                <a:solidFill>
                  <a:schemeClr val="lt1"/>
                </a:solidFill>
                <a:latin typeface="Calibri" panose="020F0502020204030204" pitchFamily="34" charset="0"/>
                <a:ea typeface="Avenir"/>
                <a:cs typeface="Calibri" panose="020F0502020204030204" pitchFamily="34" charset="0"/>
                <a:sym typeface="Avenir"/>
              </a:rPr>
              <a:t> is an up close bar    </a:t>
            </a:r>
            <a:r>
              <a:rPr lang="en-GB" sz="1800" dirty="0" err="1" smtClean="0">
                <a:solidFill>
                  <a:schemeClr val="lt1"/>
                </a:solidFill>
                <a:latin typeface="Calibri" panose="020F0502020204030204" pitchFamily="34" charset="0"/>
                <a:ea typeface="Avenir"/>
                <a:cs typeface="Calibri" panose="020F0502020204030204" pitchFamily="34" charset="0"/>
                <a:sym typeface="Avenir"/>
              </a:rPr>
              <a:t>Opd</a:t>
            </a:r>
            <a:r>
              <a:rPr lang="en-GB" sz="1800" dirty="0" smtClean="0">
                <a:solidFill>
                  <a:schemeClr val="lt1"/>
                </a:solidFill>
                <a:latin typeface="Calibri" panose="020F0502020204030204" pitchFamily="34" charset="0"/>
                <a:ea typeface="Avenir"/>
                <a:cs typeface="Calibri" panose="020F0502020204030204" pitchFamily="34" charset="0"/>
                <a:sym typeface="Avenir"/>
              </a:rPr>
              <a:t> is a down close bar.</a:t>
            </a:r>
          </a:p>
          <a:p>
            <a:pPr marL="0" marR="0" lvl="0" indent="0" algn="ctr" rtl="0">
              <a:lnSpc>
                <a:spcPct val="100000"/>
              </a:lnSpc>
              <a:spcBef>
                <a:spcPts val="0"/>
              </a:spcBef>
              <a:spcAft>
                <a:spcPts val="0"/>
              </a:spcAft>
              <a:buClr>
                <a:srgbClr val="000000"/>
              </a:buClr>
              <a:buSzPts val="1800"/>
              <a:buFont typeface="Arial"/>
              <a:buNone/>
            </a:pPr>
            <a:endParaRPr lang="en-GB" sz="1800" dirty="0" smtClean="0">
              <a:solidFill>
                <a:schemeClr val="lt1"/>
              </a:solidFill>
              <a:latin typeface="Calibri" panose="020F0502020204030204" pitchFamily="34" charset="0"/>
              <a:ea typeface="Avenir"/>
              <a:cs typeface="Calibri" panose="020F0502020204030204" pitchFamily="34" charset="0"/>
              <a:sym typeface="Avenir"/>
            </a:endParaRPr>
          </a:p>
          <a:p>
            <a:pPr marL="0" marR="0" lvl="0" indent="0" algn="ctr" rtl="0">
              <a:lnSpc>
                <a:spcPct val="100000"/>
              </a:lnSpc>
              <a:spcBef>
                <a:spcPts val="0"/>
              </a:spcBef>
              <a:spcAft>
                <a:spcPts val="0"/>
              </a:spcAft>
              <a:buClr>
                <a:srgbClr val="000000"/>
              </a:buClr>
              <a:buSzPts val="1800"/>
              <a:buFont typeface="Arial"/>
              <a:buNone/>
            </a:pPr>
            <a:r>
              <a:rPr lang="en-GB" sz="1800" dirty="0" smtClean="0">
                <a:solidFill>
                  <a:schemeClr val="lt1"/>
                </a:solidFill>
                <a:latin typeface="Calibri" panose="020F0502020204030204" pitchFamily="34" charset="0"/>
                <a:ea typeface="Avenir"/>
                <a:cs typeface="Calibri" panose="020F0502020204030204" pitchFamily="34" charset="0"/>
                <a:sym typeface="Avenir"/>
              </a:rPr>
              <a:t>The OP period comes in all shapes and sizes.</a:t>
            </a:r>
            <a:endParaRPr sz="1800" b="0" i="0" u="none" strike="noStrike" cap="none" dirty="0">
              <a:solidFill>
                <a:schemeClr val="lt1"/>
              </a:solidFill>
              <a:latin typeface="Calibri" panose="020F0502020204030204" pitchFamily="34" charset="0"/>
              <a:ea typeface="Avenir"/>
              <a:cs typeface="Calibri" panose="020F0502020204030204" pitchFamily="34" charset="0"/>
              <a:sym typeface="Avenir"/>
            </a:endParaRPr>
          </a:p>
        </p:txBody>
      </p:sp>
      <p:pic>
        <p:nvPicPr>
          <p:cNvPr id="212" name="Shape 212"/>
          <p:cNvPicPr preferRelativeResize="0"/>
          <p:nvPr/>
        </p:nvPicPr>
        <p:blipFill rotWithShape="1">
          <a:blip r:embed="rId4">
            <a:alphaModFix/>
          </a:blip>
          <a:srcRect/>
          <a:stretch/>
        </p:blipFill>
        <p:spPr>
          <a:xfrm>
            <a:off x="2193843" y="4105275"/>
            <a:ext cx="702540" cy="2057400"/>
          </a:xfrm>
          <a:prstGeom prst="rect">
            <a:avLst/>
          </a:prstGeom>
          <a:noFill/>
          <a:ln>
            <a:noFill/>
          </a:ln>
        </p:spPr>
      </p:pic>
      <p:pic>
        <p:nvPicPr>
          <p:cNvPr id="213" name="Shape 213"/>
          <p:cNvPicPr preferRelativeResize="0"/>
          <p:nvPr/>
        </p:nvPicPr>
        <p:blipFill rotWithShape="1">
          <a:blip r:embed="rId5">
            <a:alphaModFix/>
          </a:blip>
          <a:srcRect/>
          <a:stretch/>
        </p:blipFill>
        <p:spPr>
          <a:xfrm>
            <a:off x="7304761" y="3833119"/>
            <a:ext cx="750991" cy="2162175"/>
          </a:xfrm>
          <a:prstGeom prst="rect">
            <a:avLst/>
          </a:prstGeom>
          <a:noFill/>
          <a:ln>
            <a:noFill/>
          </a:ln>
        </p:spPr>
      </p:pic>
      <p:pic>
        <p:nvPicPr>
          <p:cNvPr id="214" name="Shape 214"/>
          <p:cNvPicPr preferRelativeResize="0"/>
          <p:nvPr/>
        </p:nvPicPr>
        <p:blipFill rotWithShape="1">
          <a:blip r:embed="rId6">
            <a:alphaModFix/>
          </a:blip>
          <a:srcRect/>
          <a:stretch/>
        </p:blipFill>
        <p:spPr>
          <a:xfrm>
            <a:off x="5777539" y="4217496"/>
            <a:ext cx="860006" cy="1590675"/>
          </a:xfrm>
          <a:prstGeom prst="rect">
            <a:avLst/>
          </a:prstGeom>
          <a:noFill/>
          <a:ln>
            <a:noFill/>
          </a:ln>
        </p:spPr>
      </p:pic>
      <p:pic>
        <p:nvPicPr>
          <p:cNvPr id="215" name="Shape 215"/>
          <p:cNvPicPr preferRelativeResize="0"/>
          <p:nvPr/>
        </p:nvPicPr>
        <p:blipFill rotWithShape="1">
          <a:blip r:embed="rId7">
            <a:alphaModFix/>
          </a:blip>
          <a:srcRect/>
          <a:stretch/>
        </p:blipFill>
        <p:spPr>
          <a:xfrm>
            <a:off x="4096331" y="4105275"/>
            <a:ext cx="641976" cy="2219325"/>
          </a:xfrm>
          <a:prstGeom prst="rect">
            <a:avLst/>
          </a:prstGeom>
          <a:noFill/>
          <a:ln>
            <a:noFill/>
          </a:ln>
        </p:spPr>
      </p:pic>
      <p:pic>
        <p:nvPicPr>
          <p:cNvPr id="216" name="Shape 216"/>
          <p:cNvPicPr preferRelativeResize="0"/>
          <p:nvPr/>
        </p:nvPicPr>
        <p:blipFill rotWithShape="1">
          <a:blip r:embed="rId8">
            <a:alphaModFix/>
          </a:blip>
          <a:srcRect/>
          <a:stretch/>
        </p:blipFill>
        <p:spPr>
          <a:xfrm>
            <a:off x="8746260" y="3965083"/>
            <a:ext cx="702540" cy="2095500"/>
          </a:xfrm>
          <a:prstGeom prst="rect">
            <a:avLst/>
          </a:prstGeom>
          <a:noFill/>
          <a:ln>
            <a:noFill/>
          </a:ln>
        </p:spPr>
      </p:pic>
      <p:pic>
        <p:nvPicPr>
          <p:cNvPr id="217" name="Shape 217" descr="C:\Users\120ADVERTISING\Desktop\Kenny Presentation\LINKS\LOGO-12-12-12.png"/>
          <p:cNvPicPr preferRelativeResize="0"/>
          <p:nvPr/>
        </p:nvPicPr>
        <p:blipFill rotWithShape="1">
          <a:blip r:embed="rId9">
            <a:alphaModFix/>
          </a:blip>
          <a:srcRect/>
          <a:stretch/>
        </p:blipFill>
        <p:spPr>
          <a:xfrm>
            <a:off x="8735843" y="-9726"/>
            <a:ext cx="3443457" cy="1216226"/>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Shape 222"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sp>
        <p:nvSpPr>
          <p:cNvPr id="223" name="Shape 223"/>
          <p:cNvSpPr txBox="1">
            <a:spLocks noGrp="1"/>
          </p:cNvSpPr>
          <p:nvPr>
            <p:ph type="title"/>
          </p:nvPr>
        </p:nvSpPr>
        <p:spPr>
          <a:xfrm>
            <a:off x="451468" y="1066800"/>
            <a:ext cx="11283332"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Position size and management guidelines</a:t>
            </a:r>
            <a:endParaRPr sz="3700" b="1" i="0" u="none" strike="noStrike" cap="none" dirty="0">
              <a:solidFill>
                <a:schemeClr val="lt1"/>
              </a:solidFill>
              <a:latin typeface="Cantarell"/>
              <a:ea typeface="Cantarell"/>
              <a:cs typeface="Cantarell"/>
              <a:sym typeface="Cantarell"/>
            </a:endParaRPr>
          </a:p>
        </p:txBody>
      </p:sp>
      <p:sp>
        <p:nvSpPr>
          <p:cNvPr id="224" name="Shape 224"/>
          <p:cNvSpPr txBox="1"/>
          <p:nvPr/>
        </p:nvSpPr>
        <p:spPr>
          <a:xfrm>
            <a:off x="522168" y="2187561"/>
            <a:ext cx="7399783" cy="10156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dirty="0">
                <a:solidFill>
                  <a:schemeClr val="lt1"/>
                </a:solidFill>
                <a:latin typeface="+mn-lt"/>
                <a:ea typeface="Avenir"/>
                <a:cs typeface="Calibri" panose="020F0502020204030204" pitchFamily="34" charset="0"/>
                <a:sym typeface="Avenir"/>
              </a:rPr>
              <a:t>Position size by account size</a:t>
            </a:r>
            <a:r>
              <a:rPr lang="en-GB" sz="1200" b="0" i="0" u="none" strike="noStrike" cap="none" dirty="0">
                <a:solidFill>
                  <a:schemeClr val="lt1"/>
                </a:solidFill>
                <a:latin typeface="+mn-lt"/>
                <a:ea typeface="Avenir"/>
                <a:cs typeface="Calibri" panose="020F0502020204030204" pitchFamily="34" charset="0"/>
                <a:sym typeface="Avenir"/>
              </a:rPr>
              <a:t/>
            </a:r>
            <a:br>
              <a:rPr lang="en-GB" sz="1200" b="0" i="0" u="none" strike="noStrike" cap="none" dirty="0">
                <a:solidFill>
                  <a:schemeClr val="lt1"/>
                </a:solidFill>
                <a:latin typeface="+mn-lt"/>
                <a:ea typeface="Avenir"/>
                <a:cs typeface="Calibri" panose="020F0502020204030204" pitchFamily="34" charset="0"/>
                <a:sym typeface="Avenir"/>
              </a:rPr>
            </a:br>
            <a:r>
              <a:rPr lang="en-GB" sz="1200" b="0" i="0" u="none" strike="noStrike" cap="none" dirty="0">
                <a:solidFill>
                  <a:schemeClr val="lt1"/>
                </a:solidFill>
                <a:latin typeface="+mn-lt"/>
                <a:ea typeface="Avenir"/>
                <a:cs typeface="Calibri" panose="020F0502020204030204" pitchFamily="34" charset="0"/>
                <a:sym typeface="Avenir"/>
              </a:rPr>
              <a:t>Building a trading system on simple rules requires a money management process. </a:t>
            </a:r>
            <a:br>
              <a:rPr lang="en-GB" sz="1200" b="0" i="0" u="none" strike="noStrike" cap="none" dirty="0">
                <a:solidFill>
                  <a:schemeClr val="lt1"/>
                </a:solidFill>
                <a:latin typeface="+mn-lt"/>
                <a:ea typeface="Avenir"/>
                <a:cs typeface="Calibri" panose="020F0502020204030204" pitchFamily="34" charset="0"/>
                <a:sym typeface="Avenir"/>
              </a:rPr>
            </a:br>
            <a:r>
              <a:rPr lang="en-GB" sz="1200" b="0" i="0" u="none" strike="noStrike" cap="none" dirty="0">
                <a:solidFill>
                  <a:schemeClr val="lt1"/>
                </a:solidFill>
                <a:latin typeface="+mn-lt"/>
                <a:ea typeface="Avenir"/>
                <a:cs typeface="Calibri" panose="020F0502020204030204" pitchFamily="34" charset="0"/>
                <a:sym typeface="Avenir"/>
              </a:rPr>
              <a:t>As an example, should 1% of the account size be risked on an individual position, the position size can be </a:t>
            </a:r>
            <a:endParaRPr sz="1400" b="0" i="0" u="none" strike="noStrike" cap="none" dirty="0">
              <a:solidFill>
                <a:schemeClr val="lt1"/>
              </a:solidFill>
              <a:latin typeface="+mn-lt"/>
              <a:cs typeface="Calibri" panose="020F0502020204030204" pitchFamily="34" charset="0"/>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lt1"/>
                </a:solidFill>
                <a:latin typeface="+mn-lt"/>
                <a:ea typeface="Avenir"/>
                <a:cs typeface="Calibri" panose="020F0502020204030204" pitchFamily="34" charset="0"/>
                <a:sym typeface="Avenir"/>
              </a:rPr>
              <a:t>calculated. Here is the guideline, this allows the trader to build an R- (risk) based return.</a:t>
            </a:r>
            <a:br>
              <a:rPr lang="en-GB" sz="1200" b="0" i="0" u="none" strike="noStrike" cap="none" dirty="0">
                <a:solidFill>
                  <a:schemeClr val="lt1"/>
                </a:solidFill>
                <a:latin typeface="+mn-lt"/>
                <a:ea typeface="Avenir"/>
                <a:cs typeface="Calibri" panose="020F0502020204030204" pitchFamily="34" charset="0"/>
                <a:sym typeface="Avenir"/>
              </a:rPr>
            </a:br>
            <a:endParaRPr sz="1200" b="0" i="0" u="none" strike="noStrike" cap="none" dirty="0">
              <a:solidFill>
                <a:schemeClr val="lt1"/>
              </a:solidFill>
              <a:latin typeface="+mn-lt"/>
              <a:ea typeface="Avenir"/>
              <a:cs typeface="Calibri" panose="020F0502020204030204" pitchFamily="34" charset="0"/>
              <a:sym typeface="Avenir"/>
            </a:endParaRPr>
          </a:p>
        </p:txBody>
      </p:sp>
      <p:pic>
        <p:nvPicPr>
          <p:cNvPr id="225" name="Shape 225"/>
          <p:cNvPicPr preferRelativeResize="0"/>
          <p:nvPr/>
        </p:nvPicPr>
        <p:blipFill rotWithShape="1">
          <a:blip r:embed="rId4">
            <a:alphaModFix/>
          </a:blip>
          <a:srcRect/>
          <a:stretch/>
        </p:blipFill>
        <p:spPr>
          <a:xfrm>
            <a:off x="603868" y="3503713"/>
            <a:ext cx="4456977" cy="2287487"/>
          </a:xfrm>
          <a:prstGeom prst="rect">
            <a:avLst/>
          </a:prstGeom>
          <a:noFill/>
          <a:ln>
            <a:noFill/>
          </a:ln>
        </p:spPr>
      </p:pic>
      <p:sp>
        <p:nvSpPr>
          <p:cNvPr id="226" name="Shape 226"/>
          <p:cNvSpPr txBox="1"/>
          <p:nvPr/>
        </p:nvSpPr>
        <p:spPr>
          <a:xfrm>
            <a:off x="5257800" y="3429000"/>
            <a:ext cx="6553200" cy="28623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The distance-to-stop is the $ amount risk.</a:t>
            </a:r>
            <a:b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b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Dividing the distance to stop into 1% of the account size gives the position size.</a:t>
            </a:r>
            <a:b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b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
            </a:r>
            <a:b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b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The lower stop displayed will have a smaller position size.</a:t>
            </a:r>
            <a:b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b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Profit taken on the trade can then be measured against the risk.</a:t>
            </a:r>
            <a:b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b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
            </a:r>
            <a:b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br>
            <a:r>
              <a:rPr lang="en-GB" sz="1200" b="1" i="0" u="none" strike="noStrike" cap="none" dirty="0">
                <a:solidFill>
                  <a:schemeClr val="lt1"/>
                </a:solidFill>
                <a:latin typeface="Calibri" panose="020F0502020204030204" pitchFamily="34" charset="0"/>
                <a:ea typeface="Avenir"/>
                <a:cs typeface="Calibri" panose="020F0502020204030204" pitchFamily="34" charset="0"/>
                <a:sym typeface="Avenir"/>
              </a:rPr>
              <a:t>For example:</a:t>
            </a:r>
            <a:endParaRPr sz="1200" b="0" i="0" u="none" strike="noStrike" cap="none" dirty="0">
              <a:solidFill>
                <a:schemeClr val="lt1"/>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The distance-to-stop is 20 cents and the account size is 10,000.</a:t>
            </a:r>
            <a:endParaRPr sz="1200" b="0" i="0" u="none" strike="noStrike" cap="none" dirty="0">
              <a:solidFill>
                <a:schemeClr val="lt1"/>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Using 1% ($100) of the account, divide the $100 by 20c.</a:t>
            </a:r>
            <a:b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b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This gives a position size of 500 units. </a:t>
            </a:r>
            <a:b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br>
            <a:endParaRPr sz="1200" b="0" i="0" u="none" strike="noStrike" cap="none" dirty="0">
              <a:solidFill>
                <a:schemeClr val="lt1"/>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dirty="0">
                <a:solidFill>
                  <a:schemeClr val="lt1"/>
                </a:solidFill>
                <a:latin typeface="Calibri" panose="020F0502020204030204" pitchFamily="34" charset="0"/>
                <a:ea typeface="Avenir"/>
                <a:cs typeface="Calibri" panose="020F0502020204030204" pitchFamily="34" charset="0"/>
                <a:sym typeface="Avenir"/>
              </a:rPr>
              <a:t>The lower stop loss is 50 cents away. Using the same methodology of a 1% of account risk, the position size is 200 units</a:t>
            </a:r>
            <a:r>
              <a:rPr lang="en-GB" sz="1200" b="0" i="0" u="none" strike="noStrike" cap="none" dirty="0" smtClean="0">
                <a:solidFill>
                  <a:schemeClr val="lt1"/>
                </a:solidFill>
                <a:latin typeface="Calibri" panose="020F0502020204030204" pitchFamily="34" charset="0"/>
                <a:ea typeface="Avenir"/>
                <a:cs typeface="Calibri" panose="020F0502020204030204" pitchFamily="34" charset="0"/>
                <a:sym typeface="Avenir"/>
              </a:rPr>
              <a:t>.</a:t>
            </a:r>
            <a:endParaRPr sz="1200" b="0" i="0" u="none" strike="noStrike" cap="none" dirty="0">
              <a:solidFill>
                <a:schemeClr val="lt1"/>
              </a:solidFill>
              <a:latin typeface="Calibri" panose="020F0502020204030204" pitchFamily="34" charset="0"/>
              <a:ea typeface="Avenir"/>
              <a:cs typeface="Calibri" panose="020F0502020204030204" pitchFamily="34" charset="0"/>
              <a:sym typeface="Avenir"/>
            </a:endParaRPr>
          </a:p>
        </p:txBody>
      </p:sp>
      <p:pic>
        <p:nvPicPr>
          <p:cNvPr id="227" name="Shape 227" descr="C:\Users\120ADVERTISING\Desktop\Kenny Presentation\LINKS\LOGO-12-12-12.png"/>
          <p:cNvPicPr preferRelativeResize="0"/>
          <p:nvPr/>
        </p:nvPicPr>
        <p:blipFill rotWithShape="1">
          <a:blip r:embed="rId5">
            <a:alphaModFix/>
          </a:blip>
          <a:srcRect/>
          <a:stretch/>
        </p:blipFill>
        <p:spPr>
          <a:xfrm>
            <a:off x="8735843" y="-9726"/>
            <a:ext cx="3443457" cy="121622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sp>
        <p:nvSpPr>
          <p:cNvPr id="85" name="Shape 85"/>
          <p:cNvSpPr/>
          <p:nvPr/>
        </p:nvSpPr>
        <p:spPr>
          <a:xfrm>
            <a:off x="733208" y="1847528"/>
            <a:ext cx="10480892" cy="45532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700"/>
              <a:buFont typeface="Arial"/>
              <a:buNone/>
            </a:pPr>
            <a:r>
              <a:rPr lang="en-GB" sz="3700" b="1" i="0" u="none" strike="noStrike" cap="none" dirty="0">
                <a:solidFill>
                  <a:schemeClr val="lt1"/>
                </a:solidFill>
                <a:latin typeface="+mn-lt"/>
                <a:ea typeface="Cantarell"/>
                <a:cs typeface="Cantarell"/>
                <a:sym typeface="Cantarell"/>
              </a:rPr>
              <a:t>IMPORTANT DISCLAIMER</a:t>
            </a:r>
            <a:endParaRPr sz="3700" b="1" i="0" u="none" strike="noStrike" cap="none" dirty="0">
              <a:solidFill>
                <a:schemeClr val="lt1"/>
              </a:solidFill>
              <a:latin typeface="+mn-lt"/>
              <a:ea typeface="Cantarell"/>
              <a:cs typeface="Cantarell"/>
              <a:sym typeface="Cantarell"/>
            </a:endParaRPr>
          </a:p>
          <a:p>
            <a:pPr marL="0" marR="0" lvl="0" indent="0" algn="l" rtl="0">
              <a:lnSpc>
                <a:spcPct val="90000"/>
              </a:lnSpc>
              <a:spcBef>
                <a:spcPts val="320"/>
              </a:spcBef>
              <a:spcAft>
                <a:spcPts val="0"/>
              </a:spcAft>
              <a:buClr>
                <a:srgbClr val="000000"/>
              </a:buClr>
              <a:buSzPts val="1600"/>
              <a:buFont typeface="Arial"/>
              <a:buNone/>
            </a:pPr>
            <a:r>
              <a:rPr lang="en-GB" sz="1600" b="0" i="0" u="none" strike="noStrike" cap="none" dirty="0">
                <a:solidFill>
                  <a:schemeClr val="lt1"/>
                </a:solidFill>
                <a:latin typeface="+mn-lt"/>
                <a:ea typeface="Calibri"/>
                <a:cs typeface="Calibri"/>
                <a:sym typeface="Calibri"/>
              </a:rPr>
              <a:t/>
            </a:r>
            <a:br>
              <a:rPr lang="en-GB" sz="1600" b="0" i="0" u="none" strike="noStrike" cap="none" dirty="0">
                <a:solidFill>
                  <a:schemeClr val="lt1"/>
                </a:solidFill>
                <a:latin typeface="+mn-lt"/>
                <a:ea typeface="Calibri"/>
                <a:cs typeface="Calibri"/>
                <a:sym typeface="Calibri"/>
              </a:rPr>
            </a:br>
            <a:endParaRPr sz="1600" b="0" i="0" u="none" strike="noStrike" cap="none" dirty="0">
              <a:solidFill>
                <a:schemeClr val="lt1"/>
              </a:solidFill>
              <a:latin typeface="+mn-lt"/>
              <a:ea typeface="Calibri"/>
              <a:cs typeface="Calibri"/>
              <a:sym typeface="Calibri"/>
            </a:endParaRPr>
          </a:p>
          <a:p>
            <a:pPr marL="0" marR="0" lvl="0" indent="0" algn="l" rtl="0">
              <a:lnSpc>
                <a:spcPct val="90000"/>
              </a:lnSpc>
              <a:spcBef>
                <a:spcPts val="320"/>
              </a:spcBef>
              <a:spcAft>
                <a:spcPts val="0"/>
              </a:spcAft>
              <a:buClr>
                <a:srgbClr val="000000"/>
              </a:buClr>
              <a:buSzPts val="1600"/>
              <a:buFont typeface="Arial"/>
              <a:buNone/>
            </a:pPr>
            <a:r>
              <a:rPr lang="en-GB" sz="1600" b="0" i="0" u="none" strike="noStrike" cap="none" dirty="0">
                <a:solidFill>
                  <a:schemeClr val="lt1"/>
                </a:solidFill>
                <a:latin typeface="+mn-lt"/>
                <a:ea typeface="Calibri"/>
                <a:cs typeface="Calibri"/>
                <a:sym typeface="Calibri"/>
              </a:rPr>
              <a:t>The information in this report is of a general nature only. It is not personal financial product advice. It does not take into account your objectives, financial situation, or needs. </a:t>
            </a:r>
            <a:endParaRPr sz="1600" b="0" i="0" u="none" strike="noStrike" cap="none" dirty="0">
              <a:solidFill>
                <a:schemeClr val="lt1"/>
              </a:solidFill>
              <a:latin typeface="+mn-lt"/>
              <a:ea typeface="Calibri"/>
              <a:cs typeface="Calibri"/>
              <a:sym typeface="Calibri"/>
            </a:endParaRPr>
          </a:p>
          <a:p>
            <a:pPr marL="0" marR="0" lvl="0" indent="0" algn="l" rtl="0">
              <a:lnSpc>
                <a:spcPct val="90000"/>
              </a:lnSpc>
              <a:spcBef>
                <a:spcPts val="320"/>
              </a:spcBef>
              <a:spcAft>
                <a:spcPts val="0"/>
              </a:spcAft>
              <a:buClr>
                <a:srgbClr val="000000"/>
              </a:buClr>
              <a:buSzPts val="1600"/>
              <a:buFont typeface="Arial"/>
              <a:buNone/>
            </a:pPr>
            <a:r>
              <a:rPr lang="en-GB" sz="1600" b="0" i="0" u="none" strike="noStrike" cap="none" dirty="0">
                <a:solidFill>
                  <a:schemeClr val="lt1"/>
                </a:solidFill>
                <a:latin typeface="+mn-lt"/>
                <a:ea typeface="Calibri"/>
                <a:cs typeface="Calibri"/>
                <a:sym typeface="Calibri"/>
              </a:rPr>
              <a:t>You should therefore consider the appropriateness of this information in light of these. </a:t>
            </a:r>
            <a:endParaRPr sz="1600" b="0" i="0" u="none" strike="noStrike" cap="none" dirty="0">
              <a:solidFill>
                <a:schemeClr val="lt1"/>
              </a:solidFill>
              <a:latin typeface="+mn-lt"/>
              <a:ea typeface="Calibri"/>
              <a:cs typeface="Calibri"/>
              <a:sym typeface="Calibri"/>
            </a:endParaRPr>
          </a:p>
          <a:p>
            <a:pPr marL="0" marR="0" lvl="0" indent="0" algn="l" rtl="0">
              <a:lnSpc>
                <a:spcPct val="90000"/>
              </a:lnSpc>
              <a:spcBef>
                <a:spcPts val="320"/>
              </a:spcBef>
              <a:spcAft>
                <a:spcPts val="0"/>
              </a:spcAft>
              <a:buClr>
                <a:srgbClr val="000000"/>
              </a:buClr>
              <a:buSzPts val="1600"/>
              <a:buFont typeface="Arial"/>
              <a:buNone/>
            </a:pPr>
            <a:r>
              <a:rPr lang="en-GB" sz="1600" b="0" i="0" u="none" strike="noStrike" cap="none" dirty="0">
                <a:solidFill>
                  <a:schemeClr val="lt1"/>
                </a:solidFill>
                <a:latin typeface="+mn-lt"/>
                <a:ea typeface="Calibri"/>
                <a:cs typeface="Calibri"/>
                <a:sym typeface="Calibri"/>
              </a:rPr>
              <a:t>The  Australian school of technical analysis ( ASTA )   recommend that you refer to the Product Disclosure Statements of any financial products which are discussed in this report before making any investment decisions.</a:t>
            </a:r>
            <a:endParaRPr sz="1400" b="0" i="0" u="none" strike="noStrike" cap="none" dirty="0">
              <a:solidFill>
                <a:schemeClr val="lt1"/>
              </a:solidFill>
              <a:latin typeface="+mn-lt"/>
              <a:sym typeface="Arial"/>
            </a:endParaRPr>
          </a:p>
          <a:p>
            <a:pPr marL="0" marR="0" lvl="0" indent="0" algn="l" rtl="0">
              <a:lnSpc>
                <a:spcPct val="90000"/>
              </a:lnSpc>
              <a:spcBef>
                <a:spcPts val="320"/>
              </a:spcBef>
              <a:spcAft>
                <a:spcPts val="0"/>
              </a:spcAft>
              <a:buClr>
                <a:srgbClr val="000000"/>
              </a:buClr>
              <a:buSzPts val="1600"/>
              <a:buFont typeface="Arial"/>
              <a:buNone/>
            </a:pPr>
            <a:r>
              <a:rPr lang="en-GB" sz="1600" b="0" i="0" u="none" strike="noStrike" cap="none" dirty="0">
                <a:solidFill>
                  <a:schemeClr val="lt1"/>
                </a:solidFill>
                <a:latin typeface="+mn-lt"/>
                <a:ea typeface="Calibri"/>
                <a:cs typeface="Calibri"/>
                <a:sym typeface="Calibri"/>
              </a:rPr>
              <a:t>ASTA accepts no responsibility for your actions and recommends you contact a </a:t>
            </a:r>
            <a:r>
              <a:rPr lang="en-GB" sz="1600" dirty="0">
                <a:solidFill>
                  <a:schemeClr val="lt1"/>
                </a:solidFill>
                <a:latin typeface="+mn-lt"/>
                <a:ea typeface="Calibri"/>
                <a:cs typeface="Calibri"/>
                <a:sym typeface="Calibri"/>
              </a:rPr>
              <a:t>licensed</a:t>
            </a:r>
            <a:r>
              <a:rPr lang="en-GB" sz="1600" b="0" i="0" u="none" strike="noStrike" cap="none" dirty="0">
                <a:solidFill>
                  <a:schemeClr val="lt1"/>
                </a:solidFill>
                <a:latin typeface="+mn-lt"/>
                <a:ea typeface="Calibri"/>
                <a:cs typeface="Calibri"/>
                <a:sym typeface="Calibri"/>
              </a:rPr>
              <a:t> advisor before acting on any information contained in this general information report.</a:t>
            </a:r>
            <a:endParaRPr sz="1600" b="0" i="0" u="none" strike="noStrike" cap="none" dirty="0">
              <a:solidFill>
                <a:schemeClr val="lt1"/>
              </a:solidFill>
              <a:latin typeface="+mn-lt"/>
              <a:ea typeface="Calibri"/>
              <a:cs typeface="Calibri"/>
              <a:sym typeface="Calibri"/>
            </a:endParaRPr>
          </a:p>
          <a:p>
            <a:pPr marL="0" marR="0" lvl="0" indent="0" algn="l" rtl="0">
              <a:lnSpc>
                <a:spcPct val="90000"/>
              </a:lnSpc>
              <a:spcBef>
                <a:spcPts val="320"/>
              </a:spcBef>
              <a:spcAft>
                <a:spcPts val="0"/>
              </a:spcAft>
              <a:buClr>
                <a:srgbClr val="000000"/>
              </a:buClr>
              <a:buSzPts val="1600"/>
              <a:buFont typeface="Arial"/>
              <a:buNone/>
            </a:pPr>
            <a:endParaRPr sz="1600" b="0" i="0" u="none" strike="noStrike" cap="none" dirty="0">
              <a:solidFill>
                <a:schemeClr val="lt1"/>
              </a:solidFill>
              <a:latin typeface="+mn-lt"/>
              <a:ea typeface="Calibri"/>
              <a:cs typeface="Calibri"/>
              <a:sym typeface="Calibri"/>
            </a:endParaRPr>
          </a:p>
          <a:p>
            <a:pPr marL="0" marR="0" lvl="0" indent="0" algn="l" rtl="0">
              <a:lnSpc>
                <a:spcPct val="90000"/>
              </a:lnSpc>
              <a:spcBef>
                <a:spcPts val="320"/>
              </a:spcBef>
              <a:spcAft>
                <a:spcPts val="0"/>
              </a:spcAft>
              <a:buClr>
                <a:srgbClr val="000000"/>
              </a:buClr>
              <a:buSzPts val="1600"/>
              <a:buFont typeface="Arial"/>
              <a:buNone/>
            </a:pPr>
            <a:endParaRPr sz="1600" b="0" i="0" u="none" strike="noStrike" cap="none" dirty="0">
              <a:solidFill>
                <a:schemeClr val="lt1"/>
              </a:solidFill>
              <a:latin typeface="+mn-lt"/>
              <a:ea typeface="Calibri"/>
              <a:cs typeface="Calibri"/>
              <a:sym typeface="Calibri"/>
            </a:endParaRPr>
          </a:p>
        </p:txBody>
      </p:sp>
      <p:pic>
        <p:nvPicPr>
          <p:cNvPr id="86" name="Shape 8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Shape 238"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sp>
        <p:nvSpPr>
          <p:cNvPr id="239" name="Shape 239"/>
          <p:cNvSpPr txBox="1">
            <a:spLocks noGrp="1"/>
          </p:cNvSpPr>
          <p:nvPr>
            <p:ph type="body" idx="1"/>
          </p:nvPr>
        </p:nvSpPr>
        <p:spPr>
          <a:xfrm>
            <a:off x="2942399" y="3530168"/>
            <a:ext cx="6049201" cy="58463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600"/>
              <a:buFont typeface="Arial"/>
              <a:buNone/>
            </a:pPr>
            <a:r>
              <a:rPr lang="en-GB" sz="3600" b="1" i="0" u="none" strike="noStrike" cap="none" dirty="0">
                <a:solidFill>
                  <a:schemeClr val="lt1"/>
                </a:solidFill>
                <a:latin typeface="+mn-lt"/>
                <a:ea typeface="Avenir"/>
                <a:cs typeface="Avenir"/>
                <a:sym typeface="Avenir"/>
              </a:rPr>
              <a:t>Comments and Feedback:              </a:t>
            </a:r>
            <a:r>
              <a:rPr lang="en-GB" sz="3600" b="1" i="0" u="none" strike="noStrike" cap="none" dirty="0" smtClean="0">
                <a:solidFill>
                  <a:schemeClr val="dk1"/>
                </a:solidFill>
                <a:latin typeface="+mn-lt"/>
                <a:ea typeface="Avenir"/>
                <a:cs typeface="Avenir"/>
                <a:sym typeface="Avenir"/>
              </a:rPr>
              <a:t>   </a:t>
            </a:r>
            <a:r>
              <a:rPr lang="en-GB" sz="3600" b="0" i="0" u="sng" strike="noStrike" cap="none" dirty="0" smtClean="0">
                <a:solidFill>
                  <a:srgbClr val="00AFC9"/>
                </a:solidFill>
                <a:latin typeface="+mn-lt"/>
                <a:ea typeface="Avenir"/>
                <a:cs typeface="Avenir"/>
                <a:sym typeface="Avenir"/>
              </a:rPr>
              <a:t>support@fpmarkets.com</a:t>
            </a:r>
            <a:endParaRPr sz="2800" b="0" i="0" u="none" strike="noStrike" cap="none" dirty="0">
              <a:solidFill>
                <a:srgbClr val="00AFC9"/>
              </a:solidFill>
              <a:latin typeface="+mn-lt"/>
              <a:sym typeface="Calibri"/>
            </a:endParaRPr>
          </a:p>
          <a:p>
            <a:pPr marL="0" marR="0" lvl="0" indent="0" algn="ctr" rtl="0">
              <a:lnSpc>
                <a:spcPct val="90000"/>
              </a:lnSpc>
              <a:spcBef>
                <a:spcPts val="360"/>
              </a:spcBef>
              <a:spcAft>
                <a:spcPts val="0"/>
              </a:spcAft>
              <a:buClr>
                <a:schemeClr val="dk1"/>
              </a:buClr>
              <a:buSzPts val="1800"/>
              <a:buFont typeface="Arial"/>
              <a:buNone/>
            </a:pPr>
            <a:endParaRPr sz="1800" b="0" i="0" u="none" strike="noStrike" cap="none" dirty="0">
              <a:solidFill>
                <a:schemeClr val="dk1"/>
              </a:solidFill>
              <a:latin typeface="+mn-lt"/>
              <a:ea typeface="Arial Narrow"/>
              <a:cs typeface="Arial Narrow"/>
              <a:sym typeface="Arial Narrow"/>
            </a:endParaRPr>
          </a:p>
          <a:p>
            <a:pPr marL="0" marR="0" lvl="0" indent="0" algn="ctr" rtl="0">
              <a:lnSpc>
                <a:spcPct val="90000"/>
              </a:lnSpc>
              <a:spcBef>
                <a:spcPts val="360"/>
              </a:spcBef>
              <a:spcAft>
                <a:spcPts val="0"/>
              </a:spcAft>
              <a:buClr>
                <a:schemeClr val="dk1"/>
              </a:buClr>
              <a:buSzPts val="1800"/>
              <a:buFont typeface="Arial"/>
              <a:buNone/>
            </a:pPr>
            <a:endParaRPr sz="1800" b="0" i="0" u="none" strike="noStrike" cap="none" dirty="0">
              <a:solidFill>
                <a:schemeClr val="dk1"/>
              </a:solidFill>
              <a:latin typeface="Arial Narrow"/>
              <a:ea typeface="Arial Narrow"/>
              <a:cs typeface="Arial Narrow"/>
              <a:sym typeface="Arial Narrow"/>
            </a:endParaRPr>
          </a:p>
          <a:p>
            <a:pPr marL="0" marR="0" lvl="0" indent="0" algn="ctr" rtl="0">
              <a:lnSpc>
                <a:spcPct val="90000"/>
              </a:lnSpc>
              <a:spcBef>
                <a:spcPts val="360"/>
              </a:spcBef>
              <a:spcAft>
                <a:spcPts val="0"/>
              </a:spcAft>
              <a:buClr>
                <a:schemeClr val="dk1"/>
              </a:buClr>
              <a:buSzPts val="1800"/>
              <a:buFont typeface="Arial"/>
              <a:buNone/>
            </a:pPr>
            <a:endParaRPr sz="1800" b="0" i="0" u="none" strike="noStrike" cap="none" dirty="0">
              <a:solidFill>
                <a:schemeClr val="dk1"/>
              </a:solidFill>
              <a:latin typeface="Arial Narrow"/>
              <a:ea typeface="Arial Narrow"/>
              <a:cs typeface="Arial Narrow"/>
              <a:sym typeface="Arial Narrow"/>
            </a:endParaRPr>
          </a:p>
        </p:txBody>
      </p:sp>
      <p:pic>
        <p:nvPicPr>
          <p:cNvPr id="240" name="Shape 240" descr="C:\Users\120ADVERTISING\Desktop\Kenny Presentation\LINKS\LOGO-12-12-12.png"/>
          <p:cNvPicPr preferRelativeResize="0"/>
          <p:nvPr/>
        </p:nvPicPr>
        <p:blipFill rotWithShape="1">
          <a:blip r:embed="rId4">
            <a:alphaModFix/>
          </a:blip>
          <a:srcRect/>
          <a:stretch/>
        </p:blipFill>
        <p:spPr>
          <a:xfrm>
            <a:off x="2481704" y="1066800"/>
            <a:ext cx="7119496" cy="25146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Shape 238"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sp>
        <p:nvSpPr>
          <p:cNvPr id="239" name="Shape 239"/>
          <p:cNvSpPr txBox="1">
            <a:spLocks noGrp="1"/>
          </p:cNvSpPr>
          <p:nvPr>
            <p:ph type="body" idx="1"/>
          </p:nvPr>
        </p:nvSpPr>
        <p:spPr>
          <a:xfrm>
            <a:off x="2942399" y="3530168"/>
            <a:ext cx="6049201" cy="2238620"/>
          </a:xfrm>
          <a:prstGeom prst="rect">
            <a:avLst/>
          </a:prstGeom>
          <a:noFill/>
          <a:ln>
            <a:noFill/>
          </a:ln>
        </p:spPr>
        <p:txBody>
          <a:bodyPr spcFirstLastPara="1" wrap="square" lIns="91425" tIns="45700" rIns="91425" bIns="45700" anchor="t" anchorCtr="0">
            <a:noAutofit/>
          </a:bodyPr>
          <a:lstStyle/>
          <a:p>
            <a:pPr marL="0" lvl="0" indent="0" algn="ctr">
              <a:spcBef>
                <a:spcPts val="0"/>
              </a:spcBef>
              <a:buClr>
                <a:schemeClr val="dk1"/>
              </a:buClr>
              <a:buSzPts val="3600"/>
            </a:pPr>
            <a:r>
              <a:rPr lang="en-AU" sz="2000" dirty="0" smtClean="0">
                <a:solidFill>
                  <a:schemeClr val="bg1"/>
                </a:solidFill>
              </a:rPr>
              <a:t>First Prudential Markets Pty </a:t>
            </a:r>
            <a:r>
              <a:rPr lang="en-AU" sz="2000" dirty="0" smtClean="0">
                <a:solidFill>
                  <a:schemeClr val="bg1"/>
                </a:solidFill>
              </a:rPr>
              <a:t>Ltd</a:t>
            </a:r>
          </a:p>
          <a:p>
            <a:pPr marL="0" lvl="0" indent="0" algn="ctr">
              <a:spcBef>
                <a:spcPts val="0"/>
              </a:spcBef>
              <a:buClr>
                <a:schemeClr val="dk1"/>
              </a:buClr>
              <a:buSzPts val="3600"/>
            </a:pPr>
            <a:r>
              <a:rPr lang="en-AU" sz="2000" dirty="0" smtClean="0">
                <a:solidFill>
                  <a:schemeClr val="bg1"/>
                </a:solidFill>
              </a:rPr>
              <a:t> </a:t>
            </a:r>
            <a:r>
              <a:rPr lang="en-AU" sz="2000" dirty="0" smtClean="0">
                <a:solidFill>
                  <a:schemeClr val="bg1"/>
                </a:solidFill>
              </a:rPr>
              <a:t>Level 5, 10 Bridge Street </a:t>
            </a:r>
            <a:endParaRPr lang="en-AU" sz="2000" dirty="0" smtClean="0">
              <a:solidFill>
                <a:schemeClr val="bg1"/>
              </a:solidFill>
            </a:endParaRPr>
          </a:p>
          <a:p>
            <a:pPr marL="0" lvl="0" indent="0" algn="ctr">
              <a:spcBef>
                <a:spcPts val="0"/>
              </a:spcBef>
              <a:buClr>
                <a:schemeClr val="dk1"/>
              </a:buClr>
              <a:buSzPts val="3600"/>
            </a:pPr>
            <a:r>
              <a:rPr lang="en-AU" sz="2000" dirty="0" smtClean="0">
                <a:solidFill>
                  <a:schemeClr val="bg1"/>
                </a:solidFill>
              </a:rPr>
              <a:t>Sydney NSW </a:t>
            </a:r>
            <a:r>
              <a:rPr lang="en-AU" sz="2000" dirty="0" smtClean="0">
                <a:solidFill>
                  <a:schemeClr val="bg1"/>
                </a:solidFill>
              </a:rPr>
              <a:t>2000 </a:t>
            </a:r>
            <a:endParaRPr lang="en-AU" sz="2000" dirty="0" smtClean="0">
              <a:solidFill>
                <a:schemeClr val="bg1"/>
              </a:solidFill>
            </a:endParaRPr>
          </a:p>
          <a:p>
            <a:pPr marL="0" lvl="0" indent="0" algn="ctr">
              <a:spcBef>
                <a:spcPts val="0"/>
              </a:spcBef>
              <a:buClr>
                <a:schemeClr val="dk1"/>
              </a:buClr>
              <a:buSzPts val="3600"/>
            </a:pPr>
            <a:endParaRPr lang="en-AU" sz="2000" dirty="0" smtClean="0">
              <a:solidFill>
                <a:schemeClr val="bg1"/>
              </a:solidFill>
            </a:endParaRPr>
          </a:p>
          <a:p>
            <a:pPr marL="0" lvl="0" indent="0" algn="ctr">
              <a:spcBef>
                <a:spcPts val="0"/>
              </a:spcBef>
              <a:buClr>
                <a:schemeClr val="dk1"/>
              </a:buClr>
              <a:buSzPts val="3600"/>
            </a:pPr>
            <a:r>
              <a:rPr lang="en-AU" sz="2000" dirty="0" smtClean="0">
                <a:solidFill>
                  <a:schemeClr val="bg1"/>
                </a:solidFill>
              </a:rPr>
              <a:t>Phone</a:t>
            </a:r>
            <a:r>
              <a:rPr lang="en-AU" sz="2000" dirty="0" smtClean="0">
                <a:solidFill>
                  <a:schemeClr val="bg1"/>
                </a:solidFill>
              </a:rPr>
              <a:t>: +61 2 8252 6800 </a:t>
            </a:r>
            <a:endParaRPr lang="en-AU" sz="2000" dirty="0" smtClean="0">
              <a:solidFill>
                <a:schemeClr val="bg1"/>
              </a:solidFill>
            </a:endParaRPr>
          </a:p>
          <a:p>
            <a:pPr marL="0" lvl="0" indent="0" algn="ctr">
              <a:spcBef>
                <a:spcPts val="0"/>
              </a:spcBef>
              <a:buClr>
                <a:schemeClr val="dk1"/>
              </a:buClr>
              <a:buSzPts val="3600"/>
            </a:pPr>
            <a:r>
              <a:rPr lang="en-AU" sz="2000" dirty="0" smtClean="0">
                <a:solidFill>
                  <a:schemeClr val="bg1"/>
                </a:solidFill>
              </a:rPr>
              <a:t>www.fpmarkets.com </a:t>
            </a:r>
          </a:p>
          <a:p>
            <a:pPr marL="0" lvl="0" indent="0" algn="ctr">
              <a:spcBef>
                <a:spcPts val="0"/>
              </a:spcBef>
              <a:buClr>
                <a:schemeClr val="dk1"/>
              </a:buClr>
              <a:buSzPts val="3600"/>
            </a:pPr>
            <a:endParaRPr lang="en-AU" sz="2000" dirty="0" smtClean="0">
              <a:solidFill>
                <a:schemeClr val="bg1"/>
              </a:solidFill>
            </a:endParaRPr>
          </a:p>
          <a:p>
            <a:pPr marL="0" lvl="0" indent="0" algn="ctr">
              <a:spcBef>
                <a:spcPts val="0"/>
              </a:spcBef>
              <a:buClr>
                <a:schemeClr val="dk1"/>
              </a:buClr>
              <a:buSzPts val="3600"/>
            </a:pPr>
            <a:r>
              <a:rPr lang="en-AU" sz="2000" dirty="0" smtClean="0">
                <a:solidFill>
                  <a:schemeClr val="bg1"/>
                </a:solidFill>
              </a:rPr>
              <a:t>ABN </a:t>
            </a:r>
            <a:r>
              <a:rPr lang="en-AU" sz="2000" dirty="0" smtClean="0">
                <a:solidFill>
                  <a:schemeClr val="bg1"/>
                </a:solidFill>
              </a:rPr>
              <a:t>16 112 600 281 </a:t>
            </a:r>
            <a:endParaRPr lang="en-AU" sz="2000" dirty="0" smtClean="0">
              <a:solidFill>
                <a:schemeClr val="bg1"/>
              </a:solidFill>
            </a:endParaRPr>
          </a:p>
          <a:p>
            <a:pPr marL="0" lvl="0" indent="0" algn="ctr">
              <a:spcBef>
                <a:spcPts val="0"/>
              </a:spcBef>
              <a:buClr>
                <a:schemeClr val="dk1"/>
              </a:buClr>
              <a:buSzPts val="3600"/>
            </a:pPr>
            <a:r>
              <a:rPr lang="en-AU" sz="2000" dirty="0" smtClean="0">
                <a:solidFill>
                  <a:schemeClr val="bg1"/>
                </a:solidFill>
              </a:rPr>
              <a:t>AFS </a:t>
            </a:r>
            <a:r>
              <a:rPr lang="en-AU" sz="2000" dirty="0" smtClean="0">
                <a:solidFill>
                  <a:schemeClr val="bg1"/>
                </a:solidFill>
              </a:rPr>
              <a:t>Licence No. 286354</a:t>
            </a:r>
            <a:endParaRPr sz="2000" b="0" i="0" u="none" strike="noStrike" cap="none" dirty="0">
              <a:solidFill>
                <a:schemeClr val="bg1"/>
              </a:solidFill>
              <a:latin typeface="+mn-lt"/>
              <a:ea typeface="Arial Narrow"/>
              <a:cs typeface="Arial Narrow"/>
              <a:sym typeface="Arial Narrow"/>
            </a:endParaRPr>
          </a:p>
          <a:p>
            <a:pPr marL="0" marR="0" lvl="0" indent="0" algn="ctr" rtl="0">
              <a:lnSpc>
                <a:spcPct val="90000"/>
              </a:lnSpc>
              <a:spcBef>
                <a:spcPts val="360"/>
              </a:spcBef>
              <a:spcAft>
                <a:spcPts val="0"/>
              </a:spcAft>
              <a:buClr>
                <a:schemeClr val="dk1"/>
              </a:buClr>
              <a:buSzPts val="1800"/>
              <a:buFont typeface="Arial"/>
              <a:buNone/>
            </a:pPr>
            <a:endParaRPr sz="1800" b="0" i="0" u="none" strike="noStrike" cap="none" dirty="0">
              <a:solidFill>
                <a:schemeClr val="dk1"/>
              </a:solidFill>
              <a:latin typeface="Arial Narrow"/>
              <a:ea typeface="Arial Narrow"/>
              <a:cs typeface="Arial Narrow"/>
              <a:sym typeface="Arial Narrow"/>
            </a:endParaRPr>
          </a:p>
          <a:p>
            <a:pPr marL="0" marR="0" lvl="0" indent="0" algn="ctr" rtl="0">
              <a:lnSpc>
                <a:spcPct val="90000"/>
              </a:lnSpc>
              <a:spcBef>
                <a:spcPts val="360"/>
              </a:spcBef>
              <a:spcAft>
                <a:spcPts val="0"/>
              </a:spcAft>
              <a:buClr>
                <a:schemeClr val="dk1"/>
              </a:buClr>
              <a:buSzPts val="1800"/>
              <a:buFont typeface="Arial"/>
              <a:buNone/>
            </a:pPr>
            <a:endParaRPr sz="1800" b="0" i="0" u="none" strike="noStrike" cap="none" dirty="0">
              <a:solidFill>
                <a:schemeClr val="dk1"/>
              </a:solidFill>
              <a:latin typeface="Arial Narrow"/>
              <a:ea typeface="Arial Narrow"/>
              <a:cs typeface="Arial Narrow"/>
              <a:sym typeface="Arial Narrow"/>
            </a:endParaRPr>
          </a:p>
        </p:txBody>
      </p:sp>
      <p:pic>
        <p:nvPicPr>
          <p:cNvPr id="240" name="Shape 240" descr="C:\Users\120ADVERTISING\Desktop\Kenny Presentation\LINKS\LOGO-12-12-12.png"/>
          <p:cNvPicPr preferRelativeResize="0"/>
          <p:nvPr/>
        </p:nvPicPr>
        <p:blipFill rotWithShape="1">
          <a:blip r:embed="rId4">
            <a:alphaModFix/>
          </a:blip>
          <a:srcRect/>
          <a:stretch/>
        </p:blipFill>
        <p:spPr>
          <a:xfrm>
            <a:off x="2481704" y="1066800"/>
            <a:ext cx="7119496" cy="25146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Shape 245" descr="C:\Users\120ADVERTISING\Desktop\Kenny Presentation\LINKS\COVER-01-01.png"/>
          <p:cNvPicPr preferRelativeResize="0"/>
          <p:nvPr/>
        </p:nvPicPr>
        <p:blipFill rotWithShape="1">
          <a:blip r:embed="rId3">
            <a:alphaModFix/>
          </a:blip>
          <a:srcRect/>
          <a:stretch/>
        </p:blipFill>
        <p:spPr>
          <a:xfrm>
            <a:off x="-298949" y="0"/>
            <a:ext cx="12490949" cy="7032664"/>
          </a:xfrm>
          <a:prstGeom prst="rect">
            <a:avLst/>
          </a:prstGeom>
          <a:noFill/>
          <a:ln>
            <a:noFill/>
          </a:ln>
        </p:spPr>
      </p:pic>
      <p:sp>
        <p:nvSpPr>
          <p:cNvPr id="246" name="Shape 246"/>
          <p:cNvSpPr txBox="1">
            <a:spLocks noGrp="1"/>
          </p:cNvSpPr>
          <p:nvPr>
            <p:ph type="body" idx="1"/>
          </p:nvPr>
        </p:nvSpPr>
        <p:spPr>
          <a:xfrm>
            <a:off x="2509615" y="3397015"/>
            <a:ext cx="6351300" cy="17712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600"/>
              <a:buFont typeface="Arial"/>
              <a:buNone/>
            </a:pPr>
            <a:r>
              <a:rPr lang="en-GB" sz="3600" b="1" dirty="0">
                <a:solidFill>
                  <a:schemeClr val="lt1"/>
                </a:solidFill>
                <a:latin typeface="Avenir"/>
                <a:ea typeface="Avenir"/>
                <a:cs typeface="Avenir"/>
                <a:sym typeface="Avenir"/>
              </a:rPr>
              <a:t/>
            </a:r>
            <a:br>
              <a:rPr lang="en-GB" sz="3600" b="1" dirty="0">
                <a:solidFill>
                  <a:schemeClr val="lt1"/>
                </a:solidFill>
                <a:latin typeface="Avenir"/>
                <a:ea typeface="Avenir"/>
                <a:cs typeface="Avenir"/>
                <a:sym typeface="Avenir"/>
              </a:rPr>
            </a:br>
            <a:r>
              <a:rPr lang="en-GB" sz="4800" b="1" dirty="0">
                <a:solidFill>
                  <a:schemeClr val="lt1"/>
                </a:solidFill>
                <a:latin typeface="+mn-lt"/>
                <a:ea typeface="Avenir"/>
                <a:cs typeface="Avenir"/>
                <a:sym typeface="Avenir"/>
              </a:rPr>
              <a:t>THANK YOU</a:t>
            </a:r>
            <a:endParaRPr sz="4800" b="1" i="0" u="none" strike="noStrike" cap="none" dirty="0">
              <a:solidFill>
                <a:srgbClr val="00AFC9"/>
              </a:solidFill>
              <a:latin typeface="+mn-lt"/>
            </a:endParaRPr>
          </a:p>
          <a:p>
            <a:pPr marL="0" marR="0" lvl="0" indent="0" algn="ctr" rtl="0">
              <a:lnSpc>
                <a:spcPct val="90000"/>
              </a:lnSpc>
              <a:spcBef>
                <a:spcPts val="360"/>
              </a:spcBef>
              <a:spcAft>
                <a:spcPts val="0"/>
              </a:spcAft>
              <a:buClr>
                <a:schemeClr val="dk1"/>
              </a:buClr>
              <a:buSzPts val="1800"/>
              <a:buFont typeface="Arial"/>
              <a:buNone/>
            </a:pPr>
            <a:endParaRPr sz="1800" b="0" i="0" u="none" strike="noStrike" cap="none" dirty="0">
              <a:solidFill>
                <a:schemeClr val="dk1"/>
              </a:solidFill>
              <a:latin typeface="+mn-lt"/>
              <a:ea typeface="Arial Narrow"/>
              <a:cs typeface="Arial Narrow"/>
              <a:sym typeface="Arial Narrow"/>
            </a:endParaRPr>
          </a:p>
          <a:p>
            <a:pPr marL="0" marR="0" lvl="0" indent="0" algn="ctr" rtl="0">
              <a:lnSpc>
                <a:spcPct val="90000"/>
              </a:lnSpc>
              <a:spcBef>
                <a:spcPts val="360"/>
              </a:spcBef>
              <a:spcAft>
                <a:spcPts val="0"/>
              </a:spcAft>
              <a:buClr>
                <a:schemeClr val="dk1"/>
              </a:buClr>
              <a:buSzPts val="1800"/>
              <a:buFont typeface="Arial"/>
              <a:buNone/>
            </a:pPr>
            <a:endParaRPr sz="1800" b="0" i="0" u="none" strike="noStrike" cap="none" dirty="0">
              <a:solidFill>
                <a:schemeClr val="dk1"/>
              </a:solidFill>
              <a:latin typeface="Arial Narrow"/>
              <a:ea typeface="Arial Narrow"/>
              <a:cs typeface="Arial Narrow"/>
              <a:sym typeface="Arial Narrow"/>
            </a:endParaRPr>
          </a:p>
          <a:p>
            <a:pPr marL="0" marR="0" lvl="0" indent="0" algn="ctr" rtl="0">
              <a:lnSpc>
                <a:spcPct val="90000"/>
              </a:lnSpc>
              <a:spcBef>
                <a:spcPts val="360"/>
              </a:spcBef>
              <a:spcAft>
                <a:spcPts val="0"/>
              </a:spcAft>
              <a:buClr>
                <a:schemeClr val="dk1"/>
              </a:buClr>
              <a:buSzPts val="1800"/>
              <a:buFont typeface="Arial"/>
              <a:buNone/>
            </a:pPr>
            <a:endParaRPr sz="1800" b="0" i="0" u="none" strike="noStrike" cap="none" dirty="0">
              <a:solidFill>
                <a:schemeClr val="dk1"/>
              </a:solidFill>
              <a:latin typeface="Arial Narrow"/>
              <a:ea typeface="Arial Narrow"/>
              <a:cs typeface="Arial Narrow"/>
              <a:sym typeface="Arial Narrow"/>
            </a:endParaRPr>
          </a:p>
        </p:txBody>
      </p:sp>
      <p:pic>
        <p:nvPicPr>
          <p:cNvPr id="247" name="Shape 247" descr="C:\Users\120ADVERTISING\Desktop\Kenny Presentation\LINKS\LOGO-12-12-12.png"/>
          <p:cNvPicPr preferRelativeResize="0"/>
          <p:nvPr/>
        </p:nvPicPr>
        <p:blipFill rotWithShape="1">
          <a:blip r:embed="rId4">
            <a:alphaModFix/>
          </a:blip>
          <a:srcRect/>
          <a:stretch/>
        </p:blipFill>
        <p:spPr>
          <a:xfrm>
            <a:off x="2386775" y="1015589"/>
            <a:ext cx="7119495" cy="25146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sp>
        <p:nvSpPr>
          <p:cNvPr id="85" name="Shape 85"/>
          <p:cNvSpPr/>
          <p:nvPr/>
        </p:nvSpPr>
        <p:spPr>
          <a:xfrm>
            <a:off x="733208" y="1847528"/>
            <a:ext cx="10480892" cy="4553272"/>
          </a:xfrm>
          <a:prstGeom prst="rect">
            <a:avLst/>
          </a:prstGeom>
          <a:noFill/>
          <a:ln>
            <a:noFill/>
          </a:ln>
        </p:spPr>
        <p:txBody>
          <a:bodyPr spcFirstLastPara="1" wrap="square" lIns="91425" tIns="45700" rIns="91425" bIns="45700" anchor="t" anchorCtr="0">
            <a:noAutofit/>
          </a:bodyPr>
          <a:lstStyle/>
          <a:p>
            <a:pPr lvl="0">
              <a:lnSpc>
                <a:spcPct val="90000"/>
              </a:lnSpc>
              <a:spcBef>
                <a:spcPts val="320"/>
              </a:spcBef>
              <a:buSzPts val="1600"/>
            </a:pPr>
            <a:r>
              <a:rPr lang="en-AU" sz="1600" dirty="0" smtClean="0">
                <a:solidFill>
                  <a:schemeClr val="bg1"/>
                </a:solidFill>
                <a:latin typeface="+mn-lt"/>
              </a:rPr>
              <a:t>The information contained in this material is intended for general advice only. It does not take into account your investment objectives, financial situation or particular needs. FP Markets has made every effort to ensure the accuracy of the information as at the date of publication. FP Markets does not give any warranty or representation as to the accuracy, reliability or completeness of the information contained in this material. Examples included in this material are for illustrative purposes only. To the extent permitted by law, FP Markets and its employees shall not be liable for any loss or damage arising in any way (including by way of negligence) from or in connection with any information provided in or omitted from this material. Features of the FP Markets products including applicable fees and charges are outlined in the Product Disclosure Statements available from FP Markets’ website www.fpmarkets.com and should be considered before deciding to deal in those products. Derivatives can be risky; losses can exceed your initial payment. FP Markets recommends that you seek independent advice. First Prudential Markets Pty Ltd trading as FP Markets ABN 16 112 600 281, Australian Financial Services Licence Number 286354.</a:t>
            </a:r>
            <a:endParaRPr sz="1600" b="0" i="0" u="none" strike="noStrike" cap="none" dirty="0">
              <a:solidFill>
                <a:schemeClr val="bg1"/>
              </a:solidFill>
              <a:latin typeface="+mn-lt"/>
              <a:ea typeface="Calibri"/>
              <a:cs typeface="Calibri"/>
              <a:sym typeface="Calibri"/>
            </a:endParaRPr>
          </a:p>
          <a:p>
            <a:pPr marL="0" marR="0" lvl="0" indent="0" algn="l" rtl="0">
              <a:lnSpc>
                <a:spcPct val="90000"/>
              </a:lnSpc>
              <a:spcBef>
                <a:spcPts val="320"/>
              </a:spcBef>
              <a:spcAft>
                <a:spcPts val="0"/>
              </a:spcAft>
              <a:buClr>
                <a:srgbClr val="000000"/>
              </a:buClr>
              <a:buSzPts val="1600"/>
              <a:buFont typeface="Arial"/>
              <a:buNone/>
            </a:pPr>
            <a:endParaRPr sz="1600" b="0" i="0" u="none" strike="noStrike" cap="none" dirty="0">
              <a:solidFill>
                <a:schemeClr val="lt1"/>
              </a:solidFill>
              <a:latin typeface="+mn-lt"/>
              <a:ea typeface="Calibri"/>
              <a:cs typeface="Calibri"/>
              <a:sym typeface="Calibri"/>
            </a:endParaRPr>
          </a:p>
        </p:txBody>
      </p:sp>
      <p:pic>
        <p:nvPicPr>
          <p:cNvPr id="86" name="Shape 8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descr="C:\Users\120ADVERTISING\Desktop\Kenny Presentation\LINKS\COVER-01-01.png"/>
          <p:cNvPicPr preferRelativeResize="0"/>
          <p:nvPr/>
        </p:nvPicPr>
        <p:blipFill rotWithShape="1">
          <a:blip r:embed="rId3">
            <a:alphaModFix/>
          </a:blip>
          <a:srcRect/>
          <a:stretch/>
        </p:blipFill>
        <p:spPr>
          <a:xfrm>
            <a:off x="0" y="0"/>
            <a:ext cx="12490951" cy="7032666"/>
          </a:xfrm>
          <a:prstGeom prst="rect">
            <a:avLst/>
          </a:prstGeom>
          <a:noFill/>
          <a:ln>
            <a:noFill/>
          </a:ln>
        </p:spPr>
      </p:pic>
      <p:sp>
        <p:nvSpPr>
          <p:cNvPr id="92" name="Shape 92"/>
          <p:cNvSpPr txBox="1">
            <a:spLocks noGrp="1"/>
          </p:cNvSpPr>
          <p:nvPr>
            <p:ph type="title"/>
          </p:nvPr>
        </p:nvSpPr>
        <p:spPr>
          <a:xfrm>
            <a:off x="318960" y="933599"/>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Aussie 200 index - Weekly </a:t>
            </a:r>
            <a:endParaRPr sz="3700" b="1" i="0" u="none" strike="noStrike" cap="none" dirty="0">
              <a:solidFill>
                <a:schemeClr val="lt1"/>
              </a:solidFill>
              <a:latin typeface="Cantarell"/>
              <a:ea typeface="Cantarell"/>
              <a:cs typeface="Cantarell"/>
              <a:sym typeface="Cantarell"/>
            </a:endParaRPr>
          </a:p>
        </p:txBody>
      </p:sp>
      <p:sp>
        <p:nvSpPr>
          <p:cNvPr id="93" name="Shape 93"/>
          <p:cNvSpPr txBox="1"/>
          <p:nvPr/>
        </p:nvSpPr>
        <p:spPr>
          <a:xfrm>
            <a:off x="7921312" y="5332020"/>
            <a:ext cx="2844036" cy="861774"/>
          </a:xfrm>
          <a:prstGeom prst="rect">
            <a:avLst/>
          </a:prstGeom>
          <a:noFill/>
          <a:ln>
            <a:noFill/>
          </a:ln>
        </p:spPr>
        <p:txBody>
          <a:bodyPr spcFirstLastPara="1" wrap="square" lIns="91425" tIns="45700" rIns="91425" bIns="45700" anchor="t" anchorCtr="0">
            <a:noAutofit/>
          </a:bodyPr>
          <a:lstStyle/>
          <a:p>
            <a:pPr lvl="0">
              <a:buSzPts val="1400"/>
            </a:pPr>
            <a:r>
              <a:rPr lang="en-GB" sz="1000" b="1" i="0" u="none" strike="noStrike" cap="none" dirty="0">
                <a:solidFill>
                  <a:schemeClr val="lt1"/>
                </a:solidFill>
                <a:latin typeface="Calibri" panose="020F0502020204030204" pitchFamily="34" charset="0"/>
                <a:ea typeface="Avenir"/>
                <a:cs typeface="Calibri" panose="020F0502020204030204" pitchFamily="34" charset="0"/>
                <a:sym typeface="Avenir"/>
              </a:rPr>
              <a:t>Comments from last </a:t>
            </a:r>
            <a:r>
              <a:rPr lang="en-GB" sz="1000" b="1" dirty="0" smtClean="0">
                <a:solidFill>
                  <a:schemeClr val="lt1"/>
                </a:solidFill>
                <a:latin typeface="Calibri" panose="020F0502020204030204" pitchFamily="34" charset="0"/>
                <a:ea typeface="Avenir"/>
                <a:cs typeface="Calibri" panose="020F0502020204030204" pitchFamily="34" charset="0"/>
                <a:sym typeface="Avenir"/>
              </a:rPr>
              <a:t>week</a:t>
            </a:r>
            <a:r>
              <a:rPr lang="en-GB" sz="1000" b="1" i="0" u="none" strike="noStrike" cap="none" dirty="0" smtClean="0">
                <a:solidFill>
                  <a:schemeClr val="lt1"/>
                </a:solidFill>
                <a:latin typeface="Calibri" panose="020F0502020204030204" pitchFamily="34" charset="0"/>
                <a:ea typeface="Avenir"/>
                <a:cs typeface="Calibri" panose="020F0502020204030204" pitchFamily="34" charset="0"/>
                <a:sym typeface="Avenir"/>
              </a:rPr>
              <a:t>:</a:t>
            </a:r>
            <a:r>
              <a:rPr lang="en-GB" sz="1000" dirty="0">
                <a:solidFill>
                  <a:schemeClr val="lt1"/>
                </a:solidFill>
                <a:latin typeface="Calibri" panose="020F0502020204030204" pitchFamily="34" charset="0"/>
                <a:cs typeface="Calibri" panose="020F0502020204030204" pitchFamily="34" charset="0"/>
                <a:sym typeface="Avenir"/>
              </a:rPr>
              <a:t> </a:t>
            </a:r>
            <a:endParaRPr lang="en-GB" sz="1000" dirty="0" smtClean="0">
              <a:solidFill>
                <a:schemeClr val="lt1"/>
              </a:solidFill>
              <a:latin typeface="Calibri" panose="020F0502020204030204" pitchFamily="34" charset="0"/>
              <a:cs typeface="Calibri" panose="020F0502020204030204" pitchFamily="34" charset="0"/>
              <a:sym typeface="Avenir"/>
            </a:endParaRPr>
          </a:p>
          <a:p>
            <a:pPr lvl="0">
              <a:buSzPts val="1400"/>
            </a:pPr>
            <a:r>
              <a:rPr lang="en-GB" sz="1000" dirty="0">
                <a:solidFill>
                  <a:schemeClr val="lt1"/>
                </a:solidFill>
                <a:latin typeface="Calibri" panose="020F0502020204030204" pitchFamily="34" charset="0"/>
                <a:cs typeface="Calibri" panose="020F0502020204030204" pitchFamily="34" charset="0"/>
                <a:sym typeface="Avenir"/>
              </a:rPr>
              <a:t>Further closes below this level bring the long term trend line into play at 5600 points. </a:t>
            </a:r>
          </a:p>
        </p:txBody>
      </p:sp>
      <p:sp>
        <p:nvSpPr>
          <p:cNvPr id="94" name="Shape 94"/>
          <p:cNvSpPr txBox="1"/>
          <p:nvPr/>
        </p:nvSpPr>
        <p:spPr>
          <a:xfrm>
            <a:off x="7900425" y="1774194"/>
            <a:ext cx="3519525" cy="26454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lt1"/>
              </a:solidFill>
              <a:latin typeface="Calibri" panose="020F0502020204030204" pitchFamily="34" charset="0"/>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rgbClr val="FFC000"/>
                </a:solidFill>
                <a:latin typeface="Calibri" panose="020F0502020204030204" pitchFamily="34" charset="0"/>
                <a:cs typeface="Calibri" panose="020F0502020204030204" pitchFamily="34" charset="0"/>
                <a:sym typeface="Avenir"/>
              </a:rPr>
              <a:t>It is important to notice the Relative strength Indicator remains below the key “50” level.</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Calibri" panose="020F0502020204030204" pitchFamily="34" charset="0"/>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Calibri" panose="020F0502020204030204" pitchFamily="34" charset="0"/>
                <a:cs typeface="Calibri" panose="020F0502020204030204" pitchFamily="34" charset="0"/>
                <a:sym typeface="Avenir"/>
              </a:rPr>
              <a:t>Index weekly chart remains in a Primary DOWN Trend.</a:t>
            </a:r>
          </a:p>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lt1"/>
              </a:solidFill>
              <a:latin typeface="Calibri" panose="020F0502020204030204" pitchFamily="34" charset="0"/>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Calibri" panose="020F0502020204030204" pitchFamily="34" charset="0"/>
                <a:cs typeface="Calibri" panose="020F0502020204030204" pitchFamily="34" charset="0"/>
                <a:sym typeface="Avenir"/>
              </a:rPr>
              <a:t>This weeks FO bar (incomplete) a test of 5600 and so far showing a high close, is encouraging for a retest of 5930 highs.</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Calibri" panose="020F0502020204030204" pitchFamily="34" charset="0"/>
              <a:cs typeface="Calibri" panose="020F0502020204030204" pitchFamily="34" charset="0"/>
              <a:sym typeface="Avenir"/>
            </a:endParaRPr>
          </a:p>
        </p:txBody>
      </p:sp>
      <p:pic>
        <p:nvPicPr>
          <p:cNvPr id="96" name="Shape 96" descr="C:\Users\120ADVERTISING\Desktop\Kenny Presentation\LINKS\LOGO-12-12-12.png"/>
          <p:cNvPicPr preferRelativeResize="0"/>
          <p:nvPr/>
        </p:nvPicPr>
        <p:blipFill rotWithShape="1">
          <a:blip r:embed="rId4">
            <a:alphaModFix/>
          </a:blip>
          <a:srcRect/>
          <a:stretch/>
        </p:blipFill>
        <p:spPr>
          <a:xfrm>
            <a:off x="8748543" y="0"/>
            <a:ext cx="3443457" cy="1216226"/>
          </a:xfrm>
          <a:prstGeom prst="rect">
            <a:avLst/>
          </a:prstGeom>
          <a:noFill/>
          <a:ln>
            <a:noFill/>
          </a:ln>
        </p:spPr>
      </p:pic>
      <p:pic>
        <p:nvPicPr>
          <p:cNvPr id="2" name="Picture 1"/>
          <p:cNvPicPr>
            <a:picLocks noChangeAspect="1"/>
          </p:cNvPicPr>
          <p:nvPr/>
        </p:nvPicPr>
        <p:blipFill>
          <a:blip r:embed="rId5"/>
          <a:stretch>
            <a:fillRect/>
          </a:stretch>
        </p:blipFill>
        <p:spPr>
          <a:xfrm>
            <a:off x="0" y="1900237"/>
            <a:ext cx="6829425" cy="42005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descr="C:\Users\120ADVERTISING\Desktop\Kenny Presentation\LINKS\COVER-01-01.png"/>
          <p:cNvPicPr preferRelativeResize="0"/>
          <p:nvPr/>
        </p:nvPicPr>
        <p:blipFill rotWithShape="1">
          <a:blip r:embed="rId3">
            <a:alphaModFix/>
          </a:blip>
          <a:srcRect/>
          <a:stretch/>
        </p:blipFill>
        <p:spPr>
          <a:xfrm>
            <a:off x="-124576" y="-9726"/>
            <a:ext cx="12490951" cy="7032666"/>
          </a:xfrm>
          <a:prstGeom prst="rect">
            <a:avLst/>
          </a:prstGeom>
          <a:noFill/>
          <a:ln>
            <a:noFill/>
          </a:ln>
        </p:spPr>
      </p:pic>
      <p:sp>
        <p:nvSpPr>
          <p:cNvPr id="102" name="Shape 102"/>
          <p:cNvSpPr txBox="1">
            <a:spLocks noGrp="1"/>
          </p:cNvSpPr>
          <p:nvPr>
            <p:ph type="title"/>
          </p:nvPr>
        </p:nvSpPr>
        <p:spPr>
          <a:xfrm>
            <a:off x="296200" y="838200"/>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Aussie 200 index - Daily</a:t>
            </a:r>
            <a:endParaRPr sz="3700" b="1" i="0" u="none" strike="noStrike" cap="none" dirty="0">
              <a:solidFill>
                <a:schemeClr val="lt1"/>
              </a:solidFill>
              <a:latin typeface="Cantarell"/>
              <a:ea typeface="Cantarell"/>
              <a:cs typeface="Cantarell"/>
              <a:sym typeface="Cantarell"/>
            </a:endParaRPr>
          </a:p>
        </p:txBody>
      </p:sp>
      <p:sp>
        <p:nvSpPr>
          <p:cNvPr id="103" name="Shape 103"/>
          <p:cNvSpPr txBox="1"/>
          <p:nvPr/>
        </p:nvSpPr>
        <p:spPr>
          <a:xfrm>
            <a:off x="7858124" y="1829253"/>
            <a:ext cx="4041665" cy="33784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dirty="0" smtClean="0">
                <a:solidFill>
                  <a:srgbClr val="FFC000"/>
                </a:solidFill>
                <a:latin typeface="Calibri" panose="020F0502020204030204" pitchFamily="34" charset="0"/>
                <a:ea typeface="Avenir"/>
                <a:cs typeface="Calibri" panose="020F0502020204030204" pitchFamily="34" charset="0"/>
                <a:sym typeface="Avenir"/>
              </a:rPr>
              <a:t>Primary trend remains down. </a:t>
            </a: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bg1"/>
                </a:solidFill>
                <a:latin typeface="Calibri" panose="020F0502020204030204" pitchFamily="34" charset="0"/>
                <a:ea typeface="Avenir"/>
                <a:cs typeface="Calibri" panose="020F0502020204030204" pitchFamily="34" charset="0"/>
                <a:sym typeface="Avenir"/>
              </a:rPr>
              <a:t/>
            </a:r>
            <a:br>
              <a:rPr lang="en-GB" dirty="0" smtClean="0">
                <a:solidFill>
                  <a:schemeClr val="bg1"/>
                </a:solidFill>
                <a:latin typeface="Calibri" panose="020F0502020204030204" pitchFamily="34" charset="0"/>
                <a:ea typeface="Avenir"/>
                <a:cs typeface="Calibri" panose="020F0502020204030204" pitchFamily="34" charset="0"/>
                <a:sym typeface="Avenir"/>
              </a:rPr>
            </a:br>
            <a:r>
              <a:rPr lang="en-GB" dirty="0" smtClean="0">
                <a:solidFill>
                  <a:schemeClr val="bg1"/>
                </a:solidFill>
                <a:latin typeface="Calibri" panose="020F0502020204030204" pitchFamily="34" charset="0"/>
                <a:ea typeface="Avenir"/>
                <a:cs typeface="Calibri" panose="020F0502020204030204" pitchFamily="34" charset="0"/>
                <a:sym typeface="Avenir"/>
              </a:rPr>
              <a:t>Resistance remains at 5960 points.</a:t>
            </a: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bg1"/>
                </a:solidFill>
                <a:latin typeface="Calibri" panose="020F0502020204030204" pitchFamily="34" charset="0"/>
                <a:ea typeface="Avenir"/>
                <a:cs typeface="Calibri" panose="020F0502020204030204" pitchFamily="34" charset="0"/>
                <a:sym typeface="Avenir"/>
              </a:rPr>
              <a:t>The daily chart requires a close over this key level to confirm a bullish case.</a:t>
            </a:r>
          </a:p>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bg1"/>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bg1"/>
                </a:solidFill>
                <a:latin typeface="Calibri" panose="020F0502020204030204" pitchFamily="34" charset="0"/>
                <a:ea typeface="Avenir"/>
                <a:cs typeface="Calibri" panose="020F0502020204030204" pitchFamily="34" charset="0"/>
                <a:sym typeface="Avenir"/>
              </a:rPr>
              <a:t>Thursday’s pivot bar completes a short term reversal, the next trading days will be critical to maintain support at this 5700 level.</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bg1"/>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bg1"/>
                </a:solidFill>
                <a:latin typeface="Calibri" panose="020F0502020204030204" pitchFamily="34" charset="0"/>
                <a:ea typeface="Avenir"/>
                <a:cs typeface="Calibri" panose="020F0502020204030204" pitchFamily="34" charset="0"/>
                <a:sym typeface="Avenir"/>
              </a:rPr>
              <a:t>The Relative strength indicator has swung below the “50 level”, yesterday turned sharply higher above the “30” level.  </a:t>
            </a:r>
          </a:p>
        </p:txBody>
      </p:sp>
      <p:sp>
        <p:nvSpPr>
          <p:cNvPr id="104" name="Shape 104"/>
          <p:cNvSpPr txBox="1"/>
          <p:nvPr/>
        </p:nvSpPr>
        <p:spPr>
          <a:xfrm>
            <a:off x="7790699" y="5295022"/>
            <a:ext cx="3455359" cy="596558"/>
          </a:xfrm>
          <a:prstGeom prst="rect">
            <a:avLst/>
          </a:prstGeom>
          <a:noFill/>
          <a:ln>
            <a:noFill/>
          </a:ln>
        </p:spPr>
        <p:txBody>
          <a:bodyPr spcFirstLastPara="1" wrap="square" lIns="91425" tIns="45700" rIns="91425" bIns="45700" anchor="t" anchorCtr="0">
            <a:noAutofit/>
          </a:bodyPr>
          <a:lstStyle/>
          <a:p>
            <a:pPr lvl="0">
              <a:buSzPts val="1400"/>
            </a:pPr>
            <a:r>
              <a:rPr lang="en-GB" sz="1000" b="1" dirty="0" smtClean="0">
                <a:solidFill>
                  <a:schemeClr val="lt1"/>
                </a:solidFill>
                <a:latin typeface="Calibri" panose="020F0502020204030204" pitchFamily="34" charset="0"/>
                <a:ea typeface="Avenir"/>
                <a:cs typeface="Calibri" panose="020F0502020204030204" pitchFamily="34" charset="0"/>
                <a:sym typeface="Avenir"/>
              </a:rPr>
              <a:t>Comments from Last week.</a:t>
            </a:r>
          </a:p>
          <a:p>
            <a:pPr lvl="0">
              <a:buSzPts val="1400"/>
            </a:pPr>
            <a:r>
              <a:rPr lang="en-GB" sz="1000" dirty="0">
                <a:solidFill>
                  <a:schemeClr val="bg1"/>
                </a:solidFill>
                <a:latin typeface="Calibri" panose="020F0502020204030204" pitchFamily="34" charset="0"/>
                <a:ea typeface="Avenir"/>
                <a:cs typeface="Calibri" panose="020F0502020204030204" pitchFamily="34" charset="0"/>
                <a:sym typeface="Avenir"/>
              </a:rPr>
              <a:t>Yesterdays close over 5727 is an important step with follow through pivot point completion required to build a view for the retest of 5960 point resistance.</a:t>
            </a:r>
          </a:p>
        </p:txBody>
      </p:sp>
      <p:pic>
        <p:nvPicPr>
          <p:cNvPr id="106" name="Shape 10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pic>
        <p:nvPicPr>
          <p:cNvPr id="2" name="Picture 1"/>
          <p:cNvPicPr>
            <a:picLocks noChangeAspect="1"/>
          </p:cNvPicPr>
          <p:nvPr/>
        </p:nvPicPr>
        <p:blipFill>
          <a:blip r:embed="rId5"/>
          <a:stretch>
            <a:fillRect/>
          </a:stretch>
        </p:blipFill>
        <p:spPr>
          <a:xfrm>
            <a:off x="-124576" y="1829253"/>
            <a:ext cx="7229475" cy="43529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descr="C:\Users\120ADVERTISING\Desktop\Kenny Presentation\LINKS\COVER-01-01.png"/>
          <p:cNvPicPr preferRelativeResize="0"/>
          <p:nvPr/>
        </p:nvPicPr>
        <p:blipFill rotWithShape="1">
          <a:blip r:embed="rId3">
            <a:alphaModFix/>
          </a:blip>
          <a:srcRect/>
          <a:stretch/>
        </p:blipFill>
        <p:spPr>
          <a:xfrm>
            <a:off x="-298951" y="-18360"/>
            <a:ext cx="12490951" cy="7032666"/>
          </a:xfrm>
          <a:prstGeom prst="rect">
            <a:avLst/>
          </a:prstGeom>
          <a:noFill/>
          <a:ln>
            <a:noFill/>
          </a:ln>
        </p:spPr>
      </p:pic>
      <p:sp>
        <p:nvSpPr>
          <p:cNvPr id="112" name="Shape 112"/>
          <p:cNvSpPr txBox="1">
            <a:spLocks noGrp="1"/>
          </p:cNvSpPr>
          <p:nvPr>
            <p:ph type="title"/>
          </p:nvPr>
        </p:nvSpPr>
        <p:spPr>
          <a:xfrm>
            <a:off x="152400" y="553603"/>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libri" panose="020F0502020204030204" pitchFamily="34" charset="0"/>
                <a:ea typeface="Cantarell"/>
                <a:cs typeface="Cantarell"/>
                <a:sym typeface="Cantarell"/>
              </a:rPr>
              <a:t>S&amp;P 500  </a:t>
            </a:r>
            <a:r>
              <a:rPr lang="en-GB" sz="3700" b="1" i="0" u="none" strike="noStrike" cap="none" dirty="0" smtClean="0">
                <a:solidFill>
                  <a:schemeClr val="lt1"/>
                </a:solidFill>
                <a:latin typeface="Calibri" panose="020F0502020204030204" pitchFamily="34" charset="0"/>
                <a:ea typeface="Cantarell"/>
                <a:cs typeface="Cantarell"/>
                <a:sym typeface="Cantarell"/>
              </a:rPr>
              <a:t>Index - Weekly </a:t>
            </a:r>
            <a:endParaRPr sz="3700" b="1" i="0" u="none" strike="noStrike" cap="none" dirty="0">
              <a:solidFill>
                <a:schemeClr val="lt1"/>
              </a:solidFill>
              <a:latin typeface="Calibri" panose="020F0502020204030204" pitchFamily="34" charset="0"/>
              <a:ea typeface="Cantarell"/>
              <a:cs typeface="Cantarell"/>
              <a:sym typeface="Cantarell"/>
            </a:endParaRPr>
          </a:p>
        </p:txBody>
      </p:sp>
      <p:sp>
        <p:nvSpPr>
          <p:cNvPr id="113" name="Shape 113"/>
          <p:cNvSpPr txBox="1"/>
          <p:nvPr/>
        </p:nvSpPr>
        <p:spPr>
          <a:xfrm>
            <a:off x="0" y="1413047"/>
            <a:ext cx="4057650" cy="3504260"/>
          </a:xfrm>
          <a:prstGeom prst="rect">
            <a:avLst/>
          </a:prstGeom>
          <a:noFill/>
          <a:ln>
            <a:noFill/>
          </a:ln>
        </p:spPr>
        <p:txBody>
          <a:bodyPr spcFirstLastPara="1" wrap="square" lIns="91425" tIns="45700" rIns="91425" bIns="45700" anchor="t" anchorCtr="0">
            <a:noAutofit/>
          </a:bodyPr>
          <a:lstStyle/>
          <a:p>
            <a:pPr>
              <a:buSzPts val="1400"/>
            </a:pPr>
            <a:r>
              <a:rPr lang="en-GB" dirty="0">
                <a:solidFill>
                  <a:srgbClr val="FFC000"/>
                </a:solidFill>
                <a:latin typeface="Calibri" panose="020F0502020204030204" pitchFamily="34" charset="0"/>
                <a:ea typeface="Avenir"/>
                <a:cs typeface="Calibri" panose="020F0502020204030204" pitchFamily="34" charset="0"/>
                <a:sym typeface="Avenir"/>
              </a:rPr>
              <a:t>PRIMARY TREND REMAINS </a:t>
            </a:r>
            <a:r>
              <a:rPr lang="en-GB" dirty="0" smtClean="0">
                <a:solidFill>
                  <a:srgbClr val="FFC000"/>
                </a:solidFill>
                <a:latin typeface="Calibri" panose="020F0502020204030204" pitchFamily="34" charset="0"/>
                <a:ea typeface="Avenir"/>
                <a:cs typeface="Calibri" panose="020F0502020204030204" pitchFamily="34" charset="0"/>
                <a:sym typeface="Avenir"/>
              </a:rPr>
              <a:t>UP  in this “corrective move”.</a:t>
            </a:r>
            <a:endParaRPr lang="en-GB" dirty="0">
              <a:solidFill>
                <a:srgbClr val="FFC000"/>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lt1"/>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Calibri" panose="020F0502020204030204" pitchFamily="34" charset="0"/>
                <a:ea typeface="Avenir"/>
                <a:cs typeface="Calibri" panose="020F0502020204030204" pitchFamily="34" charset="0"/>
                <a:sym typeface="Avenir"/>
              </a:rPr>
              <a:t>This week with a further retest of the low underway, with a closing price towards the low of the range. </a:t>
            </a:r>
          </a:p>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lt1"/>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lt1"/>
                </a:solidFill>
                <a:latin typeface="Calibri" panose="020F0502020204030204" pitchFamily="34" charset="0"/>
                <a:sym typeface="Avenir"/>
              </a:rPr>
              <a:t>A break of this weeks low in the coming week would be very bearish and suggest a continued move lower below 2600.</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endParaRPr lang="en-GB" dirty="0">
              <a:solidFill>
                <a:schemeClr val="lt1"/>
              </a:solidFill>
              <a:latin typeface="Calibri" panose="020F0502020204030204" pitchFamily="34" charset="0"/>
              <a:sym typeface="Avenir"/>
            </a:endParaRPr>
          </a:p>
          <a:p>
            <a:pPr>
              <a:buSzPts val="1400"/>
            </a:pPr>
            <a:r>
              <a:rPr lang="en-GB" dirty="0">
                <a:solidFill>
                  <a:schemeClr val="lt1"/>
                </a:solidFill>
                <a:latin typeface="Calibri" panose="020F0502020204030204" pitchFamily="34" charset="0"/>
                <a:ea typeface="Avenir"/>
                <a:cs typeface="Calibri" panose="020F0502020204030204" pitchFamily="34" charset="0"/>
                <a:sym typeface="Avenir"/>
              </a:rPr>
              <a:t>Relative strength (14) </a:t>
            </a:r>
            <a:r>
              <a:rPr lang="en-GB" dirty="0" smtClean="0">
                <a:solidFill>
                  <a:schemeClr val="lt1"/>
                </a:solidFill>
                <a:latin typeface="Calibri" panose="020F0502020204030204" pitchFamily="34" charset="0"/>
                <a:ea typeface="Avenir"/>
                <a:cs typeface="Calibri" panose="020F0502020204030204" pitchFamily="34" charset="0"/>
                <a:sym typeface="Avenir"/>
              </a:rPr>
              <a:t>had moved below the </a:t>
            </a:r>
            <a:r>
              <a:rPr lang="en-GB" dirty="0">
                <a:solidFill>
                  <a:schemeClr val="lt1"/>
                </a:solidFill>
                <a:latin typeface="Calibri" panose="020F0502020204030204" pitchFamily="34" charset="0"/>
                <a:ea typeface="Avenir"/>
                <a:cs typeface="Calibri" panose="020F0502020204030204" pitchFamily="34" charset="0"/>
                <a:sym typeface="Avenir"/>
              </a:rPr>
              <a:t>key “50” </a:t>
            </a:r>
            <a:r>
              <a:rPr lang="en-GB" dirty="0" smtClean="0">
                <a:solidFill>
                  <a:schemeClr val="lt1"/>
                </a:solidFill>
                <a:latin typeface="Calibri" panose="020F0502020204030204" pitchFamily="34" charset="0"/>
                <a:ea typeface="Avenir"/>
                <a:cs typeface="Calibri" panose="020F0502020204030204" pitchFamily="34" charset="0"/>
                <a:sym typeface="Avenir"/>
              </a:rPr>
              <a:t>level reflecting the current weeks price weakness.</a:t>
            </a:r>
            <a:endParaRPr sz="1400" b="0" i="0" u="none" strike="noStrike" cap="none" dirty="0">
              <a:solidFill>
                <a:schemeClr val="lt1"/>
              </a:solidFill>
              <a:latin typeface="+mn-lt"/>
              <a:ea typeface="Arial"/>
              <a:cs typeface="Arial"/>
              <a:sym typeface="Arial"/>
            </a:endParaRPr>
          </a:p>
        </p:txBody>
      </p:sp>
      <p:sp>
        <p:nvSpPr>
          <p:cNvPr id="114" name="Shape 114"/>
          <p:cNvSpPr txBox="1"/>
          <p:nvPr/>
        </p:nvSpPr>
        <p:spPr>
          <a:xfrm>
            <a:off x="440055" y="5492919"/>
            <a:ext cx="2898010" cy="5078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1000" b="1" i="0" u="none" strike="noStrike" cap="none" dirty="0">
                <a:solidFill>
                  <a:schemeClr val="lt1"/>
                </a:solidFill>
                <a:latin typeface="Calibri" panose="020F0502020204030204" pitchFamily="34" charset="0"/>
                <a:ea typeface="Avenir"/>
                <a:cs typeface="Calibri" panose="020F0502020204030204" pitchFamily="34" charset="0"/>
                <a:sym typeface="Avenir"/>
              </a:rPr>
              <a:t>Comments from last week</a:t>
            </a:r>
            <a:r>
              <a:rPr lang="en-GB" sz="1000" b="1" i="0" u="none" strike="noStrike" cap="none" dirty="0" smtClean="0">
                <a:solidFill>
                  <a:schemeClr val="lt1"/>
                </a:solidFill>
                <a:latin typeface="Calibri" panose="020F0502020204030204" pitchFamily="34" charset="0"/>
                <a:ea typeface="Avenir"/>
                <a:cs typeface="Calibri" panose="020F0502020204030204" pitchFamily="34" charset="0"/>
                <a:sym typeface="Avenir"/>
              </a:rPr>
              <a:t>.</a:t>
            </a:r>
          </a:p>
          <a:p>
            <a:pPr lvl="0">
              <a:buSzPts val="1400"/>
            </a:pPr>
            <a:r>
              <a:rPr lang="en-GB" sz="1000" dirty="0">
                <a:solidFill>
                  <a:schemeClr val="lt1"/>
                </a:solidFill>
                <a:latin typeface="Calibri" panose="020F0502020204030204" pitchFamily="34" charset="0"/>
                <a:sym typeface="Avenir"/>
              </a:rPr>
              <a:t>2670.75 points, the current weeks low, a further break of this level would be very bearish and suggest a continued move lower.</a:t>
            </a:r>
          </a:p>
          <a:p>
            <a:pPr lvl="0">
              <a:buSzPts val="1400"/>
            </a:pPr>
            <a:endParaRPr lang="en-GB" sz="1000" dirty="0">
              <a:solidFill>
                <a:schemeClr val="lt1"/>
              </a:solidFill>
              <a:latin typeface="Calibri" panose="020F0502020204030204" pitchFamily="34" charset="0"/>
              <a:ea typeface="Avenir"/>
              <a:cs typeface="Calibri" panose="020F0502020204030204" pitchFamily="34" charset="0"/>
              <a:sym typeface="Avenir"/>
            </a:endParaRPr>
          </a:p>
        </p:txBody>
      </p:sp>
      <p:pic>
        <p:nvPicPr>
          <p:cNvPr id="116" name="Shape 11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pic>
        <p:nvPicPr>
          <p:cNvPr id="5" name="Picture 4"/>
          <p:cNvPicPr>
            <a:picLocks noChangeAspect="1"/>
          </p:cNvPicPr>
          <p:nvPr/>
        </p:nvPicPr>
        <p:blipFill>
          <a:blip r:embed="rId5"/>
          <a:stretch>
            <a:fillRect/>
          </a:stretch>
        </p:blipFill>
        <p:spPr>
          <a:xfrm>
            <a:off x="4464050" y="1676400"/>
            <a:ext cx="7715250" cy="43243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descr="C:\Users\120ADVERTISING\Desktop\Kenny Presentation\LINKS\COVER-01-01.png"/>
          <p:cNvPicPr preferRelativeResize="0"/>
          <p:nvPr/>
        </p:nvPicPr>
        <p:blipFill rotWithShape="1">
          <a:blip r:embed="rId3">
            <a:alphaModFix/>
          </a:blip>
          <a:srcRect/>
          <a:stretch/>
        </p:blipFill>
        <p:spPr>
          <a:xfrm>
            <a:off x="-298951" y="0"/>
            <a:ext cx="12490951" cy="7032666"/>
          </a:xfrm>
          <a:prstGeom prst="rect">
            <a:avLst/>
          </a:prstGeom>
          <a:noFill/>
          <a:ln>
            <a:noFill/>
          </a:ln>
        </p:spPr>
      </p:pic>
      <p:sp>
        <p:nvSpPr>
          <p:cNvPr id="112" name="Shape 112"/>
          <p:cNvSpPr txBox="1">
            <a:spLocks noGrp="1"/>
          </p:cNvSpPr>
          <p:nvPr>
            <p:ph type="title"/>
          </p:nvPr>
        </p:nvSpPr>
        <p:spPr>
          <a:xfrm>
            <a:off x="152400" y="553603"/>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mn-lt"/>
                <a:ea typeface="Cantarell"/>
                <a:cs typeface="Cantarell"/>
                <a:sym typeface="Cantarell"/>
              </a:rPr>
              <a:t>S&amp;P 500  </a:t>
            </a:r>
            <a:r>
              <a:rPr lang="en-GB" sz="3700" b="1" i="0" u="none" strike="noStrike" cap="none" dirty="0" smtClean="0">
                <a:solidFill>
                  <a:schemeClr val="lt1"/>
                </a:solidFill>
                <a:latin typeface="+mn-lt"/>
                <a:ea typeface="Cantarell"/>
                <a:cs typeface="Cantarell"/>
                <a:sym typeface="Cantarell"/>
              </a:rPr>
              <a:t>Index - </a:t>
            </a:r>
            <a:r>
              <a:rPr lang="en-GB" sz="3700" b="1" dirty="0" smtClean="0">
                <a:solidFill>
                  <a:schemeClr val="lt1"/>
                </a:solidFill>
                <a:latin typeface="+mn-lt"/>
                <a:ea typeface="Cantarell"/>
                <a:cs typeface="Cantarell"/>
                <a:sym typeface="Cantarell"/>
              </a:rPr>
              <a:t>Daily</a:t>
            </a:r>
            <a:r>
              <a:rPr lang="en-GB" sz="3700" b="1" i="0" u="none" strike="noStrike" cap="none" dirty="0" smtClean="0">
                <a:solidFill>
                  <a:schemeClr val="lt1"/>
                </a:solidFill>
                <a:latin typeface="+mn-lt"/>
                <a:ea typeface="Cantarell"/>
                <a:cs typeface="Cantarell"/>
                <a:sym typeface="Cantarell"/>
              </a:rPr>
              <a:t> </a:t>
            </a:r>
            <a:endParaRPr sz="3700" b="1" i="0" u="none" strike="noStrike" cap="none" dirty="0">
              <a:solidFill>
                <a:schemeClr val="lt1"/>
              </a:solidFill>
              <a:latin typeface="+mn-lt"/>
              <a:ea typeface="Cantarell"/>
              <a:cs typeface="Cantarell"/>
              <a:sym typeface="Cantarell"/>
            </a:endParaRPr>
          </a:p>
        </p:txBody>
      </p:sp>
      <p:sp>
        <p:nvSpPr>
          <p:cNvPr id="113" name="Shape 113"/>
          <p:cNvSpPr txBox="1"/>
          <p:nvPr/>
        </p:nvSpPr>
        <p:spPr>
          <a:xfrm>
            <a:off x="-120020" y="1734873"/>
            <a:ext cx="4098295" cy="261421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dirty="0" smtClean="0">
                <a:solidFill>
                  <a:schemeClr val="bg1"/>
                </a:solidFill>
                <a:latin typeface="Calibri" panose="020F0502020204030204" pitchFamily="34" charset="0"/>
                <a:ea typeface="Avenir"/>
                <a:cs typeface="Calibri" panose="020F0502020204030204" pitchFamily="34" charset="0"/>
                <a:sym typeface="Avenir"/>
              </a:rPr>
              <a:t>US markets closed 22/11</a:t>
            </a:r>
          </a:p>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bg1"/>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bg1"/>
                </a:solidFill>
                <a:latin typeface="Calibri" panose="020F0502020204030204" pitchFamily="34" charset="0"/>
                <a:ea typeface="Avenir"/>
                <a:cs typeface="Calibri" panose="020F0502020204030204" pitchFamily="34" charset="0"/>
                <a:sym typeface="Avenir"/>
              </a:rPr>
              <a:t>The potential inverse Head and Shoulder pattern remains in place.</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bg1"/>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bg1"/>
                </a:solidFill>
                <a:latin typeface="Calibri" panose="020F0502020204030204" pitchFamily="34" charset="0"/>
                <a:ea typeface="Avenir"/>
                <a:cs typeface="Calibri" panose="020F0502020204030204" pitchFamily="34" charset="0"/>
                <a:sym typeface="Avenir"/>
              </a:rPr>
              <a:t>A further closing price blow 2603 points would signal a potential retest of 2550 points</a:t>
            </a:r>
          </a:p>
          <a:p>
            <a:pPr marL="0" marR="0" lvl="0" indent="0" algn="l" rtl="0">
              <a:lnSpc>
                <a:spcPct val="100000"/>
              </a:lnSpc>
              <a:spcBef>
                <a:spcPts val="0"/>
              </a:spcBef>
              <a:spcAft>
                <a:spcPts val="0"/>
              </a:spcAft>
              <a:buClr>
                <a:srgbClr val="000000"/>
              </a:buClr>
              <a:buSzPts val="1400"/>
              <a:buFont typeface="Arial"/>
              <a:buNone/>
            </a:pPr>
            <a:endParaRPr lang="en-GB" dirty="0">
              <a:solidFill>
                <a:schemeClr val="bg1"/>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endParaRPr lang="en-GB" dirty="0" smtClean="0">
              <a:solidFill>
                <a:schemeClr val="bg1"/>
              </a:solidFill>
              <a:latin typeface="Calibri" panose="020F0502020204030204" pitchFamily="34" charset="0"/>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bg1"/>
                </a:solidFill>
                <a:latin typeface="Calibri" panose="020F0502020204030204" pitchFamily="34" charset="0"/>
                <a:ea typeface="Avenir"/>
                <a:cs typeface="Calibri" panose="020F0502020204030204" pitchFamily="34" charset="0"/>
                <a:sym typeface="Avenir"/>
              </a:rPr>
              <a:t>RSI is moving below the “50” level but turned higher on the current price move. </a:t>
            </a:r>
          </a:p>
          <a:p>
            <a:pPr marL="0" marR="0" lvl="0" indent="0" algn="l" rtl="0">
              <a:lnSpc>
                <a:spcPct val="100000"/>
              </a:lnSpc>
              <a:spcBef>
                <a:spcPts val="0"/>
              </a:spcBef>
              <a:spcAft>
                <a:spcPts val="0"/>
              </a:spcAft>
              <a:buClr>
                <a:srgbClr val="000000"/>
              </a:buClr>
              <a:buSzPts val="1400"/>
              <a:buFont typeface="Arial"/>
              <a:buNone/>
            </a:pPr>
            <a:r>
              <a:rPr lang="en-GB" dirty="0" smtClean="0">
                <a:solidFill>
                  <a:schemeClr val="bg1"/>
                </a:solidFill>
                <a:latin typeface="Calibri" panose="020F0502020204030204" pitchFamily="34" charset="0"/>
                <a:ea typeface="Avenir"/>
                <a:cs typeface="Calibri" panose="020F0502020204030204" pitchFamily="34" charset="0"/>
                <a:sym typeface="Avenir"/>
              </a:rPr>
              <a:t>The RSI bullish divergence although complete is often a precursor to a new primary trend.</a:t>
            </a:r>
          </a:p>
        </p:txBody>
      </p:sp>
      <p:sp>
        <p:nvSpPr>
          <p:cNvPr id="114" name="Shape 114"/>
          <p:cNvSpPr txBox="1"/>
          <p:nvPr/>
        </p:nvSpPr>
        <p:spPr>
          <a:xfrm>
            <a:off x="237433" y="5229144"/>
            <a:ext cx="2898010" cy="79855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dirty="0">
                <a:solidFill>
                  <a:schemeClr val="lt1"/>
                </a:solidFill>
                <a:latin typeface="Calibri" panose="020F0502020204030204" pitchFamily="34" charset="0"/>
                <a:ea typeface="Avenir"/>
                <a:cs typeface="Calibri" panose="020F0502020204030204" pitchFamily="34" charset="0"/>
                <a:sym typeface="Avenir"/>
              </a:rPr>
              <a:t>Comments from last week</a:t>
            </a:r>
            <a:r>
              <a:rPr lang="en-GB" sz="900" b="1" i="0" u="none" strike="noStrike" cap="none" dirty="0" smtClean="0">
                <a:solidFill>
                  <a:schemeClr val="lt1"/>
                </a:solidFill>
                <a:latin typeface="Calibri" panose="020F0502020204030204" pitchFamily="34" charset="0"/>
                <a:ea typeface="Avenir"/>
                <a:cs typeface="Calibri" panose="020F0502020204030204" pitchFamily="34" charset="0"/>
                <a:sym typeface="Avenir"/>
              </a:rPr>
              <a:t>.</a:t>
            </a:r>
          </a:p>
          <a:p>
            <a:pPr lvl="0">
              <a:buSzPts val="1400"/>
            </a:pPr>
            <a:r>
              <a:rPr lang="en-GB" sz="900" dirty="0">
                <a:solidFill>
                  <a:schemeClr val="bg1"/>
                </a:solidFill>
                <a:latin typeface="Calibri" panose="020F0502020204030204" pitchFamily="34" charset="0"/>
                <a:ea typeface="Avenir"/>
                <a:cs typeface="Calibri" panose="020F0502020204030204" pitchFamily="34" charset="0"/>
                <a:sym typeface="Avenir"/>
              </a:rPr>
              <a:t>A potential Inverse head and shoulder pattern will now be monitored for a break of the neckline.</a:t>
            </a:r>
          </a:p>
          <a:p>
            <a:pPr lvl="0">
              <a:buSzPts val="1400"/>
            </a:pPr>
            <a:r>
              <a:rPr lang="en-GB" sz="900" dirty="0">
                <a:solidFill>
                  <a:schemeClr val="bg1"/>
                </a:solidFill>
                <a:latin typeface="Calibri" panose="020F0502020204030204" pitchFamily="34" charset="0"/>
                <a:ea typeface="Avenir"/>
                <a:cs typeface="Calibri" panose="020F0502020204030204" pitchFamily="34" charset="0"/>
                <a:sym typeface="Avenir"/>
              </a:rPr>
              <a:t>A close over 2816.94 is required to reaffirm the bullish case.                </a:t>
            </a:r>
          </a:p>
        </p:txBody>
      </p:sp>
      <p:pic>
        <p:nvPicPr>
          <p:cNvPr id="116" name="Shape 11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pic>
        <p:nvPicPr>
          <p:cNvPr id="3" name="Picture 2"/>
          <p:cNvPicPr>
            <a:picLocks noChangeAspect="1"/>
          </p:cNvPicPr>
          <p:nvPr/>
        </p:nvPicPr>
        <p:blipFill>
          <a:blip r:embed="rId5"/>
          <a:stretch>
            <a:fillRect/>
          </a:stretch>
        </p:blipFill>
        <p:spPr>
          <a:xfrm>
            <a:off x="4454525" y="1760103"/>
            <a:ext cx="7724775" cy="4343400"/>
          </a:xfrm>
          <a:prstGeom prst="rect">
            <a:avLst/>
          </a:prstGeom>
        </p:spPr>
      </p:pic>
    </p:spTree>
    <p:extLst>
      <p:ext uri="{BB962C8B-B14F-4D97-AF65-F5344CB8AC3E}">
        <p14:creationId xmlns:p14="http://schemas.microsoft.com/office/powerpoint/2010/main" xmlns="" val="914965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Shape 121" descr="C:\Users\120ADVERTISING\Desktop\Kenny Presentation\LINKS\COVER-01-01.png"/>
          <p:cNvPicPr preferRelativeResize="0"/>
          <p:nvPr/>
        </p:nvPicPr>
        <p:blipFill rotWithShape="1">
          <a:blip r:embed="rId3">
            <a:alphaModFix/>
          </a:blip>
          <a:srcRect/>
          <a:stretch/>
        </p:blipFill>
        <p:spPr>
          <a:xfrm>
            <a:off x="-311651" y="-9726"/>
            <a:ext cx="12490951" cy="7032666"/>
          </a:xfrm>
          <a:prstGeom prst="rect">
            <a:avLst/>
          </a:prstGeom>
          <a:noFill/>
          <a:ln>
            <a:noFill/>
          </a:ln>
        </p:spPr>
      </p:pic>
      <p:sp>
        <p:nvSpPr>
          <p:cNvPr id="122" name="Shape 122"/>
          <p:cNvSpPr txBox="1">
            <a:spLocks noGrp="1"/>
          </p:cNvSpPr>
          <p:nvPr>
            <p:ph type="title"/>
          </p:nvPr>
        </p:nvSpPr>
        <p:spPr>
          <a:xfrm>
            <a:off x="150679" y="507722"/>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FTSE 100 </a:t>
            </a:r>
            <a:r>
              <a:rPr lang="en-GB" sz="3700" b="1" i="0" u="none" strike="noStrike" cap="none" dirty="0" smtClean="0">
                <a:solidFill>
                  <a:schemeClr val="lt1"/>
                </a:solidFill>
                <a:latin typeface="Cantarell"/>
                <a:ea typeface="Cantarell"/>
                <a:cs typeface="Cantarell"/>
                <a:sym typeface="Cantarell"/>
              </a:rPr>
              <a:t>Index </a:t>
            </a:r>
            <a:r>
              <a:rPr lang="en-GB" sz="3700" b="1" dirty="0" smtClean="0">
                <a:solidFill>
                  <a:schemeClr val="lt1"/>
                </a:solidFill>
                <a:latin typeface="Cantarell"/>
                <a:ea typeface="Cantarell"/>
                <a:cs typeface="Cantarell"/>
                <a:sym typeface="Cantarell"/>
              </a:rPr>
              <a:t>- Weekly</a:t>
            </a:r>
            <a:endParaRPr sz="3700" b="1" i="0" u="none" strike="noStrike" cap="none" dirty="0">
              <a:solidFill>
                <a:schemeClr val="lt1"/>
              </a:solidFill>
              <a:latin typeface="Cantarell"/>
              <a:ea typeface="Cantarell"/>
              <a:cs typeface="Cantarell"/>
              <a:sym typeface="Cantarell"/>
            </a:endParaRPr>
          </a:p>
        </p:txBody>
      </p:sp>
      <p:sp>
        <p:nvSpPr>
          <p:cNvPr id="123" name="Shape 123"/>
          <p:cNvSpPr txBox="1"/>
          <p:nvPr/>
        </p:nvSpPr>
        <p:spPr>
          <a:xfrm>
            <a:off x="0" y="1630648"/>
            <a:ext cx="3804189" cy="28812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chemeClr val="lt1"/>
                </a:solidFill>
                <a:latin typeface="+mn-lt"/>
                <a:ea typeface="Avenir"/>
                <a:cs typeface="Avenir"/>
                <a:sym typeface="Avenir"/>
              </a:rPr>
              <a:t>FTSE 100 weekly</a:t>
            </a:r>
            <a:r>
              <a:rPr lang="en-GB" sz="1400" b="1" i="0" u="none" strike="noStrike" cap="none" dirty="0" smtClean="0">
                <a:solidFill>
                  <a:schemeClr val="lt1"/>
                </a:solidFill>
                <a:latin typeface="+mn-lt"/>
                <a:ea typeface="Avenir"/>
                <a:cs typeface="Avenir"/>
                <a:sym typeface="Avenir"/>
              </a:rPr>
              <a:t>:</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mn-lt"/>
              <a:sym typeface="Arial"/>
            </a:endParaRPr>
          </a:p>
          <a:p>
            <a:pPr marL="0" marR="0" lvl="0" indent="0" algn="l" rtl="0">
              <a:lnSpc>
                <a:spcPct val="100000"/>
              </a:lnSpc>
              <a:spcBef>
                <a:spcPts val="0"/>
              </a:spcBef>
              <a:spcAft>
                <a:spcPts val="0"/>
              </a:spcAft>
              <a:buClr>
                <a:srgbClr val="000000"/>
              </a:buClr>
              <a:buSzPts val="1400"/>
              <a:buFont typeface="Arial"/>
              <a:buNone/>
            </a:pPr>
            <a:r>
              <a:rPr lang="en-AU" dirty="0" smtClean="0">
                <a:solidFill>
                  <a:schemeClr val="bg1"/>
                </a:solidFill>
                <a:latin typeface="+mn-lt"/>
                <a:ea typeface="Avenir"/>
                <a:cs typeface="Calibri" panose="020F0502020204030204" pitchFamily="34" charset="0"/>
                <a:sym typeface="Avenir"/>
              </a:rPr>
              <a:t>The Primary down trend in the FTSE remains.</a:t>
            </a:r>
          </a:p>
          <a:p>
            <a:pPr>
              <a:buSzPts val="1400"/>
            </a:pPr>
            <a:r>
              <a:rPr lang="en-AU" dirty="0">
                <a:solidFill>
                  <a:schemeClr val="bg1"/>
                </a:solidFill>
                <a:latin typeface="+mn-lt"/>
                <a:ea typeface="Avenir"/>
                <a:cs typeface="Calibri" panose="020F0502020204030204" pitchFamily="34" charset="0"/>
                <a:sym typeface="Avenir"/>
              </a:rPr>
              <a:t>Continuation of the down trend is expected.</a:t>
            </a:r>
          </a:p>
          <a:p>
            <a:pPr marL="0" marR="0" lvl="0" indent="0" algn="l" rtl="0">
              <a:lnSpc>
                <a:spcPct val="100000"/>
              </a:lnSpc>
              <a:spcBef>
                <a:spcPts val="0"/>
              </a:spcBef>
              <a:spcAft>
                <a:spcPts val="0"/>
              </a:spcAft>
              <a:buClr>
                <a:srgbClr val="000000"/>
              </a:buClr>
              <a:buSzPts val="1400"/>
              <a:buFont typeface="Arial"/>
              <a:buNone/>
            </a:pPr>
            <a:endParaRPr lang="en-AU" dirty="0" smtClean="0">
              <a:solidFill>
                <a:schemeClr val="bg1"/>
              </a:solidFill>
              <a:latin typeface="+mn-lt"/>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AU" dirty="0" smtClean="0">
                <a:solidFill>
                  <a:schemeClr val="bg1"/>
                </a:solidFill>
                <a:latin typeface="+mn-lt"/>
                <a:ea typeface="Avenir"/>
                <a:cs typeface="Calibri" panose="020F0502020204030204" pitchFamily="34" charset="0"/>
                <a:sym typeface="Avenir"/>
              </a:rPr>
              <a:t>A further closing price over 7220 is required to confirm a bullish view.</a:t>
            </a:r>
          </a:p>
          <a:p>
            <a:pPr marL="0" marR="0" lvl="0" indent="0" algn="l" rtl="0">
              <a:lnSpc>
                <a:spcPct val="100000"/>
              </a:lnSpc>
              <a:spcBef>
                <a:spcPts val="0"/>
              </a:spcBef>
              <a:spcAft>
                <a:spcPts val="0"/>
              </a:spcAft>
              <a:buClr>
                <a:srgbClr val="000000"/>
              </a:buClr>
              <a:buSzPts val="1400"/>
              <a:buFont typeface="Arial"/>
              <a:buNone/>
            </a:pPr>
            <a:r>
              <a:rPr lang="en-AU" dirty="0" smtClean="0">
                <a:solidFill>
                  <a:schemeClr val="bg1"/>
                </a:solidFill>
                <a:latin typeface="+mn-lt"/>
                <a:ea typeface="Avenir"/>
                <a:cs typeface="Calibri" panose="020F0502020204030204" pitchFamily="34" charset="0"/>
                <a:sym typeface="Avenir"/>
              </a:rPr>
              <a:t/>
            </a:r>
            <a:br>
              <a:rPr lang="en-AU" dirty="0" smtClean="0">
                <a:solidFill>
                  <a:schemeClr val="bg1"/>
                </a:solidFill>
                <a:latin typeface="+mn-lt"/>
                <a:ea typeface="Avenir"/>
                <a:cs typeface="Calibri" panose="020F0502020204030204" pitchFamily="34" charset="0"/>
                <a:sym typeface="Avenir"/>
              </a:rPr>
            </a:br>
            <a:endParaRPr lang="en-AU" dirty="0" smtClean="0">
              <a:solidFill>
                <a:schemeClr val="bg1"/>
              </a:solidFill>
              <a:latin typeface="+mn-lt"/>
              <a:ea typeface="Avenir"/>
              <a:cs typeface="Calibri" panose="020F0502020204030204" pitchFamily="34" charset="0"/>
              <a:sym typeface="Avenir"/>
            </a:endParaRPr>
          </a:p>
          <a:p>
            <a:pPr marL="0" marR="0" lvl="0" indent="0" algn="l" rtl="0">
              <a:lnSpc>
                <a:spcPct val="100000"/>
              </a:lnSpc>
              <a:spcBef>
                <a:spcPts val="0"/>
              </a:spcBef>
              <a:spcAft>
                <a:spcPts val="0"/>
              </a:spcAft>
              <a:buClr>
                <a:srgbClr val="000000"/>
              </a:buClr>
              <a:buSzPts val="1400"/>
              <a:buFont typeface="Arial"/>
              <a:buNone/>
            </a:pPr>
            <a:r>
              <a:rPr lang="en-AU" dirty="0" smtClean="0">
                <a:solidFill>
                  <a:schemeClr val="bg1"/>
                </a:solidFill>
                <a:latin typeface="+mn-lt"/>
                <a:ea typeface="Avenir"/>
                <a:cs typeface="Calibri" panose="020F0502020204030204" pitchFamily="34" charset="0"/>
                <a:sym typeface="Avenir"/>
              </a:rPr>
              <a:t>The Relative strength indicator 14 has remained below the “50” level, showing negative price momentum. </a:t>
            </a:r>
            <a:endParaRPr lang="en-AU" dirty="0">
              <a:solidFill>
                <a:schemeClr val="bg1"/>
              </a:solidFill>
              <a:latin typeface="+mn-lt"/>
              <a:ea typeface="Avenir"/>
              <a:cs typeface="Calibri" panose="020F0502020204030204" pitchFamily="34" charset="0"/>
              <a:sym typeface="Avenir"/>
            </a:endParaRPr>
          </a:p>
        </p:txBody>
      </p:sp>
      <p:sp>
        <p:nvSpPr>
          <p:cNvPr id="124" name="Shape 124"/>
          <p:cNvSpPr txBox="1"/>
          <p:nvPr/>
        </p:nvSpPr>
        <p:spPr>
          <a:xfrm>
            <a:off x="339348" y="5570713"/>
            <a:ext cx="2636265" cy="1021450"/>
          </a:xfrm>
          <a:prstGeom prst="rect">
            <a:avLst/>
          </a:prstGeom>
          <a:noFill/>
          <a:ln>
            <a:noFill/>
          </a:ln>
        </p:spPr>
        <p:txBody>
          <a:bodyPr spcFirstLastPara="1" wrap="square" lIns="91425" tIns="45700" rIns="91425" bIns="45700" anchor="t" anchorCtr="0">
            <a:noAutofit/>
          </a:bodyPr>
          <a:lstStyle/>
          <a:p>
            <a:pPr>
              <a:buSzPts val="1400"/>
            </a:pPr>
            <a:r>
              <a:rPr lang="en-GB" sz="1200" b="1" i="0" u="none" strike="noStrike" cap="none" dirty="0">
                <a:solidFill>
                  <a:schemeClr val="lt1"/>
                </a:solidFill>
                <a:latin typeface="+mn-lt"/>
                <a:ea typeface="Avenir"/>
                <a:cs typeface="Calibri" panose="020F0502020204030204" pitchFamily="34" charset="0"/>
                <a:sym typeface="Avenir"/>
              </a:rPr>
              <a:t>Comments from last </a:t>
            </a:r>
            <a:r>
              <a:rPr lang="en-GB" sz="1200" b="1" i="0" u="none" strike="noStrike" cap="none" dirty="0" smtClean="0">
                <a:solidFill>
                  <a:schemeClr val="lt1"/>
                </a:solidFill>
                <a:latin typeface="+mn-lt"/>
                <a:ea typeface="Avenir"/>
                <a:cs typeface="Calibri" panose="020F0502020204030204" pitchFamily="34" charset="0"/>
                <a:sym typeface="Avenir"/>
              </a:rPr>
              <a:t>week:</a:t>
            </a:r>
            <a:r>
              <a:rPr lang="en-GB" sz="1200" b="1" i="0" u="none" strike="noStrike" cap="none" dirty="0">
                <a:solidFill>
                  <a:schemeClr val="lt1"/>
                </a:solidFill>
                <a:latin typeface="+mn-lt"/>
                <a:ea typeface="Avenir"/>
                <a:cs typeface="Calibri" panose="020F0502020204030204" pitchFamily="34" charset="0"/>
                <a:sym typeface="Avenir"/>
              </a:rPr>
              <a:t/>
            </a:r>
            <a:br>
              <a:rPr lang="en-GB" sz="1200" b="1" i="0" u="none" strike="noStrike" cap="none" dirty="0">
                <a:solidFill>
                  <a:schemeClr val="lt1"/>
                </a:solidFill>
                <a:latin typeface="+mn-lt"/>
                <a:ea typeface="Avenir"/>
                <a:cs typeface="Calibri" panose="020F0502020204030204" pitchFamily="34" charset="0"/>
                <a:sym typeface="Avenir"/>
              </a:rPr>
            </a:br>
            <a:r>
              <a:rPr lang="en-AU" sz="1000" dirty="0">
                <a:solidFill>
                  <a:schemeClr val="bg1"/>
                </a:solidFill>
                <a:latin typeface="+mn-lt"/>
                <a:ea typeface="Avenir"/>
                <a:cs typeface="Calibri" panose="020F0502020204030204" pitchFamily="34" charset="0"/>
                <a:sym typeface="Avenir"/>
              </a:rPr>
              <a:t>This weeks </a:t>
            </a:r>
            <a:r>
              <a:rPr lang="en-AU" sz="1000" dirty="0" err="1">
                <a:solidFill>
                  <a:schemeClr val="bg1"/>
                </a:solidFill>
                <a:latin typeface="+mn-lt"/>
                <a:ea typeface="Avenir"/>
                <a:cs typeface="Calibri" panose="020F0502020204030204" pitchFamily="34" charset="0"/>
                <a:sym typeface="Avenir"/>
              </a:rPr>
              <a:t>OPd</a:t>
            </a:r>
            <a:r>
              <a:rPr lang="en-AU" sz="1000" dirty="0">
                <a:solidFill>
                  <a:schemeClr val="bg1"/>
                </a:solidFill>
                <a:latin typeface="+mn-lt"/>
                <a:ea typeface="Avenir"/>
                <a:cs typeface="Calibri" panose="020F0502020204030204" pitchFamily="34" charset="0"/>
                <a:sym typeface="Avenir"/>
              </a:rPr>
              <a:t> (outside period) is confirming the bearish case. </a:t>
            </a:r>
            <a:br>
              <a:rPr lang="en-AU" sz="1000" dirty="0">
                <a:solidFill>
                  <a:schemeClr val="bg1"/>
                </a:solidFill>
                <a:latin typeface="+mn-lt"/>
                <a:ea typeface="Avenir"/>
                <a:cs typeface="Calibri" panose="020F0502020204030204" pitchFamily="34" charset="0"/>
                <a:sym typeface="Avenir"/>
              </a:rPr>
            </a:br>
            <a:endParaRPr lang="en-AU" sz="1000" dirty="0">
              <a:solidFill>
                <a:schemeClr val="lt1"/>
              </a:solidFill>
              <a:latin typeface="+mn-lt"/>
              <a:ea typeface="Avenir"/>
              <a:cs typeface="Calibri" panose="020F0502020204030204" pitchFamily="34" charset="0"/>
              <a:sym typeface="Avenir"/>
            </a:endParaRPr>
          </a:p>
        </p:txBody>
      </p:sp>
      <p:pic>
        <p:nvPicPr>
          <p:cNvPr id="126" name="Shape 12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pic>
        <p:nvPicPr>
          <p:cNvPr id="4" name="Picture 3"/>
          <p:cNvPicPr>
            <a:picLocks noChangeAspect="1"/>
          </p:cNvPicPr>
          <p:nvPr/>
        </p:nvPicPr>
        <p:blipFill>
          <a:blip r:embed="rId5"/>
          <a:stretch>
            <a:fillRect/>
          </a:stretch>
        </p:blipFill>
        <p:spPr>
          <a:xfrm>
            <a:off x="4083050" y="1452562"/>
            <a:ext cx="8096250" cy="47148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Shape 141" descr="C:\Users\120ADVERTISING\Desktop\Kenny Presentation\LINKS\COVER-01-01.png"/>
          <p:cNvPicPr preferRelativeResize="0"/>
          <p:nvPr/>
        </p:nvPicPr>
        <p:blipFill rotWithShape="1">
          <a:blip r:embed="rId3">
            <a:alphaModFix/>
          </a:blip>
          <a:srcRect/>
          <a:stretch/>
        </p:blipFill>
        <p:spPr>
          <a:xfrm>
            <a:off x="-298951" y="-9726"/>
            <a:ext cx="12490951" cy="7032666"/>
          </a:xfrm>
          <a:prstGeom prst="rect">
            <a:avLst/>
          </a:prstGeom>
          <a:noFill/>
          <a:ln>
            <a:noFill/>
          </a:ln>
        </p:spPr>
      </p:pic>
      <p:sp>
        <p:nvSpPr>
          <p:cNvPr id="142" name="Shape 142"/>
          <p:cNvSpPr txBox="1">
            <a:spLocks noGrp="1"/>
          </p:cNvSpPr>
          <p:nvPr>
            <p:ph type="title"/>
          </p:nvPr>
        </p:nvSpPr>
        <p:spPr>
          <a:xfrm>
            <a:off x="269876" y="918522"/>
            <a:ext cx="8340724" cy="60547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D42430"/>
              </a:buClr>
              <a:buSzPts val="2800"/>
              <a:buFont typeface="Cantarell"/>
              <a:buNone/>
            </a:pPr>
            <a:r>
              <a:rPr lang="en-GB" sz="3700" b="1" i="0" u="none" strike="noStrike" cap="none" dirty="0">
                <a:solidFill>
                  <a:schemeClr val="lt1"/>
                </a:solidFill>
                <a:latin typeface="Cantarell"/>
                <a:ea typeface="Cantarell"/>
                <a:cs typeface="Cantarell"/>
                <a:sym typeface="Cantarell"/>
              </a:rPr>
              <a:t>GOLD  Weekly</a:t>
            </a:r>
            <a:endParaRPr sz="3700" b="1" i="0" u="none" strike="noStrike" cap="none" dirty="0">
              <a:solidFill>
                <a:schemeClr val="lt1"/>
              </a:solidFill>
              <a:latin typeface="Cantarell"/>
              <a:ea typeface="Cantarell"/>
              <a:cs typeface="Cantarell"/>
              <a:sym typeface="Cantarell"/>
            </a:endParaRPr>
          </a:p>
        </p:txBody>
      </p:sp>
      <p:sp>
        <p:nvSpPr>
          <p:cNvPr id="143" name="Shape 143"/>
          <p:cNvSpPr txBox="1"/>
          <p:nvPr/>
        </p:nvSpPr>
        <p:spPr>
          <a:xfrm>
            <a:off x="216328" y="1684337"/>
            <a:ext cx="3765122" cy="31085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dirty="0" smtClean="0">
                <a:solidFill>
                  <a:srgbClr val="FFC000"/>
                </a:solidFill>
                <a:latin typeface="Calibri" panose="020F0502020204030204" pitchFamily="34" charset="0"/>
                <a:ea typeface="Avenir"/>
                <a:cs typeface="Calibri" panose="020F0502020204030204" pitchFamily="34" charset="0"/>
                <a:sym typeface="Avenir"/>
              </a:rPr>
              <a:t>Gold has changed the Primary trend to UP.</a:t>
            </a:r>
            <a:endParaRPr lang="en-GB" dirty="0">
              <a:solidFill>
                <a:srgbClr val="FFC000"/>
              </a:solidFill>
              <a:latin typeface="Calibri" panose="020F0502020204030204" pitchFamily="34" charset="0"/>
              <a:ea typeface="Avenir"/>
              <a:cs typeface="Calibri" panose="020F0502020204030204" pitchFamily="34" charset="0"/>
              <a:sym typeface="Avenir"/>
            </a:endParaRPr>
          </a:p>
          <a:p>
            <a:pPr lvl="0">
              <a:buSzPts val="1400"/>
            </a:pPr>
            <a:r>
              <a:rPr lang="en-GB" sz="1400" i="0" u="none" strike="noStrike" cap="none" dirty="0" smtClean="0">
                <a:solidFill>
                  <a:schemeClr val="lt1"/>
                </a:solidFill>
                <a:latin typeface="Calibri" panose="020F0502020204030204" pitchFamily="34" charset="0"/>
                <a:ea typeface="Avenir"/>
                <a:cs typeface="Calibri" panose="020F0502020204030204" pitchFamily="34" charset="0"/>
                <a:sym typeface="Avenir"/>
              </a:rPr>
              <a:t>The current consolidation around the $1200 can viewed as “Gold is building a base”.</a:t>
            </a:r>
          </a:p>
          <a:p>
            <a:pPr lvl="0">
              <a:buSzPts val="1400"/>
            </a:pPr>
            <a:r>
              <a:rPr lang="en-GB" sz="1400" i="0" u="none" strike="noStrike" cap="none" dirty="0" smtClean="0">
                <a:solidFill>
                  <a:schemeClr val="lt1"/>
                </a:solidFill>
                <a:latin typeface="Calibri" panose="020F0502020204030204" pitchFamily="34" charset="0"/>
                <a:ea typeface="Avenir"/>
                <a:cs typeface="Calibri" panose="020F0502020204030204" pitchFamily="34" charset="0"/>
                <a:sym typeface="Avenir"/>
              </a:rPr>
              <a:t/>
            </a:r>
            <a:br>
              <a:rPr lang="en-GB" sz="1400" i="0" u="none" strike="noStrike" cap="none" dirty="0" smtClean="0">
                <a:solidFill>
                  <a:schemeClr val="lt1"/>
                </a:solidFill>
                <a:latin typeface="Calibri" panose="020F0502020204030204" pitchFamily="34" charset="0"/>
                <a:ea typeface="Avenir"/>
                <a:cs typeface="Calibri" panose="020F0502020204030204" pitchFamily="34" charset="0"/>
                <a:sym typeface="Avenir"/>
              </a:rPr>
            </a:br>
            <a:r>
              <a:rPr lang="en-GB" dirty="0" smtClean="0">
                <a:solidFill>
                  <a:schemeClr val="lt1"/>
                </a:solidFill>
                <a:latin typeface="Calibri" panose="020F0502020204030204" pitchFamily="34" charset="0"/>
                <a:ea typeface="Avenir"/>
                <a:cs typeface="Calibri" panose="020F0502020204030204" pitchFamily="34" charset="0"/>
                <a:sym typeface="Avenir"/>
              </a:rPr>
              <a:t>The new Higher low in place with the pivot bar further builds the bullish case for Gold making a move over $1243.32 </a:t>
            </a:r>
            <a:endParaRPr lang="en-GB" dirty="0">
              <a:solidFill>
                <a:schemeClr val="lt1"/>
              </a:solidFill>
              <a:latin typeface="Calibri" panose="020F0502020204030204" pitchFamily="34" charset="0"/>
              <a:ea typeface="Avenir"/>
              <a:cs typeface="Calibri" panose="020F0502020204030204" pitchFamily="34" charset="0"/>
              <a:sym typeface="Avenir"/>
            </a:endParaRPr>
          </a:p>
          <a:p>
            <a:pPr lvl="0">
              <a:buSzPts val="1400"/>
            </a:pPr>
            <a:endParaRPr lang="en-GB" dirty="0" smtClean="0">
              <a:solidFill>
                <a:schemeClr val="lt1"/>
              </a:solidFill>
              <a:latin typeface="Calibri" panose="020F0502020204030204" pitchFamily="34" charset="0"/>
              <a:ea typeface="Avenir"/>
              <a:cs typeface="Calibri" panose="020F0502020204030204" pitchFamily="34" charset="0"/>
              <a:sym typeface="Avenir"/>
            </a:endParaRPr>
          </a:p>
          <a:p>
            <a:pPr lvl="0">
              <a:buSzPts val="1400"/>
            </a:pPr>
            <a:r>
              <a:rPr lang="en-GB" dirty="0" smtClean="0">
                <a:solidFill>
                  <a:schemeClr val="lt1"/>
                </a:solidFill>
                <a:latin typeface="Calibri" panose="020F0502020204030204" pitchFamily="34" charset="0"/>
                <a:ea typeface="Avenir"/>
                <a:cs typeface="Calibri" panose="020F0502020204030204" pitchFamily="34" charset="0"/>
                <a:sym typeface="Avenir"/>
              </a:rPr>
              <a:t>RSI remains over the key “50” level.</a:t>
            </a:r>
          </a:p>
          <a:p>
            <a:pPr lvl="0">
              <a:buSzPts val="1400"/>
            </a:pPr>
            <a:r>
              <a:rPr lang="en-GB" dirty="0" smtClean="0">
                <a:solidFill>
                  <a:schemeClr val="lt1"/>
                </a:solidFill>
                <a:latin typeface="Calibri" panose="020F0502020204030204" pitchFamily="34" charset="0"/>
                <a:ea typeface="Avenir"/>
                <a:cs typeface="Calibri" panose="020F0502020204030204" pitchFamily="34" charset="0"/>
                <a:sym typeface="Avenir"/>
              </a:rPr>
              <a:t>MACD swing buy signal remains in place.</a:t>
            </a:r>
            <a:endParaRPr lang="en-GB" dirty="0">
              <a:solidFill>
                <a:schemeClr val="bg1"/>
              </a:solidFill>
              <a:latin typeface="Calibri" panose="020F0502020204030204" pitchFamily="34" charset="0"/>
              <a:ea typeface="Avenir"/>
              <a:cs typeface="Calibri" panose="020F0502020204030204" pitchFamily="34" charset="0"/>
              <a:sym typeface="Avenir"/>
            </a:endParaRPr>
          </a:p>
        </p:txBody>
      </p:sp>
      <p:sp>
        <p:nvSpPr>
          <p:cNvPr id="144" name="Shape 144"/>
          <p:cNvSpPr txBox="1"/>
          <p:nvPr/>
        </p:nvSpPr>
        <p:spPr>
          <a:xfrm>
            <a:off x="136733" y="5142431"/>
            <a:ext cx="3647388" cy="932553"/>
          </a:xfrm>
          <a:prstGeom prst="rect">
            <a:avLst/>
          </a:prstGeom>
          <a:noFill/>
          <a:ln>
            <a:noFill/>
          </a:ln>
        </p:spPr>
        <p:txBody>
          <a:bodyPr spcFirstLastPara="1" wrap="square" lIns="91425" tIns="45700" rIns="91425" bIns="45700" anchor="t" anchorCtr="0">
            <a:noAutofit/>
          </a:bodyPr>
          <a:lstStyle/>
          <a:p>
            <a:pPr>
              <a:buSzPts val="1000"/>
            </a:pPr>
            <a:r>
              <a:rPr lang="en-GB" sz="1000" dirty="0" smtClean="0">
                <a:solidFill>
                  <a:schemeClr val="lt1"/>
                </a:solidFill>
                <a:latin typeface="Calibri" panose="020F0502020204030204" pitchFamily="34" charset="0"/>
                <a:ea typeface="Avenir"/>
                <a:cs typeface="Calibri" panose="020F0502020204030204" pitchFamily="34" charset="0"/>
                <a:sym typeface="Avenir"/>
              </a:rPr>
              <a:t>Comments from last week:  </a:t>
            </a:r>
          </a:p>
          <a:p>
            <a:pPr lvl="0">
              <a:buSzPts val="1400"/>
            </a:pPr>
            <a:r>
              <a:rPr lang="en-GB" sz="1000" dirty="0">
                <a:solidFill>
                  <a:schemeClr val="lt1"/>
                </a:solidFill>
                <a:latin typeface="Calibri" panose="020F0502020204030204" pitchFamily="34" charset="0"/>
                <a:ea typeface="Avenir"/>
                <a:cs typeface="Calibri" panose="020F0502020204030204" pitchFamily="34" charset="0"/>
                <a:sym typeface="Avenir"/>
              </a:rPr>
              <a:t>A retest of the $1200 level this week remains bullish for Gold.</a:t>
            </a:r>
          </a:p>
          <a:p>
            <a:pPr lvl="0">
              <a:buSzPts val="1400"/>
            </a:pPr>
            <a:r>
              <a:rPr lang="en-GB" sz="1000" dirty="0">
                <a:solidFill>
                  <a:schemeClr val="lt1"/>
                </a:solidFill>
                <a:latin typeface="Calibri" panose="020F0502020204030204" pitchFamily="34" charset="0"/>
                <a:ea typeface="Avenir"/>
                <a:cs typeface="Calibri" panose="020F0502020204030204" pitchFamily="34" charset="0"/>
                <a:sym typeface="Avenir"/>
              </a:rPr>
              <a:t>This secondary type of price movement can be the precursor to higher prices with a closing candle above $1243.32 required to confirm.</a:t>
            </a:r>
          </a:p>
          <a:p>
            <a:pPr>
              <a:buSzPts val="1000"/>
            </a:pPr>
            <a:endParaRPr lang="en-GB" sz="1000" dirty="0" smtClean="0">
              <a:solidFill>
                <a:schemeClr val="lt1"/>
              </a:solidFill>
              <a:latin typeface="Calibri" panose="020F0502020204030204" pitchFamily="34" charset="0"/>
              <a:ea typeface="Avenir"/>
              <a:cs typeface="Calibri" panose="020F0502020204030204" pitchFamily="34" charset="0"/>
              <a:sym typeface="Avenir"/>
            </a:endParaRPr>
          </a:p>
        </p:txBody>
      </p:sp>
      <p:pic>
        <p:nvPicPr>
          <p:cNvPr id="146" name="Shape 146" descr="C:\Users\120ADVERTISING\Desktop\Kenny Presentation\LINKS\LOGO-12-12-12.png"/>
          <p:cNvPicPr preferRelativeResize="0"/>
          <p:nvPr/>
        </p:nvPicPr>
        <p:blipFill rotWithShape="1">
          <a:blip r:embed="rId4">
            <a:alphaModFix/>
          </a:blip>
          <a:srcRect/>
          <a:stretch/>
        </p:blipFill>
        <p:spPr>
          <a:xfrm>
            <a:off x="8735843" y="-9726"/>
            <a:ext cx="3443457" cy="1216226"/>
          </a:xfrm>
          <a:prstGeom prst="rect">
            <a:avLst/>
          </a:prstGeom>
          <a:noFill/>
          <a:ln>
            <a:noFill/>
          </a:ln>
        </p:spPr>
      </p:pic>
      <p:pic>
        <p:nvPicPr>
          <p:cNvPr id="3" name="Picture 2"/>
          <p:cNvPicPr>
            <a:picLocks noChangeAspect="1"/>
          </p:cNvPicPr>
          <p:nvPr/>
        </p:nvPicPr>
        <p:blipFill>
          <a:blip r:embed="rId5"/>
          <a:stretch>
            <a:fillRect/>
          </a:stretch>
        </p:blipFill>
        <p:spPr>
          <a:xfrm>
            <a:off x="4219805" y="1524000"/>
            <a:ext cx="7972425" cy="47053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10096</TotalTime>
  <Words>1199</Words>
  <Application>Microsoft Office PowerPoint</Application>
  <PresentationFormat>Custom</PresentationFormat>
  <Paragraphs>162</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Cantarell</vt:lpstr>
      <vt:lpstr>Calibri</vt:lpstr>
      <vt:lpstr>Avenir</vt:lpstr>
      <vt:lpstr>Times New Roman</vt:lpstr>
      <vt:lpstr>Arial Narrow</vt:lpstr>
      <vt:lpstr>Office Theme</vt:lpstr>
      <vt:lpstr> IN BLACK AND WHITE  23/11/2018   A market technician’s view   FX INDICES EQUITIES</vt:lpstr>
      <vt:lpstr>Slide 2</vt:lpstr>
      <vt:lpstr>Slide 3</vt:lpstr>
      <vt:lpstr>Aussie 200 index - Weekly </vt:lpstr>
      <vt:lpstr>Aussie 200 index - Daily</vt:lpstr>
      <vt:lpstr>S&amp;P 500  Index - Weekly </vt:lpstr>
      <vt:lpstr>S&amp;P 500  Index - Daily </vt:lpstr>
      <vt:lpstr>FTSE 100 Index - Weekly</vt:lpstr>
      <vt:lpstr>GOLD  Weekly</vt:lpstr>
      <vt:lpstr>Gold  Daily</vt:lpstr>
      <vt:lpstr>Australian Volatility Index</vt:lpstr>
      <vt:lpstr>US Dollar Index</vt:lpstr>
      <vt:lpstr>WTI Oil  WEEKLY</vt:lpstr>
      <vt:lpstr>The technical setups. The Pivot point reversal</vt:lpstr>
      <vt:lpstr>Slide 15</vt:lpstr>
      <vt:lpstr>THE TECHNICAL SETUPS  Relative Strength</vt:lpstr>
      <vt:lpstr>THE TECHNICAL SETUPS  Relative Strength</vt:lpstr>
      <vt:lpstr>The technical setups Outside period Opu and OPd</vt:lpstr>
      <vt:lpstr>Position size and management guidelines</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BLACK AND WHITE 27/04/2018  A market technician’s view   FX INDICES EQUITIES</dc:title>
  <dc:creator>Gary Burton</dc:creator>
  <cp:lastModifiedBy>joekelly</cp:lastModifiedBy>
  <cp:revision>538</cp:revision>
  <dcterms:modified xsi:type="dcterms:W3CDTF">2018-11-23T02:49:39Z</dcterms:modified>
</cp:coreProperties>
</file>