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77" r:id="rId8"/>
    <p:sldId id="261" r:id="rId9"/>
    <p:sldId id="263" r:id="rId10"/>
    <p:sldId id="264" r:id="rId11"/>
    <p:sldId id="279" r:id="rId12"/>
    <p:sldId id="278" r:id="rId13"/>
    <p:sldId id="265" r:id="rId14"/>
    <p:sldId id="266" r:id="rId15"/>
    <p:sldId id="267" r:id="rId16"/>
    <p:sldId id="268" r:id="rId17"/>
    <p:sldId id="275" r:id="rId18"/>
    <p:sldId id="269" r:id="rId19"/>
    <p:sldId id="270" r:id="rId20"/>
    <p:sldId id="272" r:id="rId21"/>
    <p:sldId id="273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ntarell" panose="020B0604020202020204" charset="0"/>
      <p:regular r:id="rId28"/>
      <p:bold r:id="rId29"/>
      <p:italic r:id="rId30"/>
      <p:boldItalic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a Phinief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0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30T15:32:36.738" idx="1">
    <p:pos x="6000" y="0"/>
    <p:text>+a.manchanda@fpmarkets.com.au  Hi, I have added here and checked the typos. Also added the thank you slide at the end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1994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263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27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439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94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861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26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2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487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50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62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57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02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42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12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5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45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52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80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1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32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35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115150" y="5082910"/>
            <a:ext cx="7871100" cy="1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tarell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 BLACK AND WHITE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4800" b="1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02</a:t>
            </a:r>
            <a:r>
              <a:rPr lang="en-GB" sz="48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/11/2018</a:t>
            </a:r>
            <a: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 A market technician’s view 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FX</a:t>
            </a: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INDICES</a:t>
            </a:r>
            <a:b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6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EQUITIES</a:t>
            </a:r>
            <a:endParaRPr sz="36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79" name="Shape 79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0952" y="-267419"/>
            <a:ext cx="7119495" cy="278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4172" y="-92598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58" y="914400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Gold  Daily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18498" y="1656884"/>
            <a:ext cx="3953206" cy="32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This week has seen further consolidation above the $1214.28 level.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Gold has </a:t>
            </a: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the potential to push higher into the $1266 level.</a:t>
            </a:r>
            <a:b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The daily Fake out (FO) with a high of </a:t>
            </a: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1243.34 moved lower to retest the breakout with immediate buyer support. ( Very bullish sign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/>
            </a:r>
            <a:b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Look for a daily closing price above $1243.34 to confirm the bullish movement underway.</a:t>
            </a: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lvl="0">
              <a:buSzPts val="1400"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RSI  has turned higher </a:t>
            </a:r>
            <a:r>
              <a:rPr lang="en-GB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above the “50” level</a:t>
            </a: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 indicating positive price momentum.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53625" y="5059593"/>
            <a:ext cx="3530695" cy="10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100" b="1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Comments from last week:</a:t>
            </a:r>
            <a:endParaRPr sz="1100" b="1" i="0" u="none" strike="noStrike" cap="none" dirty="0">
              <a:solidFill>
                <a:schemeClr val="lt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buSzPts val="1400"/>
            </a:pPr>
            <a:r>
              <a:rPr lang="en-GB" sz="1000" dirty="0">
                <a:solidFill>
                  <a:schemeClr val="lt1"/>
                </a:solidFill>
                <a:ea typeface="Avenir"/>
                <a:cs typeface="Avenir"/>
                <a:sym typeface="Avenir"/>
              </a:rPr>
              <a:t>The daily Fake out (FO) with a high of 1239.68 requires a further higher closing price to confirm any short term bullishness of GOLD. </a:t>
            </a:r>
            <a:br>
              <a:rPr lang="en-GB" sz="1000" dirty="0">
                <a:solidFill>
                  <a:schemeClr val="lt1"/>
                </a:solidFill>
                <a:ea typeface="Avenir"/>
                <a:cs typeface="Avenir"/>
                <a:sym typeface="Avenir"/>
              </a:rPr>
            </a:br>
            <a:r>
              <a:rPr lang="en-GB" sz="1000" dirty="0">
                <a:solidFill>
                  <a:schemeClr val="lt1"/>
                </a:solidFill>
                <a:ea typeface="Avenir"/>
                <a:cs typeface="Avenir"/>
                <a:sym typeface="Avenir"/>
              </a:rPr>
              <a:t>Failure to move above this level could result in a retest of $1214.28 support.</a:t>
            </a:r>
          </a:p>
          <a:p>
            <a:pPr lvl="0">
              <a:buSzPts val="1400"/>
            </a:pPr>
            <a:r>
              <a:rPr lang="en-GB" sz="1000" dirty="0" smtClean="0">
                <a:solidFill>
                  <a:schemeClr val="lt1"/>
                </a:solidFill>
                <a:ea typeface="Avenir"/>
                <a:cs typeface="Avenir"/>
                <a:sym typeface="Avenir"/>
              </a:rPr>
              <a:t>.</a:t>
            </a:r>
            <a:endParaRPr lang="en-GB" sz="1000" dirty="0">
              <a:solidFill>
                <a:schemeClr val="lt1"/>
              </a:solidFill>
              <a:ea typeface="Avenir"/>
              <a:cs typeface="Avenir"/>
              <a:sym typeface="Avenir"/>
            </a:endParaRPr>
          </a:p>
        </p:txBody>
      </p:sp>
      <p:pic>
        <p:nvPicPr>
          <p:cNvPr id="156" name="Shape 15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17" y="1152083"/>
            <a:ext cx="7648575" cy="507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23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1694" y="601022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Australian Volatility Index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81825" y="1665593"/>
            <a:ext cx="3476717" cy="32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rgbClr val="FFC000"/>
                </a:solidFill>
                <a:latin typeface="+mn-lt"/>
                <a:ea typeface="Avenir"/>
                <a:cs typeface="Avenir"/>
                <a:sym typeface="Avenir"/>
              </a:rPr>
              <a:t>Volatility is falling currently 16.6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The Australian market has a volatility indicator XVI.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The XVI is the difference of 1 month forward pricing of ETO Options against current month.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As markets anticipate events, the forward priced option volatility changes, hence as forward price changes, this “skew” is pricing is measured in this XVI.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The XVI value works as an inverse observation to the underlying market.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A high XVI over “13” is generally bearish for equities.</a:t>
            </a:r>
            <a:b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</a:br>
            <a:endParaRPr lang="en-GB" dirty="0" smtClean="0">
              <a:solidFill>
                <a:srgbClr val="FFC000"/>
              </a:solidFill>
              <a:latin typeface="+mn-lt"/>
              <a:ea typeface="Avenir"/>
              <a:cs typeface="Avenir"/>
              <a:sym typeface="Avenir"/>
            </a:endParaRPr>
          </a:p>
        </p:txBody>
      </p:sp>
      <p:pic>
        <p:nvPicPr>
          <p:cNvPr id="156" name="Shape 15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95" y="1197819"/>
            <a:ext cx="7915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0525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33400" y="976729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AU" sz="3700" b="1" i="0" u="none" strike="noStrike" cap="none" dirty="0" smtClean="0">
                <a:solidFill>
                  <a:srgbClr val="FFC000"/>
                </a:solidFill>
                <a:latin typeface="Cantarell"/>
                <a:ea typeface="Cantarell"/>
                <a:cs typeface="Cantarell"/>
                <a:sym typeface="Cantarell"/>
              </a:rPr>
              <a:t>US Dollar Index</a:t>
            </a:r>
            <a:endParaRPr sz="3700" b="1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ntarell"/>
              <a:cs typeface="Arial" panose="020B0604020202020204" pitchFamily="34" charset="0"/>
              <a:sym typeface="Cantarell"/>
            </a:endParaRPr>
          </a:p>
        </p:txBody>
      </p:sp>
      <p:pic>
        <p:nvPicPr>
          <p:cNvPr id="166" name="Shape 16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805955" y="1691030"/>
            <a:ext cx="3917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 smtClean="0">
              <a:solidFill>
                <a:schemeClr val="bg1"/>
              </a:solidFill>
              <a:latin typeface="+mn-lt"/>
            </a:endParaRPr>
          </a:p>
          <a:p>
            <a:endParaRPr lang="en-AU" dirty="0">
              <a:solidFill>
                <a:schemeClr val="bg1"/>
              </a:solidFill>
              <a:latin typeface="+mn-lt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+mn-lt"/>
              </a:rPr>
              <a:t>The Relative strength Indicator ( 14) has turned higher confirming of upward momentum.</a:t>
            </a:r>
            <a:r>
              <a:rPr lang="en-AU" dirty="0">
                <a:solidFill>
                  <a:schemeClr val="bg1"/>
                </a:solidFill>
                <a:latin typeface="+mn-lt"/>
              </a:rPr>
              <a:t/>
            </a:r>
            <a:br>
              <a:rPr lang="en-AU" dirty="0">
                <a:solidFill>
                  <a:schemeClr val="bg1"/>
                </a:solidFill>
                <a:latin typeface="+mn-lt"/>
              </a:rPr>
            </a:br>
            <a:r>
              <a:rPr lang="en-AU" dirty="0" smtClean="0">
                <a:solidFill>
                  <a:schemeClr val="bg1"/>
                </a:solidFill>
                <a:latin typeface="+mn-lt"/>
              </a:rPr>
              <a:t>A retest of the key 95 level on a very strong range, is now complete.</a:t>
            </a:r>
          </a:p>
          <a:p>
            <a:r>
              <a:rPr lang="en-AU" dirty="0" smtClean="0">
                <a:solidFill>
                  <a:schemeClr val="bg1"/>
                </a:solidFill>
                <a:latin typeface="+mn-lt"/>
              </a:rPr>
              <a:t>Current breakout sets the 97 level target.</a:t>
            </a:r>
            <a:br>
              <a:rPr lang="en-AU" dirty="0" smtClean="0">
                <a:solidFill>
                  <a:schemeClr val="bg1"/>
                </a:solidFill>
                <a:latin typeface="+mn-lt"/>
              </a:rPr>
            </a:br>
            <a:r>
              <a:rPr lang="en-AU" dirty="0" smtClean="0">
                <a:solidFill>
                  <a:schemeClr val="bg1"/>
                </a:solidFill>
                <a:latin typeface="+mn-lt"/>
              </a:rPr>
              <a:t>RSI suggests momentum is very positive with levels over the key 50 mark.</a:t>
            </a:r>
            <a:endParaRPr lang="en-AU" dirty="0">
              <a:solidFill>
                <a:schemeClr val="bg1"/>
              </a:solidFill>
              <a:latin typeface="+mn-lt"/>
            </a:endParaRPr>
          </a:p>
          <a:p>
            <a:endParaRPr lang="en-AU" dirty="0" smtClean="0">
              <a:solidFill>
                <a:schemeClr val="bg1"/>
              </a:solidFill>
              <a:latin typeface="+mn-lt"/>
            </a:endParaRPr>
          </a:p>
          <a:p>
            <a:endParaRPr lang="en-AU" dirty="0" smtClean="0">
              <a:solidFill>
                <a:schemeClr val="bg1"/>
              </a:solidFill>
              <a:latin typeface="+mn-lt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+mn-lt"/>
              </a:rPr>
              <a:t>The </a:t>
            </a:r>
            <a:r>
              <a:rPr lang="en-AU" dirty="0">
                <a:solidFill>
                  <a:schemeClr val="bg1"/>
                </a:solidFill>
                <a:latin typeface="+mn-lt"/>
              </a:rPr>
              <a:t>US Dollar index is weighting of the US Dollar against a basket </a:t>
            </a:r>
            <a:r>
              <a:rPr lang="en-AU" dirty="0" smtClean="0">
                <a:solidFill>
                  <a:schemeClr val="bg1"/>
                </a:solidFill>
                <a:latin typeface="+mn-lt"/>
              </a:rPr>
              <a:t>of </a:t>
            </a:r>
            <a:r>
              <a:rPr lang="en-AU" dirty="0">
                <a:solidFill>
                  <a:schemeClr val="bg1"/>
                </a:solidFill>
                <a:latin typeface="+mn-lt"/>
              </a:rPr>
              <a:t>other currencies. The Euro, Japanese yen, British pound, are just a few.</a:t>
            </a:r>
          </a:p>
          <a:p>
            <a:r>
              <a:rPr lang="en-AU" dirty="0">
                <a:solidFill>
                  <a:schemeClr val="bg1"/>
                </a:solidFill>
                <a:latin typeface="+mn-lt"/>
              </a:rPr>
              <a:t>An increase in the “Value” of the US dollar Index is </a:t>
            </a:r>
          </a:p>
          <a:p>
            <a:r>
              <a:rPr lang="en-AU" dirty="0">
                <a:solidFill>
                  <a:schemeClr val="bg1"/>
                </a:solidFill>
                <a:latin typeface="+mn-lt"/>
              </a:rPr>
              <a:t>indicative of the strength of the US Dollar.</a:t>
            </a:r>
          </a:p>
          <a:p>
            <a:endParaRPr lang="en-AU" dirty="0">
              <a:solidFill>
                <a:schemeClr val="bg1"/>
              </a:solidFill>
              <a:latin typeface="+mn-lt"/>
            </a:endParaRPr>
          </a:p>
          <a:p>
            <a:r>
              <a:rPr lang="en-AU" dirty="0">
                <a:solidFill>
                  <a:schemeClr val="bg1"/>
                </a:solidFill>
                <a:latin typeface="+mn-lt"/>
              </a:rPr>
              <a:t>As the US dollar rises other currencies decline in relative “</a:t>
            </a:r>
            <a:r>
              <a:rPr lang="en-AU" dirty="0" smtClean="0">
                <a:solidFill>
                  <a:schemeClr val="bg1"/>
                </a:solidFill>
                <a:latin typeface="+mn-lt"/>
              </a:rPr>
              <a:t>value” and visa versa.</a:t>
            </a:r>
            <a:endParaRPr lang="en-AU" dirty="0">
              <a:solidFill>
                <a:schemeClr val="bg1"/>
              </a:solidFill>
              <a:latin typeface="+mn-lt"/>
            </a:endParaRPr>
          </a:p>
          <a:p>
            <a:endParaRPr lang="en-A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9048" y="5841944"/>
            <a:ext cx="36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Comments last week.</a:t>
            </a:r>
            <a:r>
              <a:rPr lang="en-AU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n-AU" sz="9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AU" sz="900" dirty="0">
                <a:solidFill>
                  <a:schemeClr val="bg1"/>
                </a:solidFill>
              </a:rPr>
              <a:t>Last weeks commentary suggested the retest is complete</a:t>
            </a:r>
            <a:endParaRPr lang="en-AU" sz="9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8951" y="1582207"/>
            <a:ext cx="78486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51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95119" y="520517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WTI Oil  WEEKLY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5808" y="1684057"/>
            <a:ext cx="4089039" cy="312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Weekly </a:t>
            </a:r>
            <a:r>
              <a:rPr lang="en-GB" sz="1400" b="1" i="0" u="none" strike="noStrike" cap="none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OIL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>
              <a:buSzPts val="1400"/>
            </a:pPr>
            <a:r>
              <a:rPr lang="en-GB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A new trend line has developed, a retest of this line would have oil at $</a:t>
            </a: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68.00, this saw a breakdown below this level.</a:t>
            </a:r>
            <a:b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Currently the lower shadow of this weeks range is higher than the low at  (3).</a:t>
            </a:r>
            <a:endParaRPr lang="en-GB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>
              <a:buSzPts val="1400"/>
            </a:pPr>
            <a:r>
              <a:rPr lang="en-AU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$64.00 remains the first major key support level.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i="0" u="none" strike="noStrike" cap="none" dirty="0" smtClean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$</a:t>
            </a:r>
            <a:r>
              <a:rPr lang="en-GB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75.27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 is the next key resistance level on price recovery.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/>
            </a:r>
            <a:br>
              <a:rPr lang="en-GB" sz="1400" i="0" u="none" strike="noStrike" cap="none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</a:br>
            <a:endParaRPr sz="1400" b="0" i="0" u="none" strike="noStrike" cap="none" dirty="0">
              <a:solidFill>
                <a:schemeClr val="lt1"/>
              </a:solidFill>
              <a:latin typeface="+mn-lt"/>
              <a:ea typeface="Avenir"/>
              <a:cs typeface="Avenir"/>
              <a:sym typeface="Avenir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27555" y="5346878"/>
            <a:ext cx="2673471" cy="68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GB" sz="1000" dirty="0" smtClean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Comments from last week.</a:t>
            </a:r>
          </a:p>
          <a:p>
            <a:pPr lvl="0">
              <a:buSzPts val="1400"/>
            </a:pPr>
            <a:r>
              <a:rPr lang="en-GB" sz="900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The primary trend remains UP during this time of potential price consolidation the retest of $71.28  and further move down is significant.</a:t>
            </a:r>
          </a:p>
        </p:txBody>
      </p:sp>
      <p:pic>
        <p:nvPicPr>
          <p:cNvPr id="166" name="Shape 16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774" y="1611898"/>
            <a:ext cx="8181975" cy="509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7557" y="2877361"/>
            <a:ext cx="44196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752600" y="1371600"/>
            <a:ext cx="8340724" cy="12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setups.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Pivot 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point reversal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cxnSp>
        <p:nvCxnSpPr>
          <p:cNvPr id="174" name="Shape 174"/>
          <p:cNvCxnSpPr/>
          <p:nvPr/>
        </p:nvCxnSpPr>
        <p:spPr>
          <a:xfrm flipH="1">
            <a:off x="3917861" y="3845728"/>
            <a:ext cx="544483" cy="23529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75" name="Shape 175"/>
          <p:cNvSpPr txBox="1"/>
          <p:nvPr/>
        </p:nvSpPr>
        <p:spPr>
          <a:xfrm>
            <a:off x="2738987" y="4656610"/>
            <a:ext cx="54534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HL</a:t>
            </a:r>
            <a:endParaRPr sz="2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172787" y="3950656"/>
            <a:ext cx="4988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High</a:t>
            </a:r>
            <a:endParaRPr sz="1200" b="0" i="0" u="none" strike="noStrike" cap="none" dirty="0">
              <a:solidFill>
                <a:schemeClr val="dk1"/>
              </a:solidFill>
              <a:latin typeface="+mn-lt"/>
              <a:ea typeface="Avenir"/>
              <a:cs typeface="Avenir"/>
              <a:sym typeface="Avenir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7157" y="2877361"/>
            <a:ext cx="3230107" cy="3230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965678" y="4261182"/>
            <a:ext cx="2132583" cy="100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Can also be the 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 smtClean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exit signal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for a short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position.</a:t>
            </a:r>
            <a:endParaRPr sz="1400" b="0" i="0" u="none" strike="noStrike" cap="none" dirty="0">
              <a:solidFill>
                <a:schemeClr val="dk1"/>
              </a:solidFill>
              <a:latin typeface="+mn-lt"/>
              <a:ea typeface="Avenir"/>
              <a:cs typeface="Avenir"/>
              <a:sym typeface="Avenir"/>
            </a:endParaRPr>
          </a:p>
        </p:txBody>
      </p:sp>
      <p:pic>
        <p:nvPicPr>
          <p:cNvPr id="179" name="Shape 179" descr="C:\Users\120ADVERTISING\Desktop\Kenny Presentation\LINKS\LOGO-12-12-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2704" y="2933700"/>
            <a:ext cx="4686300" cy="323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rot="10800000">
            <a:off x="3716843" y="4681797"/>
            <a:ext cx="448841" cy="4405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87" name="Shape 187"/>
          <p:cNvCxnSpPr/>
          <p:nvPr/>
        </p:nvCxnSpPr>
        <p:spPr>
          <a:xfrm>
            <a:off x="3617090" y="3901341"/>
            <a:ext cx="8313" cy="19119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88" name="Shape 188"/>
          <p:cNvSpPr txBox="1"/>
          <p:nvPr/>
        </p:nvSpPr>
        <p:spPr>
          <a:xfrm>
            <a:off x="2594625" y="3755615"/>
            <a:ext cx="5613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LH</a:t>
            </a:r>
            <a:endParaRPr sz="22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165684" y="4347156"/>
            <a:ext cx="4651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Low</a:t>
            </a:r>
            <a:endParaRPr sz="1200" b="0" i="0" u="none" strike="noStrike" cap="none" dirty="0">
              <a:solidFill>
                <a:schemeClr val="dk1"/>
              </a:solidFill>
              <a:latin typeface="+mn-lt"/>
              <a:ea typeface="Avenir"/>
              <a:cs typeface="Avenir"/>
              <a:sym typeface="Avenir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9004" y="2933701"/>
            <a:ext cx="3261179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7235204" y="4392984"/>
            <a:ext cx="2057401" cy="101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Can also be an 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exit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signal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for a long </a:t>
            </a:r>
            <a:r>
              <a:rPr lang="en-GB" sz="1400" b="0" i="0" u="none" strike="noStrike" cap="none" dirty="0" smtClean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position.</a:t>
            </a:r>
            <a:endParaRPr sz="1400" b="0" i="0" u="none" strike="noStrike" cap="none" dirty="0">
              <a:solidFill>
                <a:schemeClr val="dk1"/>
              </a:solidFill>
              <a:latin typeface="+mn-lt"/>
              <a:ea typeface="Avenir"/>
              <a:cs typeface="Avenir"/>
              <a:sym typeface="Avenir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676400" y="1358931"/>
            <a:ext cx="8686800" cy="12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</a:t>
            </a:r>
            <a:b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Pivot point reversal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93" name="Shape 193" descr="C:\Users\120ADVERTISING\Desktop\Kenny Presentation\LINKS\LOGO-12-12-1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10902332" cy="96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Relative 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Strength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04" name="Shape 204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69351" y="2686183"/>
            <a:ext cx="65858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Relative Strength Indicator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SWING BUY SIGNAL.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makes a low, (1)                          RSI swings below the 30 level. (1)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closes higher, (2)                         RSI moves higher but not over the “50” level. (2)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makes new lower low, (3)          RSI makes a higher low (3)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swing buy signal occurs when the RSI moves and finishes over </a:t>
            </a:r>
            <a:r>
              <a:rPr lang="en-AU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84" y="2976583"/>
            <a:ext cx="28765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10902332" cy="96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THE TECHNICAL SETUPS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Relative </a:t>
            </a: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Strength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04" name="Shape 204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47397" y="3818153"/>
            <a:ext cx="4859022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RSI  Failure Swing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/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Market makes high price.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Retracement   RSI remains above “50” (2)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Market makes higher high.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RSI makes lower high. (3) Must be over the 70 level.</a:t>
            </a:r>
            <a:b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kumimoji="0" lang="en-A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The Swing failure sell signal occurs as RSI swings below “2”**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9" name="Picture 1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9" y="3214887"/>
            <a:ext cx="3238501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47397" y="5486559"/>
            <a:ext cx="4370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Swing failure is identified with the break of  point 2 on RSI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29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-198586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666578"/>
            <a:ext cx="10515600" cy="129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The technical setups</a:t>
            </a:r>
            <a:br>
              <a:rPr lang="en-GB" sz="3700" b="1" i="0" u="none" strike="noStrike" cap="none" dirty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Outside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period</a:t>
            </a:r>
            <a:br>
              <a:rPr lang="en-GB" sz="3700" b="1" i="0" u="none" strike="noStrike" cap="none" dirty="0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</a:br>
            <a:r>
              <a:rPr lang="en-GB" sz="3700" b="1" i="0" u="none" strike="noStrike" cap="none" dirty="0" err="1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Opu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 and </a:t>
            </a:r>
            <a:r>
              <a:rPr lang="en-GB" sz="3700" b="1" i="0" u="none" strike="noStrike" cap="none" dirty="0" err="1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OPd</a:t>
            </a:r>
            <a:endParaRPr sz="3700" b="1" i="0" u="none" strike="noStrike" cap="none" dirty="0">
              <a:solidFill>
                <a:schemeClr val="lt1"/>
              </a:solidFill>
              <a:latin typeface="+mn-lt"/>
              <a:ea typeface="Cantarell"/>
              <a:cs typeface="Cantarell"/>
              <a:sym typeface="Cantarel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45560" y="2032800"/>
            <a:ext cx="10443680" cy="128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price range larger than the previous range</a:t>
            </a:r>
            <a:b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often indicates a market turning point. (</a:t>
            </a:r>
            <a:r>
              <a:rPr lang="en-GB" sz="1800" b="0" i="0" u="none" strike="noStrike" cap="none" dirty="0" err="1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Krastins</a:t>
            </a: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research)</a:t>
            </a:r>
            <a:b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outside period can mark </a:t>
            </a:r>
            <a:r>
              <a:rPr lang="en-GB" sz="18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significant</a:t>
            </a:r>
            <a:r>
              <a:rPr lang="en-GB" sz="18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GB" sz="18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market turning point at or within 3 bars ( 93</a:t>
            </a:r>
            <a:r>
              <a:rPr lang="en-GB" sz="18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%).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dirty="0" err="1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Opu</a:t>
            </a:r>
            <a:r>
              <a:rPr lang="en-GB" sz="18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is an up close bar    </a:t>
            </a:r>
            <a:r>
              <a:rPr lang="en-GB" sz="1800" dirty="0" err="1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Opd</a:t>
            </a:r>
            <a:r>
              <a:rPr lang="en-GB" sz="18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is a down close bar.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OP period comes in all shapes and sizes.</a:t>
            </a: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3843" y="4105275"/>
            <a:ext cx="70254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4761" y="3833119"/>
            <a:ext cx="750991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7539" y="4217496"/>
            <a:ext cx="860006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96331" y="4105275"/>
            <a:ext cx="641976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46260" y="3965083"/>
            <a:ext cx="70254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 descr="C:\Users\120ADVERTISING\Desktop\Kenny Presentation\LINKS\LOGO-12-12-1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1468" y="1066800"/>
            <a:ext cx="11283332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Position size and management guidelines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22168" y="2187561"/>
            <a:ext cx="73997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Position size by account size</a:t>
            </a:r>
            <a: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Building a trading system on simple rules requires a money management process. 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As an example, should 1% of the account size be risked on an individual position, the position size can be </a:t>
            </a:r>
            <a:endParaRPr sz="1400" b="0" i="0" u="none" strike="noStrike" cap="none" dirty="0">
              <a:solidFill>
                <a:schemeClr val="lt1"/>
              </a:solidFill>
              <a:latin typeface="+mn-lt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calculated. Here is the guideline, this allows the trader to build an R- (risk) based return.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</a:br>
            <a:endParaRPr sz="1200" b="0" i="0" u="none" strike="noStrike" cap="none" dirty="0">
              <a:solidFill>
                <a:schemeClr val="lt1"/>
              </a:solidFill>
              <a:latin typeface="+mn-lt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868" y="3503713"/>
            <a:ext cx="4456977" cy="2287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5257800" y="3429000"/>
            <a:ext cx="65532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distance-to-stop is the $ amount risk.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Dividing the distance to stop into 1% of the account size gives the position size.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lower stop displayed will have a smaller position size.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Profit taken on the trade can then be measured against the risk.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For example:</a:t>
            </a: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distance-to-stop is 20 cents and the account size is 10,000.</a:t>
            </a: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Using 1% ($100) of the account, divide the $100 by 20c.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gives a position size of 500 units. </a:t>
            </a:r>
            <a:b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lower stop loss is 50 cents away. Using the same methodology of a 1% of account risk, the position size is 200 units</a:t>
            </a:r>
            <a:r>
              <a:rPr lang="en-GB" sz="1200" b="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  <a:endParaRPr sz="12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227" name="Shape 227" descr="C:\Users\120ADVERTISING\Desktop\Kenny Presentation\LINKS\LOGO-12-12-1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733208" y="1847528"/>
            <a:ext cx="10480892" cy="455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IMPORTANT DISCLAIMER</a:t>
            </a:r>
            <a:endParaRPr sz="3700" b="1" i="0" u="none" strike="noStrike" cap="none" dirty="0">
              <a:solidFill>
                <a:schemeClr val="lt1"/>
              </a:solidFill>
              <a:latin typeface="+mn-lt"/>
              <a:ea typeface="Cantarell"/>
              <a:cs typeface="Cantarell"/>
              <a:sym typeface="Cantarel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/>
            </a:r>
            <a:b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The information in this report is of a general nature only. It is not personal financial product advice. It does not take into account your objectives, financial situation, or needs. </a:t>
            </a:r>
            <a:endParaRPr sz="16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You should therefore consider the appropriateness of this information in light of these. </a:t>
            </a:r>
            <a:endParaRPr sz="16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The  Australian school of technical analysis ( ASTA )   recommend that you refer to the Product Disclosure Statements of any financial products which are discussed in this report before making any investment decisions.</a:t>
            </a:r>
            <a:endParaRPr sz="1400" b="0" i="0" u="none" strike="noStrike" cap="none" dirty="0">
              <a:solidFill>
                <a:schemeClr val="lt1"/>
              </a:solidFill>
              <a:latin typeface="+mn-lt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ASTA accepts no responsibility for your actions and recommends you contact a </a:t>
            </a:r>
            <a:r>
              <a:rPr lang="en-GB" sz="16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licensed</a:t>
            </a:r>
            <a:r>
              <a:rPr lang="en-GB"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 advisor before acting on any information contained in this general information report.</a:t>
            </a:r>
            <a:endParaRPr sz="16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42399" y="3530168"/>
            <a:ext cx="6049201" cy="5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Comments and Feedback:              </a:t>
            </a:r>
            <a:r>
              <a:rPr lang="en-GB" sz="3600" b="1" i="0" u="none" strike="noStrike" cap="none" dirty="0" smtClean="0">
                <a:solidFill>
                  <a:schemeClr val="dk1"/>
                </a:solidFill>
                <a:latin typeface="+mn-lt"/>
                <a:ea typeface="Avenir"/>
                <a:cs typeface="Avenir"/>
                <a:sym typeface="Avenir"/>
              </a:rPr>
              <a:t>   </a:t>
            </a:r>
            <a:r>
              <a:rPr lang="en-GB" sz="3600" b="0" i="0" u="sng" strike="noStrike" cap="none" dirty="0" smtClean="0">
                <a:solidFill>
                  <a:srgbClr val="00AFC9"/>
                </a:solidFill>
                <a:latin typeface="+mn-lt"/>
                <a:ea typeface="Avenir"/>
                <a:cs typeface="Avenir"/>
                <a:sym typeface="Avenir"/>
              </a:rPr>
              <a:t>support@fpmarkets.com</a:t>
            </a:r>
            <a:endParaRPr sz="2800" b="0" i="0" u="none" strike="noStrike" cap="none" dirty="0">
              <a:solidFill>
                <a:srgbClr val="00AFC9"/>
              </a:solidFill>
              <a:latin typeface="+mn-lt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+mn-lt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0" name="Shape 240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704" y="1066800"/>
            <a:ext cx="7119496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49" y="0"/>
            <a:ext cx="12490949" cy="703266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509615" y="3397015"/>
            <a:ext cx="6351300" cy="1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-GB" sz="36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GB" sz="4800" b="1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THANK YOU</a:t>
            </a:r>
            <a:endParaRPr sz="4800" b="1" i="0" u="none" strike="noStrike" cap="none" dirty="0">
              <a:solidFill>
                <a:srgbClr val="00AFC9"/>
              </a:solidFill>
              <a:latin typeface="+mn-lt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+mn-lt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7" name="Shape 247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6775" y="1015589"/>
            <a:ext cx="711949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28600"/>
            <a:ext cx="8880275" cy="6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8960" y="933599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Aussie 200 index - Weekly 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513035" y="5581434"/>
            <a:ext cx="284403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GB" sz="1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</a:t>
            </a:r>
            <a:r>
              <a:rPr lang="en-GB" sz="1000" b="1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week</a:t>
            </a:r>
            <a:r>
              <a:rPr lang="en-GB" sz="10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:</a:t>
            </a: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</a:t>
            </a:r>
            <a:endParaRPr lang="en-GB" sz="1000" dirty="0" smtClean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lvl="0">
              <a:buSzPts val="1400"/>
            </a:pP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The </a:t>
            </a: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Relative strength Indicator remains below the key “50” level indicating a loss of upside price momentum</a:t>
            </a:r>
            <a:endParaRPr lang="en-GB" sz="1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7522566" y="1356093"/>
            <a:ext cx="4500469" cy="376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The Weekly chart shows the </a:t>
            </a:r>
            <a:r>
              <a:rPr lang="en-GB" dirty="0" err="1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Opu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from 5 weeks ago signalling the “high” price level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.  (</a:t>
            </a:r>
            <a:r>
              <a:rPr lang="en-GB" dirty="0" err="1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Krastins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research)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Currently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, this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</a:t>
            </a:r>
            <a:r>
              <a:rPr lang="en-GB" dirty="0" err="1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a,b,c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 pattern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has played out with an Inside period this week.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This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week the close is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above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the 5724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April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low,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a continuing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closing price above this level would be a positive sign for the Bulls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>
              <a:buSzPts val="1400"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This </a:t>
            </a:r>
            <a:r>
              <a:rPr lang="en-GB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weeks uptick may have resolved the low. With last weeks down close range providing a  FO ( Fake out ) of the November 2017 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/>
            </a:r>
            <a:b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Index remains in a Primary DOWN Trend.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venir"/>
              </a:rPr>
              <a:t>The Relative strength Indicator remains below the key “50” level indicating a loss of upside price momentum, </a:t>
            </a:r>
            <a:endParaRPr lang="en-GB"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Shape 9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8543" y="0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95008"/>
            <a:ext cx="701992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4576" y="-9726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96200" y="838200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Aussie 200 index - Daily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7790699" y="1829253"/>
            <a:ext cx="4109091" cy="337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week has posted a pivot point reversal, and confirmed with good follow through.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retest of the 5960 resistance would be a bullish sign, should a close over this level occur.</a:t>
            </a: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Primary </a:t>
            </a:r>
            <a:r>
              <a:rPr lang="en-GB" dirty="0" smtClean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trend remains down.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Relative strength indicator has swung from below the “30 level”, </a:t>
            </a: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and </a:t>
            </a: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has </a:t>
            </a: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moved </a:t>
            </a: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over the key “50” level, 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indicates positive price momentum.</a:t>
            </a:r>
            <a:endParaRPr lang="en-GB" dirty="0" smtClean="0">
              <a:solidFill>
                <a:schemeClr val="bg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bg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7790699" y="5295022"/>
            <a:ext cx="3455359" cy="59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GB" sz="1000" b="1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</a:t>
            </a:r>
            <a:r>
              <a:rPr lang="en-GB" sz="1000" b="1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 lvl="0">
              <a:buSzPts val="1400"/>
            </a:pP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Capitulation day with price movement below the April low, in the short term a closing price above this key level would be bullish.</a:t>
            </a:r>
            <a:b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lang="en-GB" sz="1000" b="1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06" name="Shape 10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4576" y="1592483"/>
            <a:ext cx="7743825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-1836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2400" y="553603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S&amp;P 500 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Index - Weekly 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0" y="1413047"/>
            <a:ext cx="4419600" cy="350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GB" dirty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PRIMARY TREND REMAINS </a:t>
            </a:r>
            <a:r>
              <a:rPr lang="en-GB" dirty="0" smtClean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UP  in this “corrective move”.</a:t>
            </a:r>
            <a:endParaRPr lang="en-GB" dirty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With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closing price retreating from the lows and back above the key 2700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level,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 small win for the Bulls is in place.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This is now a significant support level and will be the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level to watch  should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any further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breakdown of price occur.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“Piercing” range of this week is a good sign of further gains with the 2940 high within range.   </a:t>
            </a: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Calibri" panose="020F0502020204030204" pitchFamily="34" charset="0"/>
              <a:sym typeface="Avenir"/>
            </a:endParaRPr>
          </a:p>
          <a:p>
            <a:pPr>
              <a:buSzPts val="1400"/>
            </a:pPr>
            <a:r>
              <a:rPr lang="en-GB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Relative strength (14)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had moved below the </a:t>
            </a:r>
            <a:r>
              <a:rPr lang="en-GB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key “50”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level showing a loss of positive price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momentum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, however the current upturn is a positive sign.</a:t>
            </a:r>
            <a:endParaRPr sz="1400" b="0" i="0" u="none" strike="noStrike" cap="none" dirty="0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87680" y="5816736"/>
            <a:ext cx="28980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</a:t>
            </a:r>
            <a:r>
              <a:rPr lang="en-GB" sz="10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 lvl="0">
              <a:buSzPts val="900"/>
            </a:pP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To support a bullish view price consolidation above 2700 is required.</a:t>
            </a:r>
            <a:endParaRPr sz="10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6" name="Shape 11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729" y="1315857"/>
            <a:ext cx="7698571" cy="4702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4002" y="0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52400" y="553603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S&amp;P 500 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Index - </a:t>
            </a:r>
            <a:r>
              <a:rPr lang="en-GB" sz="3700" b="1" dirty="0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Daily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+mn-lt"/>
                <a:ea typeface="Cantarell"/>
                <a:cs typeface="Cantarell"/>
                <a:sym typeface="Cantarell"/>
              </a:rPr>
              <a:t> </a:t>
            </a:r>
            <a:endParaRPr sz="3700" b="1" i="0" u="none" strike="noStrike" cap="none" dirty="0">
              <a:solidFill>
                <a:schemeClr val="lt1"/>
              </a:solidFill>
              <a:latin typeface="+mn-lt"/>
              <a:ea typeface="Cantarell"/>
              <a:cs typeface="Cantarell"/>
              <a:sym typeface="Cantarel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-120020" y="1481654"/>
            <a:ext cx="4217458" cy="2614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GB" dirty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Index </a:t>
            </a:r>
            <a:r>
              <a:rPr lang="en-GB" dirty="0" smtClean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on </a:t>
            </a:r>
            <a:r>
              <a:rPr lang="en-GB" dirty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target to reach 3000 points</a:t>
            </a:r>
            <a:r>
              <a:rPr lang="en-GB" dirty="0" smtClean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 Has met significant resistance.</a:t>
            </a:r>
            <a:endParaRPr lang="en-GB" dirty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There is nothing else to see on this chart except the bullish divergence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between the RSI and Price.</a:t>
            </a:r>
            <a:b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RSI </a:t>
            </a:r>
            <a:r>
              <a:rPr lang="en-GB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has now moved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over the 42 level (b) a swing buy signal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is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in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place.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IP this week following the </a:t>
            </a:r>
            <a:r>
              <a:rPr lang="en-GB" dirty="0" err="1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OPd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 (29/11)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suggests the low is in place.</a:t>
            </a: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dirty="0" smtClean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Currently the daily price chart is in a down </a:t>
            </a: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trend and a further “higher low and higher high” is required to confirm an up trend.</a:t>
            </a:r>
            <a:endParaRPr lang="en-GB" dirty="0" smtClean="0">
              <a:solidFill>
                <a:schemeClr val="bg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37433" y="5229144"/>
            <a:ext cx="2898010" cy="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</a:t>
            </a:r>
            <a:r>
              <a:rPr lang="en-GB" sz="900" b="1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.</a:t>
            </a:r>
          </a:p>
          <a:p>
            <a:pPr>
              <a:buSzPts val="1400"/>
            </a:pPr>
            <a:r>
              <a:rPr lang="en-GB" sz="9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There is nothing else to see on this chart except the bullish divergence  between the RSI and Price.</a:t>
            </a:r>
            <a:br>
              <a:rPr lang="en-GB" sz="9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lang="en-GB" sz="900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400"/>
            </a:pPr>
            <a:endParaRPr lang="en-GB" sz="900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16" name="Shape 11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774" y="1326266"/>
            <a:ext cx="7877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1651" y="-9726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50679" y="507722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FTSE 100 </a:t>
            </a:r>
            <a:r>
              <a:rPr lang="en-GB" sz="3700" b="1" i="0" u="none" strike="noStrike" cap="none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Index </a:t>
            </a:r>
            <a:r>
              <a:rPr lang="en-GB" sz="3700" b="1" dirty="0" smtClean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- Weekly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4086" y="1433435"/>
            <a:ext cx="4258778" cy="28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Avenir"/>
                <a:sym typeface="Avenir"/>
              </a:rPr>
              <a:t>FTSE 100 weekly:</a:t>
            </a:r>
            <a:endParaRPr sz="1400" b="0" i="0" u="none" strike="noStrike" cap="none" dirty="0">
              <a:solidFill>
                <a:schemeClr val="lt1"/>
              </a:solidFill>
              <a:latin typeface="+mn-lt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The Primary trend in the FTSE remains down.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The test of the 6860 low is complete with a high range close on the final price line.</a:t>
            </a:r>
            <a:b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7090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remained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the key resistance level, and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 this closing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price over this level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is offering a short term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bullish view.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AU" dirty="0">
              <a:solidFill>
                <a:schemeClr val="bg1"/>
              </a:solidFill>
              <a:latin typeface="+mn-lt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AU" dirty="0" smtClean="0">
              <a:solidFill>
                <a:schemeClr val="bg1"/>
              </a:solidFill>
              <a:latin typeface="+mn-lt"/>
              <a:ea typeface="Avenir"/>
              <a:cs typeface="Calibri" panose="020F0502020204030204" pitchFamily="34" charset="0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The Relative strength indicator 14 has moved below the “50” level, showing negative price momentum. Although the indicator has turned up this shows a slowing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downward momentum </a:t>
            </a:r>
            <a:r>
              <a:rPr lang="en-AU" dirty="0" smtClean="0">
                <a:solidFill>
                  <a:schemeClr val="bg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only.</a:t>
            </a:r>
            <a:endParaRPr lang="en-AU" dirty="0">
              <a:solidFill>
                <a:schemeClr val="bg1"/>
              </a:solidFill>
              <a:latin typeface="+mn-lt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39348" y="5570713"/>
            <a:ext cx="2636265" cy="10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GB" sz="9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Comments from last </a:t>
            </a:r>
            <a:r>
              <a:rPr lang="en-GB" sz="900" b="1" i="0" u="none" strike="noStrike" cap="none" dirty="0" smtClean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>week:</a:t>
            </a:r>
            <a:r>
              <a:rPr lang="en-GB" sz="9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900" b="1" i="0" u="none" strike="noStrike" cap="none" dirty="0">
                <a:solidFill>
                  <a:schemeClr val="lt1"/>
                </a:solidFill>
                <a:latin typeface="+mn-lt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AU" sz="900" dirty="0">
                <a:solidFill>
                  <a:schemeClr val="bg1"/>
                </a:solidFill>
                <a:ea typeface="Avenir"/>
                <a:cs typeface="Calibri" panose="020F0502020204030204" pitchFamily="34" charset="0"/>
                <a:sym typeface="Avenir"/>
              </a:rPr>
              <a:t>This week small range candle with a retest of 7090 is not a strong indication of bullish price recovery.</a:t>
            </a:r>
          </a:p>
          <a:p>
            <a:pPr lvl="0">
              <a:buSzPts val="1400"/>
            </a:pPr>
            <a:r>
              <a:rPr lang="en-AU" sz="900" dirty="0">
                <a:solidFill>
                  <a:schemeClr val="bg1"/>
                </a:solidFill>
                <a:ea typeface="Avenir"/>
                <a:cs typeface="Calibri" panose="020F0502020204030204" pitchFamily="34" charset="0"/>
                <a:sym typeface="Avenir"/>
              </a:rPr>
              <a:t>Continuation lower is expected to test 6860.</a:t>
            </a:r>
          </a:p>
          <a:p>
            <a:pPr lvl="0">
              <a:buSzPts val="1400"/>
            </a:pPr>
            <a:endParaRPr lang="en-AU" sz="900" dirty="0">
              <a:solidFill>
                <a:schemeClr val="lt1"/>
              </a:solidFill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26" name="Shape 12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433435"/>
            <a:ext cx="744855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:\Users\120ADVERTISING\Desktop\Kenny Presentation\LINKS\COVER-01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8951" y="-9726"/>
            <a:ext cx="12490951" cy="7032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69876" y="918522"/>
            <a:ext cx="8340724" cy="6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2430"/>
              </a:buClr>
              <a:buSzPts val="2800"/>
              <a:buFont typeface="Cantarell"/>
              <a:buNone/>
            </a:pPr>
            <a:r>
              <a:rPr lang="en-GB" sz="3700" b="1" i="0" u="none" strike="noStrike" cap="none" dirty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GOLD  Weekly</a:t>
            </a:r>
            <a:endParaRPr sz="3700" b="1" i="0" u="none" strike="noStrike" cap="none" dirty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49679" y="1664199"/>
            <a:ext cx="376512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 smtClean="0">
                <a:solidFill>
                  <a:srgbClr val="FFC000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Gold has changed the Primary trend to UP.</a:t>
            </a:r>
            <a:endParaRPr lang="en-GB" dirty="0">
              <a:solidFill>
                <a:srgbClr val="FFC000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400"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current consolidation around the $1200 can viewed as “Gold is building a base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”.</a:t>
            </a:r>
          </a:p>
          <a:p>
            <a:pPr lvl="0">
              <a:buSzPts val="1400"/>
            </a:pP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/>
            </a:r>
            <a:b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Last weeks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price breakout has 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moved lower 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to </a:t>
            </a:r>
            <a:r>
              <a:rPr lang="en-GB" sz="1400" i="0" u="none" strike="noStrike" cap="none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retest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current </a:t>
            </a:r>
            <a:r>
              <a:rPr lang="en-GB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1214.28 support level, with a strong lower shadow and high close the weekly candle is considered bullish for further gains.</a:t>
            </a:r>
            <a:endParaRPr lang="en-GB" dirty="0" smtClean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lvl="0">
              <a:buSzPts val="1400"/>
            </a:pP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</a:t>
            </a:r>
          </a:p>
          <a:p>
            <a:pPr lvl="0">
              <a:buSzPts val="1400"/>
            </a:pPr>
            <a:r>
              <a:rPr lang="en-GB" dirty="0" smtClean="0">
                <a:solidFill>
                  <a:schemeClr val="bg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In the case of price weakness ( below $1214) the $1200 level will be key support in the coming weeks.</a:t>
            </a:r>
          </a:p>
          <a:p>
            <a:pPr lvl="0">
              <a:buSzPts val="1400"/>
            </a:pPr>
            <a:endParaRPr lang="en-GB" dirty="0">
              <a:solidFill>
                <a:schemeClr val="bg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41533" y="5523431"/>
            <a:ext cx="3647388" cy="93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000"/>
            </a:pPr>
            <a:r>
              <a:rPr lang="en-GB" sz="1000" dirty="0" smtClean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Comments from last week:  </a:t>
            </a:r>
          </a:p>
          <a:p>
            <a:pPr lvl="0">
              <a:buSzPts val="1400"/>
            </a:pPr>
            <a: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The current consolidation around the $1200 can viewed as “Gold is building a base” within the down trend.  </a:t>
            </a:r>
            <a:br>
              <a:rPr lang="en-GB" sz="1000" dirty="0">
                <a:solidFill>
                  <a:schemeClr val="lt1"/>
                </a:solidFill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</a:br>
            <a:endParaRPr lang="en-GB" sz="1000" dirty="0">
              <a:solidFill>
                <a:schemeClr val="bg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146" name="Shape 146" descr="C:\Users\120ADVERTISING\Desktop\Kenny Presentation\LINKS\LOGO-12-12-1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5843" y="-9726"/>
            <a:ext cx="3443457" cy="12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25" y="1327592"/>
            <a:ext cx="7381875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810</Words>
  <Application>Microsoft Office PowerPoint</Application>
  <PresentationFormat>Widescreen</PresentationFormat>
  <Paragraphs>157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Avenir</vt:lpstr>
      <vt:lpstr>Times New Roman</vt:lpstr>
      <vt:lpstr>Cantarell</vt:lpstr>
      <vt:lpstr>Arial Narrow</vt:lpstr>
      <vt:lpstr>Arial</vt:lpstr>
      <vt:lpstr>Office Theme</vt:lpstr>
      <vt:lpstr> IN BLACK AND WHITE  02/11/2018   A market technician’s view   FX INDICES EQUITIES</vt:lpstr>
      <vt:lpstr>PowerPoint Presentation</vt:lpstr>
      <vt:lpstr>PowerPoint Presentation</vt:lpstr>
      <vt:lpstr>Aussie 200 index - Weekly </vt:lpstr>
      <vt:lpstr>Aussie 200 index - Daily</vt:lpstr>
      <vt:lpstr>S&amp;P 500  Index - Weekly </vt:lpstr>
      <vt:lpstr>S&amp;P 500  Index - Daily </vt:lpstr>
      <vt:lpstr>FTSE 100 Index - Weekly</vt:lpstr>
      <vt:lpstr>GOLD  Weekly</vt:lpstr>
      <vt:lpstr>Gold  Daily</vt:lpstr>
      <vt:lpstr>Australian Volatility Index</vt:lpstr>
      <vt:lpstr>US Dollar Index</vt:lpstr>
      <vt:lpstr>WTI Oil  WEEKLY</vt:lpstr>
      <vt:lpstr>The technical setups. The Pivot point reversal</vt:lpstr>
      <vt:lpstr>PowerPoint Presentation</vt:lpstr>
      <vt:lpstr>THE TECHNICAL SETUPS  Relative Strength</vt:lpstr>
      <vt:lpstr>THE TECHNICAL SETUPS  Relative Strength</vt:lpstr>
      <vt:lpstr>The technical setups Outside period Opu and OPd</vt:lpstr>
      <vt:lpstr>Position size and management guidelines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BLACK AND WHITE 27/04/2018  A market technician’s view   FX INDICES EQUITIES</dc:title>
  <dc:creator>Gary Burton</dc:creator>
  <cp:lastModifiedBy>Gary Burton</cp:lastModifiedBy>
  <cp:revision>477</cp:revision>
  <dcterms:modified xsi:type="dcterms:W3CDTF">2018-11-01T23:34:41Z</dcterms:modified>
</cp:coreProperties>
</file>