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68" r:id="rId16"/>
    <p:sldId id="275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embeddedFontLst>
    <p:embeddedFont>
      <p:font typeface="Cantarell" charset="0"/>
      <p:regular r:id="rId24"/>
      <p:bold r:id="rId25"/>
      <p:italic r:id="rId26"/>
      <p:bold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Arial Narrow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ia Phinief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301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4-30T15:32:36.738" idx="1">
    <p:pos x="6000" y="0"/>
    <p:text>+a.manchanda@fpmarkets.com.au  Hi, I have added here and checked the typos. Also added the thank you slide at the end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41994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392634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60027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808861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36945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300262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78623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135487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57950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393262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749578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7045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390020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20042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42012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70454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27345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90452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14807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823327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23651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99035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jpe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2115150" y="5082910"/>
            <a:ext cx="7871100" cy="1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tarell"/>
              <a:buNone/>
            </a:pPr>
            <a: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/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IN BLACK AND WHITE</a:t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6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/>
            </a:r>
            <a:br>
              <a:rPr lang="en-GB" sz="36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600" b="1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04</a:t>
            </a:r>
            <a:r>
              <a:rPr lang="en-GB" sz="36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/05/2018</a:t>
            </a:r>
            <a:br>
              <a:rPr lang="en-GB" sz="36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/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 A market technician’s view </a:t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/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FX</a:t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INDICES</a:t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EQUITIES</a:t>
            </a:r>
            <a:endParaRPr sz="36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79" name="Shape 79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0953" y="0"/>
            <a:ext cx="711949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87958" y="914400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Gold  Daily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421111" y="2286000"/>
            <a:ext cx="5148447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Gold daily:</a:t>
            </a:r>
            <a:br>
              <a:rPr lang="en-GB" sz="1400" b="1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AU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Daily chart of Gold highlights the trading range underway.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Support is indicated with an immediate reversal with a potential retest of the upper trading range level at $1366.00</a:t>
            </a:r>
            <a:endParaRPr lang="en-AU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Any further price movement below </a:t>
            </a: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this consolidation support level at 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$</a:t>
            </a: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1300, 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would be very bearish in the near term.</a:t>
            </a:r>
            <a:endParaRPr sz="14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387958" y="5237202"/>
            <a:ext cx="3025690" cy="75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Comments from last week:</a:t>
            </a:r>
            <a:endParaRPr sz="9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SzPts val="1000"/>
            </a:pPr>
            <a:r>
              <a:rPr lang="en-GB" sz="10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/>
            </a:r>
            <a:br>
              <a:rPr lang="en-GB" sz="10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GB" sz="10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 </a:t>
            </a:r>
            <a:r>
              <a:rPr lang="en-GB" sz="1000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move </a:t>
            </a:r>
            <a:r>
              <a:rPr lang="en-GB" sz="10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lower potentially back too price support at $1300</a:t>
            </a:r>
            <a:endParaRPr sz="10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56" name="Shape 15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15" y="1785436"/>
            <a:ext cx="63150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751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533400" y="976729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WTI Oil  WEEKLY</a:t>
            </a:r>
            <a:endParaRPr sz="3700" b="1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536073" y="2219200"/>
            <a:ext cx="5255127" cy="2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Weekly OIL </a:t>
            </a:r>
            <a:br>
              <a:rPr lang="en-GB" sz="1400" b="1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 clear primary UP trend in place</a:t>
            </a:r>
            <a:r>
              <a:rPr lang="en-GB" sz="1400" b="1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Past 3 weeks show a very tight consolidating trading range.</a:t>
            </a:r>
            <a:endParaRPr sz="140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Support is </a:t>
            </a: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shown 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at $</a:t>
            </a: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66.70 currently 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being </a:t>
            </a: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retested 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following the small breakout.</a:t>
            </a:r>
            <a:endParaRPr sz="1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 closing weekly bar below this level would signal further consolidation between $59 and $67.00</a:t>
            </a:r>
            <a:endParaRPr sz="1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-GB" sz="1400" b="0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4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631981" y="4953000"/>
            <a:ext cx="26734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900"/>
            </a:pPr>
            <a:r>
              <a:rPr lang="en-GB" sz="9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Comments from last week</a:t>
            </a:r>
            <a:r>
              <a:rPr lang="en-GB" sz="9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.</a:t>
            </a:r>
            <a:br>
              <a:rPr lang="en-GB" sz="9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9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Resistance shown at $66.70 is currently being retested</a:t>
            </a:r>
            <a:endParaRPr sz="9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166" name="Shape 16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126" y="1828550"/>
            <a:ext cx="63150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1651" y="-9726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533400" y="976729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AU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Trade Idea  - GOLD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533400" y="2227512"/>
            <a:ext cx="5255127" cy="243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</a:t>
            </a:r>
            <a:r>
              <a:rPr lang="en-GB" sz="14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/>
            </a:r>
            <a:br>
              <a:rPr lang="en-GB" sz="14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400" i="0" u="none" strike="noStrike" cap="none" dirty="0" err="1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Oceana</a:t>
            </a:r>
            <a:r>
              <a:rPr lang="en-GB" sz="140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Gold displayed significant bearish price divergence during Q3 2016 leading to the long consolidation of price above the $3.30 level.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During Q4  2017 and Q1  2018  with the break of support a small triple low was put in place while the Relative strength showed Bullish divergence.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Relative Strength divergence can be highly indicative of a swing low in place.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 smtClean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Stops set at $3.05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</a:t>
            </a:r>
            <a:r>
              <a:rPr lang="en-AU" sz="140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</a:t>
            </a:r>
            <a:endParaRPr sz="140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166" name="Shape 16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129" y="1783157"/>
            <a:ext cx="6019749" cy="4010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541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7557" y="2877361"/>
            <a:ext cx="44196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752600" y="1371600"/>
            <a:ext cx="8340724" cy="129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The technical setups</a:t>
            </a:r>
            <a:b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Pivot point reversal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cxnSp>
        <p:nvCxnSpPr>
          <p:cNvPr id="174" name="Shape 174"/>
          <p:cNvCxnSpPr/>
          <p:nvPr/>
        </p:nvCxnSpPr>
        <p:spPr>
          <a:xfrm flipH="1">
            <a:off x="3917861" y="3845728"/>
            <a:ext cx="544483" cy="23529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75" name="Shape 175"/>
          <p:cNvSpPr txBox="1"/>
          <p:nvPr/>
        </p:nvSpPr>
        <p:spPr>
          <a:xfrm>
            <a:off x="2738987" y="4656610"/>
            <a:ext cx="54534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HL</a:t>
            </a:r>
            <a:endParaRPr sz="22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3172787" y="3950656"/>
            <a:ext cx="4988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High</a:t>
            </a:r>
            <a:endParaRPr sz="12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97907" y="2887829"/>
            <a:ext cx="3230107" cy="323010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7654924" y="4236533"/>
            <a:ext cx="2132583" cy="100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Can also be the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exit setup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a short position</a:t>
            </a:r>
            <a:endParaRPr sz="14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9" name="Shape 179" descr="C:\Users\120ADVERTISING\Desktop\Kenny Presentation\LINKS\LOGO-12-12-1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2704" y="2933700"/>
            <a:ext cx="4686300" cy="323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Shape 186"/>
          <p:cNvCxnSpPr/>
          <p:nvPr/>
        </p:nvCxnSpPr>
        <p:spPr>
          <a:xfrm rot="10800000">
            <a:off x="3716843" y="4681797"/>
            <a:ext cx="448841" cy="4405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87" name="Shape 187"/>
          <p:cNvCxnSpPr/>
          <p:nvPr/>
        </p:nvCxnSpPr>
        <p:spPr>
          <a:xfrm>
            <a:off x="3617090" y="3901341"/>
            <a:ext cx="8313" cy="1911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88" name="Shape 188"/>
          <p:cNvSpPr txBox="1"/>
          <p:nvPr/>
        </p:nvSpPr>
        <p:spPr>
          <a:xfrm>
            <a:off x="2594625" y="3755615"/>
            <a:ext cx="56137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LH</a:t>
            </a:r>
            <a:endParaRPr sz="22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4165684" y="4347156"/>
            <a:ext cx="46519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Low</a:t>
            </a:r>
            <a:endParaRPr sz="12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00787" y="2882931"/>
            <a:ext cx="3261179" cy="326117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7848599" y="4303130"/>
            <a:ext cx="2057401" cy="101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Can also be an 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exit setup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a long position</a:t>
            </a:r>
            <a:endParaRPr sz="14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676400" y="1358931"/>
            <a:ext cx="8686800" cy="129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The technical setups</a:t>
            </a:r>
            <a:b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Pivot point reversal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93" name="Shape 193" descr="C:\Users\120ADVERTISING\Desktop\Kenny Presentation\LINKS\LOGO-12-12-1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10902332" cy="96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THE TECHNICAL SETUPS </a:t>
            </a:r>
            <a: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/>
            </a:r>
            <a:b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Relative </a:t>
            </a: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Strength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204" name="Shape 204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769351" y="2686183"/>
            <a:ext cx="65858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Relative Strength Indicator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SWING BUY SIGNAL.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makes a low, (1)                          RSI swings below the 30 level. (1)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closes higher, (2)                         RSI moves higher buy not over the “50” level. (2)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makes new lower low, (3)          RSI makes a higher low (3)</a:t>
            </a:r>
            <a:b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swing buy signal occurs when the RSI moves and finishes over (2) 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84" y="2976583"/>
            <a:ext cx="287655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10902332" cy="96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THE TECHNICAL SETUPS </a:t>
            </a:r>
            <a: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/>
            </a:r>
            <a:b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Relative </a:t>
            </a: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Strength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204" name="Shape 204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47397" y="3818153"/>
            <a:ext cx="4859022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RSI  Failure Swing</a:t>
            </a:r>
            <a:b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Market makes high price.</a:t>
            </a:r>
            <a:b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Retracement   RSI remains above “50” (2)</a:t>
            </a:r>
            <a:b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Market makes higher high.</a:t>
            </a:r>
            <a:b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RSI makes lower high. (3)</a:t>
            </a:r>
            <a:b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The Swing failure sell signal occurs as RSI swings below “2”**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49" name="Picture 19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09" y="3214887"/>
            <a:ext cx="3238501" cy="2981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47397" y="5486559"/>
            <a:ext cx="39212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Swing failure is identified with the beak of  2 on RSI</a:t>
            </a: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2974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666578"/>
            <a:ext cx="10515600" cy="129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The technical setups</a:t>
            </a:r>
            <a:b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Outside range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681520" y="2309119"/>
            <a:ext cx="10443680" cy="1284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 price range larger than the previous range</a:t>
            </a:r>
            <a:b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often indicates a market turning point. (</a:t>
            </a:r>
            <a:r>
              <a:rPr lang="en-GB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Krastins</a:t>
            </a:r>
            <a: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research)</a:t>
            </a:r>
            <a:b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outside period can mark the market turning point at or within 3 bars ( 93%).</a:t>
            </a: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3843" y="4105275"/>
            <a:ext cx="70254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4761" y="3833119"/>
            <a:ext cx="750991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77539" y="4217496"/>
            <a:ext cx="860006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96331" y="4105275"/>
            <a:ext cx="641976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746260" y="3965083"/>
            <a:ext cx="70254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 descr="C:\Users\120ADVERTISING\Desktop\Kenny Presentation\LINKS\LOGO-12-12-12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1468" y="1066800"/>
            <a:ext cx="11283332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Position size and management guidelines</a:t>
            </a:r>
            <a:endParaRPr sz="3700" b="1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22168" y="2187561"/>
            <a:ext cx="739978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Position size by account size</a:t>
            </a: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/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Building a trading system on simple rules requires a money management process. </a:t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As an example, should 1% of the account size be risked on an individual position, the position size can be </a:t>
            </a:r>
            <a:endParaRPr sz="1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calculated. Here is the guideline, this allows the trader to build an R- (risk) based return.</a:t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endParaRPr sz="12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868" y="3503713"/>
            <a:ext cx="4456977" cy="228748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5257800" y="3429000"/>
            <a:ext cx="65532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distance-to-stop is the $ amount risk.</a:t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Dividing the distance to stop into 1% of the account size gives the position size.</a:t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/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lower stop displayed will have a smaller position size.</a:t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Profit taken on the trade can then be measured against the risk.</a:t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/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For example:</a:t>
            </a:r>
            <a:endParaRPr sz="1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distance-to-stop is 20 cents and the account size is 10,000.</a:t>
            </a:r>
            <a:endParaRPr sz="1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Using 1% ($100) of the account, divide the $100 by 20c.</a:t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This gives a position size of 500 units. </a:t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endParaRPr sz="12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lower stop loss is 50 cents away. Using the same methodology of a 1% of account risk, the position size is 200 units.</a:t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endParaRPr sz="12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227" name="Shape 227" descr="C:\Users\120ADVERTISING\Desktop\Kenny Presentation\LINKS\LOGO-12-12-1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228600"/>
            <a:ext cx="8880275" cy="64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733208" y="1847528"/>
            <a:ext cx="10480892" cy="455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IMPORTANT DISCLAIMER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information in this report is of a general nature only. It is not personal financial product advice. It does not take into account your objectives, financial situation, or needs. 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should therefore consider the appropriateness of this information in light of these. 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 Australian school of technical analysis ( ASTA )   recommend that you refer to the Product Disclosure Statements of any financial products which are discussed in this report before making any investment decisions.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ASTA accepts no responsibility for your actions and recommends you contact a </a:t>
            </a:r>
            <a:r>
              <a:rPr lang="en-GB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licensed</a:t>
            </a:r>
            <a:r>
              <a:rPr lang="en-GB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advisor before acting on any information contained in this general information report.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FP Markets does not endorse the content or make any representations to its accuracy.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2942399" y="3530168"/>
            <a:ext cx="6049201" cy="58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Comments and Feedback:              </a:t>
            </a:r>
            <a:r>
              <a:rPr lang="en-GB" sz="3600" b="1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</a:t>
            </a:r>
            <a:r>
              <a:rPr lang="en-GB" sz="3600" b="0" i="0" u="sng" strike="noStrike" cap="none" dirty="0" smtClean="0">
                <a:solidFill>
                  <a:srgbClr val="00AFC9"/>
                </a:solidFill>
                <a:latin typeface="Avenir"/>
                <a:ea typeface="Avenir"/>
                <a:cs typeface="Avenir"/>
                <a:sym typeface="Avenir"/>
              </a:rPr>
              <a:t>support@fpmarkets.com</a:t>
            </a:r>
            <a:endParaRPr sz="2800" b="0" i="0" u="none" strike="noStrike" cap="none">
              <a:solidFill>
                <a:srgbClr val="00AFC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40" name="Shape 240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1704" y="1066800"/>
            <a:ext cx="7119496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49" cy="703266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942400" y="3530189"/>
            <a:ext cx="6351300" cy="17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-GB" sz="36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GB" sz="4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4800" b="1" i="0" u="none" strike="noStrike" cap="none">
              <a:solidFill>
                <a:srgbClr val="00AFC9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47" name="Shape 247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1704" y="1066800"/>
            <a:ext cx="711949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228600"/>
            <a:ext cx="8880275" cy="64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2088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8960" y="933599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Aussie 200 index - Weekly 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6541989" y="5103960"/>
            <a:ext cx="230777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Comments from last </a:t>
            </a:r>
            <a:r>
              <a:rPr lang="en-GB" sz="1000" b="1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week</a:t>
            </a:r>
            <a:r>
              <a:rPr lang="en-GB" sz="1000" b="1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:</a:t>
            </a:r>
            <a:endParaRPr sz="10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lvl="0">
              <a:buSzPts val="1000"/>
            </a:pPr>
            <a:r>
              <a:rPr lang="en-GB" sz="10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 retest of the trend line is </a:t>
            </a:r>
            <a:r>
              <a:rPr lang="en-GB" sz="1000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now </a:t>
            </a:r>
            <a:r>
              <a:rPr lang="en-GB" sz="10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complete.</a:t>
            </a:r>
            <a:br>
              <a:rPr lang="en-GB" sz="10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endParaRPr sz="10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6327469" y="2247531"/>
            <a:ext cx="5242231" cy="246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 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retest of the trend line is now </a:t>
            </a: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complete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.</a:t>
            </a:r>
            <a:b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</a:t>
            </a:r>
            <a:endParaRPr lang="en-GB" sz="1400" b="0" i="0" u="none" strike="noStrike" cap="none" dirty="0" smtClean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Current RSI momentum suggest further price gains with the swing over the key “50” level.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/>
            </a:r>
            <a:b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</a:b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A closing break over the resistance of 6150 would confirm a potential move to 6400 points.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sz="1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This would also re-affirm the primary UP trend.</a:t>
            </a:r>
            <a:endParaRPr sz="1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96" name="Shape 9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03284"/>
            <a:ext cx="59055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96200" y="838200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Aussie 200 index - Daily</a:t>
            </a:r>
            <a:endParaRPr sz="3700" b="1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6330181" y="2127456"/>
            <a:ext cx="5176019" cy="257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daily chart shows the clear breakout with an accelerating trend.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overall move from the 5730 low is described as a “corrective” move.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 smtClean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Consolidation above price level (3)  at 6084 points would be very bullish in the short term.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sz="1400" b="0" i="0" u="none" strike="noStrike" cap="none" dirty="0" smtClean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RSI, although high, shows no loss of momentum 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 smtClean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Traditionally the month of May brings in selling leading into the end of financial year.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sz="14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6822831" y="5515784"/>
            <a:ext cx="2068497" cy="105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Comments last week.</a:t>
            </a:r>
            <a:endParaRPr sz="1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>
              <a:buSzPts val="1000"/>
            </a:pPr>
            <a:r>
              <a:rPr lang="en-GB" sz="10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daily chart shows the primary move from the short term weekly trend line. A retest of the upper resistance line is now in play.</a:t>
            </a:r>
            <a:endParaRPr sz="10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106" name="Shape 10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6915"/>
            <a:ext cx="58578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52400" y="553603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S&amp;P 500  </a:t>
            </a:r>
            <a: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Index - Weekly 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0" y="1622737"/>
            <a:ext cx="5756312" cy="256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500 Index Weekly chart highlights the 2</a:t>
            </a:r>
            <a:r>
              <a:rPr lang="en-GB" sz="1400" b="0" i="0" u="none" strike="noStrike" cap="none" baseline="300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nd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bearish flag  a breakdown from this level shows with a further price target of 2400 points. </a:t>
            </a:r>
            <a:endParaRPr lang="en-GB" sz="1400" b="0" i="0" u="none" strike="noStrike" cap="none" dirty="0" smtClean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/>
            </a:r>
            <a:b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From the January 26</a:t>
            </a:r>
            <a:r>
              <a:rPr lang="en-GB" sz="1400" b="0" i="0" u="none" strike="noStrike" cap="none" baseline="30000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</a:t>
            </a: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high of 2872 points the current closing level shows an 8% move, this leaves room for further weakness.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sz="1400" b="0" i="0" u="none" strike="noStrike" cap="none" dirty="0" smtClean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Historically the S&amp;P can retrace up to 15% in retracement conditions.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/>
            </a:r>
            <a:b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 break below 2530 would place the index into a primary down trend</a:t>
            </a: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>
              <a:solidFill>
                <a:schemeClr val="lt1"/>
              </a:solidFill>
              <a:latin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22738" y="5154906"/>
            <a:ext cx="289801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Comments from last week.</a:t>
            </a:r>
            <a:endParaRPr sz="1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Development of the bearish flag continues</a:t>
            </a:r>
            <a:br>
              <a:rPr lang="en-GB" sz="9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endParaRPr sz="9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116" name="Shape 11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47" y="1622737"/>
            <a:ext cx="5919571" cy="442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50679" y="507722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FTSE 100 </a:t>
            </a:r>
            <a: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Index </a:t>
            </a:r>
            <a:r>
              <a:rPr lang="en-GB" sz="3700" b="1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- Weekly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533400" y="1810399"/>
            <a:ext cx="52574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FTSE 100 weekly: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Following </a:t>
            </a:r>
            <a:r>
              <a:rPr lang="en-AU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corrective move down and RSI bullish divergence the FTSE 100 is currently moving higher into resistance at 7600</a:t>
            </a:r>
            <a:r>
              <a:rPr lang="en-AU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AU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lvl="0">
              <a:buSzPts val="1400"/>
            </a:pPr>
            <a:r>
              <a:rPr lang="en-AU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Often periods of consolidation follow on from large corrective moves  in this case 7800 to 6866 (11%) or 934 points</a:t>
            </a:r>
          </a:p>
          <a:p>
            <a:pPr lvl="0">
              <a:buSzPts val="1400"/>
            </a:pPr>
            <a:endParaRPr lang="en-AU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lvl="0">
              <a:buSzPts val="1400"/>
            </a:pPr>
            <a:r>
              <a:rPr lang="en-AU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Only a weekly close over this  level would bring 7800 resistance in to play as the next go-to </a:t>
            </a:r>
            <a:r>
              <a:rPr lang="en-AU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level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672419" y="4981099"/>
            <a:ext cx="2636265" cy="10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900"/>
            </a:pPr>
            <a:r>
              <a:rPr lang="en-GB" sz="9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Comments from last </a:t>
            </a:r>
            <a:r>
              <a:rPr lang="en-GB" sz="900" b="1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week:</a:t>
            </a:r>
          </a:p>
          <a:p>
            <a:pPr lvl="0">
              <a:buSzPts val="900"/>
            </a:pPr>
            <a:r>
              <a:rPr lang="en-GB" sz="9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/>
            </a:r>
            <a:br>
              <a:rPr lang="en-GB" sz="9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9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Consolidation below 7600 would be expected</a:t>
            </a:r>
            <a:endParaRPr sz="9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126" name="Shape 12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621" y="1810399"/>
            <a:ext cx="5820299" cy="40103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447798" y="830087"/>
            <a:ext cx="9144000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MARKET SENTIMENT</a:t>
            </a:r>
            <a:endParaRPr sz="3700" b="1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1447798" y="1524000"/>
            <a:ext cx="9144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chart below shows the </a:t>
            </a:r>
            <a:r>
              <a:rPr lang="en-GB" sz="18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30 year </a:t>
            </a:r>
            <a: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average seasonality of the Aussie 200.</a:t>
            </a:r>
            <a:b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/>
            </a:r>
            <a:br>
              <a:rPr lang="en-GB" sz="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This is the 30-year average as a percentage of gain/loss, </a:t>
            </a:r>
            <a:b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signifying potential overall directional movement more importantly sentiment.</a:t>
            </a: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2664643"/>
            <a:ext cx="9144000" cy="343135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447798" y="6227802"/>
            <a:ext cx="9144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**  </a:t>
            </a:r>
            <a:r>
              <a:rPr lang="en-GB" sz="12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It’s </a:t>
            </a: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worth pointing out </a:t>
            </a:r>
            <a:r>
              <a:rPr lang="en-GB" sz="12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this March 2018 </a:t>
            </a:r>
            <a:r>
              <a:rPr lang="en-GB" sz="12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was down, </a:t>
            </a:r>
            <a:r>
              <a:rPr lang="en-GB" sz="12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finishing 170 </a:t>
            </a:r>
            <a:r>
              <a:rPr lang="en-GB" sz="12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points lower. This did </a:t>
            </a: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not follow the historical </a:t>
            </a:r>
            <a:r>
              <a:rPr lang="en-GB" sz="12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average movement</a:t>
            </a:r>
            <a:r>
              <a:rPr lang="en-GB" sz="18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.</a:t>
            </a: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136" name="Shape 136" descr="C:\Users\120ADVERTISING\Desktop\Kenny Presentation\LINKS\LOGO-12-12-1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-9726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69876" y="918522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GOLD  Weekly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66700" y="2133600"/>
            <a:ext cx="5753100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Gold weekly:</a:t>
            </a:r>
            <a:br>
              <a:rPr lang="en-GB" sz="14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4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/>
            </a:r>
            <a:br>
              <a:rPr lang="en-GB" sz="14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4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Gold remains in a new primary uptrend.</a:t>
            </a:r>
            <a:br>
              <a:rPr lang="en-GB" sz="14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internal support level of $1300 needs to hold in this developing </a:t>
            </a: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consolidation 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for the bullish case to persist</a:t>
            </a: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/>
            </a:r>
            <a:b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Currently there have been 4 retests of this key level with the 4</a:t>
            </a:r>
            <a:r>
              <a:rPr lang="en-GB" sz="1400" b="0" i="0" u="none" strike="noStrike" cap="none" baseline="30000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</a:t>
            </a: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making a new low at $1301.50 </a:t>
            </a:r>
            <a:endParaRPr sz="1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Price weakness may retest the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tentative</a:t>
            </a: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trend-line at $</a:t>
            </a: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1280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. </a:t>
            </a:r>
            <a:endParaRPr sz="1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 test of the long term resistance level of $1400 is favoured with a further break higher as this primary up trend unfolds.</a:t>
            </a:r>
            <a:endParaRPr sz="1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304800" y="5181600"/>
            <a:ext cx="4667470" cy="93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000"/>
            </a:pPr>
            <a:r>
              <a:rPr lang="en-GB" sz="1000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Comments from last week:</a:t>
            </a:r>
          </a:p>
          <a:p>
            <a:pPr lvl="0">
              <a:buSzPts val="1000"/>
            </a:pPr>
            <a:endParaRPr lang="en-GB" sz="1000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lvl="0">
              <a:buSzPts val="1000"/>
            </a:pPr>
            <a:r>
              <a:rPr lang="en-GB" sz="1000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</a:t>
            </a:r>
            <a:r>
              <a:rPr lang="en-GB" sz="10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internal support level of $</a:t>
            </a:r>
            <a:r>
              <a:rPr lang="en-GB" sz="1000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1300 needs to hold. </a:t>
            </a:r>
            <a:endParaRPr sz="1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46" name="Shape 14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68942"/>
            <a:ext cx="60198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486</Words>
  <Application>Microsoft Office PowerPoint</Application>
  <PresentationFormat>Custom</PresentationFormat>
  <Paragraphs>120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Cantarell</vt:lpstr>
      <vt:lpstr>Calibri</vt:lpstr>
      <vt:lpstr>Avenir</vt:lpstr>
      <vt:lpstr>Times New Roman</vt:lpstr>
      <vt:lpstr>Arial Narrow</vt:lpstr>
      <vt:lpstr>Office Theme</vt:lpstr>
      <vt:lpstr> IN BLACK AND WHITE  04/05/2018   A market technician’s view   FX INDICES EQUITIES</vt:lpstr>
      <vt:lpstr>Slide 2</vt:lpstr>
      <vt:lpstr>Slide 3</vt:lpstr>
      <vt:lpstr>Aussie 200 index - Weekly </vt:lpstr>
      <vt:lpstr>Aussie 200 index - Daily</vt:lpstr>
      <vt:lpstr>S&amp;P 500  Index - Weekly </vt:lpstr>
      <vt:lpstr>FTSE 100 Index - Weekly</vt:lpstr>
      <vt:lpstr>MARKET SENTIMENT</vt:lpstr>
      <vt:lpstr>GOLD  Weekly</vt:lpstr>
      <vt:lpstr>Gold  Daily</vt:lpstr>
      <vt:lpstr>WTI Oil  WEEKLY</vt:lpstr>
      <vt:lpstr>Trade Idea  - GOLD</vt:lpstr>
      <vt:lpstr>The technical setups Pivot point reversal</vt:lpstr>
      <vt:lpstr>Slide 14</vt:lpstr>
      <vt:lpstr>THE TECHNICAL SETUPS  Relative Strength</vt:lpstr>
      <vt:lpstr>THE TECHNICAL SETUPS  Relative Strength</vt:lpstr>
      <vt:lpstr>The technical setups Outside range</vt:lpstr>
      <vt:lpstr>Position size and management guidelines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BLACK AND WHITE 27/04/2018  A market technician’s view   FX INDICES EQUITIES</dc:title>
  <dc:creator>Gary Burton</dc:creator>
  <cp:lastModifiedBy>anukoolmanchanda</cp:lastModifiedBy>
  <cp:revision>29</cp:revision>
  <dcterms:modified xsi:type="dcterms:W3CDTF">2018-05-04T01:25:04Z</dcterms:modified>
</cp:coreProperties>
</file>