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48E45-BA70-4C82-ADB6-38F8218F54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26417-970A-4ABC-986E-047C412F0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0DF6B-7603-4866-802D-B35765476F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A3C69-1F51-4ED5-8977-18809E440A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841C8-FD80-4A87-BDD1-FD6A31C50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929B8-5C1D-4353-B668-637EAF5350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E61D1F-D523-45BF-9850-9168A8E21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2C9E7-0C0F-499F-8B5C-4DF117419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EA77F4-0277-45A7-A305-5358D7D8DD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8F7879-412E-413A-8CAD-1699927444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DD2BA-AB11-4559-8FC9-3B1CC7A915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D859E9-B901-47C5-AD6B-B7107E708E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02AE0C-055A-4541-9FE9-9530570FF4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8858E-EB9D-4E67-AF0B-E9A64B5DC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F9F6AB-3F94-4D80-A2B8-89F6E9D848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712B9D-E923-407E-803B-9A0147017C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A8D114-BD2C-468E-BEB9-75E2C9148B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244A15-0D7A-46BD-B407-74B3AE7B13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93EC90-89C3-488A-B460-5AAC1D0B26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DC0134-57D7-4315-B452-3D67F8960D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C54794-185F-4A48-B0F2-C26CCCEB61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D9C4B0-E0DD-4D31-B95D-110250FC4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45B8C6-1DBD-4780-95E8-5A1346EABC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2D745A-54F8-4629-BB15-B2AB72C0BE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"/>
          </p:nvPr>
        </p:nvSpPr>
        <p:spPr>
          <a:xfrm>
            <a:off x="1087992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000000"/>
                </a:solidFill>
                <a:latin typeface="Graphik Thi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078290-B77A-4CFD-8774-5D5BFCA62E43}" type="slidenum">
              <a:rPr b="0" lang="en-IN" sz="1050" spc="-1" strike="noStrike">
                <a:solidFill>
                  <a:srgbClr val="000000"/>
                </a:solidFill>
                <a:latin typeface="Graphik Thin"/>
                <a:ea typeface="DejaVu Sans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3"/>
          </p:nvPr>
        </p:nvSpPr>
        <p:spPr>
          <a:xfrm>
            <a:off x="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017e97"/>
                </a:solidFill>
                <a:latin typeface="Graphik Regula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17e97"/>
                </a:solidFill>
                <a:latin typeface="Graphik Regular"/>
                <a:ea typeface="DejaVu Sans"/>
              </a:rPr>
              <a:t>&lt;footer&gt;</a:t>
            </a:r>
            <a:endParaRPr b="0" lang="en-IN" sz="11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5"/>
          </p:nvPr>
        </p:nvSpPr>
        <p:spPr>
          <a:xfrm>
            <a:off x="1087992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050" spc="-1" strike="noStrike">
                <a:solidFill>
                  <a:srgbClr val="000000"/>
                </a:solidFill>
                <a:latin typeface="Graphik Thi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AA3F43-7888-4EDB-BC97-77B3B533B220}" type="slidenum">
              <a:rPr b="0" lang="en-SG" sz="1050" spc="-1" strike="noStrike">
                <a:solidFill>
                  <a:srgbClr val="000000"/>
                </a:solidFill>
                <a:latin typeface="Graphik Thin"/>
                <a:ea typeface="DejaVu Sans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6"/>
          </p:nvPr>
        </p:nvSpPr>
        <p:spPr>
          <a:xfrm>
            <a:off x="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7e97">
                <a:alpha val="20000"/>
              </a:srgbClr>
            </a:gs>
            <a:gs pos="50000">
              <a:srgbClr val="017e97">
                <a:alpha val="20000"/>
              </a:srgbClr>
            </a:gs>
            <a:gs pos="100000">
              <a:srgbClr val="017e97">
                <a:alpha val="2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4"/>
          <p:cNvSpPr/>
          <p:nvPr/>
        </p:nvSpPr>
        <p:spPr>
          <a:xfrm>
            <a:off x="-3240" y="-720"/>
            <a:ext cx="12186720" cy="1046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27080">
              <a:srgbClr val="d4f3eb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040200" y="0"/>
            <a:ext cx="914976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0" lang="en-US" sz="2400" spc="-52" strike="noStrike">
                <a:solidFill>
                  <a:srgbClr val="f2f2f2"/>
                </a:solidFill>
                <a:latin typeface="Graphik Bold"/>
                <a:ea typeface="DejaVu Sans"/>
              </a:rPr>
              <a:t>Project Title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27960" y="650880"/>
            <a:ext cx="10029960" cy="39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17e97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rgbClr val="ffffff"/>
                </a:solidFill>
                <a:latin typeface="Graphik Regular"/>
                <a:ea typeface="Microsoft Sans Serif"/>
              </a:rPr>
              <a:t> </a:t>
            </a:r>
            <a:r>
              <a:rPr b="1" i="1" lang="en-US" sz="1600" spc="-1" strike="noStrike">
                <a:solidFill>
                  <a:srgbClr val="ffffff"/>
                </a:solidFill>
                <a:latin typeface="Graphik Regular"/>
                <a:ea typeface="Microsoft Sans Serif"/>
              </a:rPr>
              <a:t>Shiva Chandhra Gone (CDS), Ahatisham Ansari (CDS),  and Pandarasamy Arjunan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1">
            <a:biLevel thresh="50000"/>
          </a:blip>
          <a:srcRect l="22117" t="9725" r="19602" b="12059"/>
          <a:stretch/>
        </p:blipFill>
        <p:spPr>
          <a:xfrm>
            <a:off x="43560" y="-720"/>
            <a:ext cx="1032120" cy="979200"/>
          </a:xfrm>
          <a:prstGeom prst="rect">
            <a:avLst/>
          </a:prstGeom>
          <a:ln w="0">
            <a:noFill/>
          </a:ln>
        </p:spPr>
      </p:pic>
      <p:sp>
        <p:nvSpPr>
          <p:cNvPr id="124" name="Content Placeholder 7"/>
          <p:cNvSpPr/>
          <p:nvPr/>
        </p:nvSpPr>
        <p:spPr>
          <a:xfrm>
            <a:off x="4219920" y="1259280"/>
            <a:ext cx="3777840" cy="5397840"/>
          </a:xfrm>
          <a:prstGeom prst="roundRect">
            <a:avLst>
              <a:gd name="adj" fmla="val 2265"/>
            </a:avLst>
          </a:prstGeom>
          <a:solidFill>
            <a:schemeClr val="bg1"/>
          </a:solidFill>
          <a:ln w="19050">
            <a:solidFill>
              <a:srgbClr val="017e9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Dataset / Data collection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10 emojis with 5 different angles for each class 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Pre processing the images for training and fro inference.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Edge AI Model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Model compression: 70 %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Model characteristics:</a:t>
            </a:r>
            <a:endParaRPr b="0" lang="en-IN" sz="14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Size before:48 kB</a:t>
            </a:r>
            <a:endParaRPr b="0" lang="en-IN" sz="12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after compression: 32 kB</a:t>
            </a:r>
            <a:endParaRPr b="0" lang="en-IN" sz="12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Performance before : 1.0</a:t>
            </a:r>
            <a:endParaRPr b="0" lang="en-IN" sz="12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Perfomance after : 0.91</a:t>
            </a:r>
            <a:endParaRPr b="0" lang="en-IN" sz="12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Latency before : 2 ms</a:t>
            </a:r>
            <a:endParaRPr b="0" lang="en-IN" sz="1200" spc="-1" strike="noStrike">
              <a:latin typeface="Arial"/>
            </a:endParaRPr>
          </a:p>
          <a:p>
            <a:pPr lvl="1" marL="487080" indent="-28584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Latency after 1.6 ms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25" name="Content Placeholder 7"/>
          <p:cNvSpPr/>
          <p:nvPr/>
        </p:nvSpPr>
        <p:spPr>
          <a:xfrm>
            <a:off x="194040" y="1259280"/>
            <a:ext cx="3777840" cy="5403240"/>
          </a:xfrm>
          <a:prstGeom prst="roundRect">
            <a:avLst>
              <a:gd name="adj" fmla="val 3051"/>
            </a:avLst>
          </a:prstGeom>
          <a:solidFill>
            <a:schemeClr val="bg1"/>
          </a:solidFill>
          <a:ln w="19050">
            <a:solidFill>
              <a:srgbClr val="017e9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Motivation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13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Chat Applications: Emoji suggestions(auto-complete)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3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Social Media: Enhance content understanding and user engagement.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Objectives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Collecting data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Training the model 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Converting to Tf-lite model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Deploying it on Edge Device(tiny-ml kit).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Fine tuning the model.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26" name="Content Placeholder 7"/>
          <p:cNvSpPr/>
          <p:nvPr/>
        </p:nvSpPr>
        <p:spPr>
          <a:xfrm>
            <a:off x="8246160" y="1259280"/>
            <a:ext cx="3777840" cy="5397840"/>
          </a:xfrm>
          <a:prstGeom prst="roundRect">
            <a:avLst>
              <a:gd name="adj" fmla="val 3312"/>
            </a:avLst>
          </a:prstGeom>
          <a:solidFill>
            <a:schemeClr val="bg1"/>
          </a:solidFill>
          <a:ln w="19050">
            <a:solidFill>
              <a:srgbClr val="017e9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Hardware and Software spec.</a:t>
            </a: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Aurdino Nano BLE sensor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Omni vision ov7670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17e97"/>
                </a:solidFill>
                <a:latin typeface="Graphik Semibold"/>
                <a:ea typeface="Microsoft Sans Serif"/>
              </a:rPr>
              <a:t>Prototype &amp; demonstration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Collecting data from cam sensor.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Running the model in Arduino and sending the softmax output to laptop.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By running a python file in laptop.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raphik Regular"/>
                <a:ea typeface="Microsoft Sans Serif"/>
              </a:rPr>
              <a:t>We can display the output in the laptop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4000"/>
              </a:lnSpc>
              <a:buClr>
                <a:srgbClr val="017e97"/>
              </a:buClr>
              <a:buFont typeface="Arial"/>
              <a:buChar char="•"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Code: https://github.com/shivaiisc/EDGE_AI_PROJECT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1078200" y="162360"/>
            <a:ext cx="816120" cy="816120"/>
          </a:xfrm>
          <a:prstGeom prst="rect">
            <a:avLst/>
          </a:prstGeom>
          <a:ln w="0">
            <a:noFill/>
          </a:ln>
          <a:effectLst>
            <a:glow rad="127080">
              <a:srgbClr val="ffffff">
                <a:alpha val="10000"/>
              </a:srgbClr>
            </a:glow>
          </a:effectLst>
        </p:spPr>
      </p:pic>
      <p:pic>
        <p:nvPicPr>
          <p:cNvPr id="128" name="Picture 17" descr=""/>
          <p:cNvPicPr/>
          <p:nvPr/>
        </p:nvPicPr>
        <p:blipFill>
          <a:blip r:embed="rId3"/>
          <a:stretch/>
        </p:blipFill>
        <p:spPr>
          <a:xfrm>
            <a:off x="11048760" y="4320"/>
            <a:ext cx="1032120" cy="974520"/>
          </a:xfrm>
          <a:prstGeom prst="rect">
            <a:avLst/>
          </a:prstGeom>
          <a:ln w="0">
            <a:noFill/>
          </a:ln>
          <a:effectLst>
            <a:outerShdw algn="tl" blurRad="291960" dir="2700000" dist="138479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1344600" y="1928880"/>
            <a:ext cx="9950760" cy="299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2603160" y="2664000"/>
            <a:ext cx="6326280" cy="14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96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87" descr=""/>
          <p:cNvPicPr/>
          <p:nvPr/>
        </p:nvPicPr>
        <p:blipFill>
          <a:blip r:embed="rId1"/>
          <a:stretch/>
        </p:blipFill>
        <p:spPr>
          <a:xfrm>
            <a:off x="1769400" y="1440000"/>
            <a:ext cx="8669520" cy="4321440"/>
          </a:xfrm>
          <a:prstGeom prst="rect">
            <a:avLst/>
          </a:prstGeom>
          <a:ln w="0">
            <a:noFill/>
          </a:ln>
        </p:spPr>
      </p:pic>
      <p:sp>
        <p:nvSpPr>
          <p:cNvPr id="130" name="TextBox 88"/>
          <p:cNvSpPr/>
          <p:nvPr/>
        </p:nvSpPr>
        <p:spPr>
          <a:xfrm>
            <a:off x="890640" y="0"/>
            <a:ext cx="899136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7200" spc="-1" strike="noStrike">
                <a:solidFill>
                  <a:srgbClr val="000000"/>
                </a:solidFill>
                <a:latin typeface="Arial"/>
                <a:ea typeface="DejaVu Sans"/>
              </a:rPr>
              <a:t>Model Architecture: 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3"/>
          <p:cNvSpPr/>
          <p:nvPr/>
        </p:nvSpPr>
        <p:spPr>
          <a:xfrm>
            <a:off x="2747160" y="278640"/>
            <a:ext cx="544968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INPUT SHAPE ( 48*48*3)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2763000" y="88668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CONVOLUTION ( 46 ,46,32) , Params : 896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2763000" y="149184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MAX POOLING ( 23,23,32) , Params :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Rectangle 9"/>
          <p:cNvSpPr/>
          <p:nvPr/>
        </p:nvSpPr>
        <p:spPr>
          <a:xfrm>
            <a:off x="2763000" y="215532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CONVOLUTION ( 21 ,21,64) , Params : 18496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Rectangle 12"/>
          <p:cNvSpPr/>
          <p:nvPr/>
        </p:nvSpPr>
        <p:spPr>
          <a:xfrm>
            <a:off x="2763000" y="472824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FLATTEN ( 2048 ) , Params :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Rectangle 13"/>
          <p:cNvSpPr/>
          <p:nvPr/>
        </p:nvSpPr>
        <p:spPr>
          <a:xfrm>
            <a:off x="2747160" y="537120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DENSE(4) , Params : 8196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Rectangle 16"/>
          <p:cNvSpPr/>
          <p:nvPr/>
        </p:nvSpPr>
        <p:spPr>
          <a:xfrm>
            <a:off x="2763000" y="278388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MAX POOLING ( 10,10*,64) , Params :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Rectangle 17"/>
          <p:cNvSpPr/>
          <p:nvPr/>
        </p:nvSpPr>
        <p:spPr>
          <a:xfrm>
            <a:off x="2763000" y="408492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MAX POOLING ( 4,4,128) , Params :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Rectangle 19"/>
          <p:cNvSpPr/>
          <p:nvPr/>
        </p:nvSpPr>
        <p:spPr>
          <a:xfrm>
            <a:off x="2763000" y="342684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2D CONVOLUTION ( 8 , 8 , 128) , Params : 73856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Rectangle 20"/>
          <p:cNvSpPr/>
          <p:nvPr/>
        </p:nvSpPr>
        <p:spPr>
          <a:xfrm>
            <a:off x="2747160" y="6029280"/>
            <a:ext cx="5465520" cy="357120"/>
          </a:xfrm>
          <a:prstGeom prst="rect">
            <a:avLst/>
          </a:prstGeom>
          <a:solidFill>
            <a:srgbClr val="33bb95"/>
          </a:solidFill>
          <a:ln>
            <a:solidFill>
              <a:srgbClr val="165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SOFTMAX(  No. of classes 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3"/>
          <p:cNvSpPr/>
          <p:nvPr/>
        </p:nvSpPr>
        <p:spPr>
          <a:xfrm>
            <a:off x="6721560" y="3974040"/>
            <a:ext cx="4825800" cy="21679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42" name="Picture 5" descr=""/>
          <p:cNvPicPr/>
          <p:nvPr/>
        </p:nvPicPr>
        <p:blipFill>
          <a:blip r:embed="rId1"/>
          <a:stretch/>
        </p:blipFill>
        <p:spPr>
          <a:xfrm rot="5400000">
            <a:off x="9630720" y="4579560"/>
            <a:ext cx="2048760" cy="956520"/>
          </a:xfrm>
          <a:prstGeom prst="rect">
            <a:avLst/>
          </a:prstGeom>
          <a:ln w="0">
            <a:noFill/>
          </a:ln>
        </p:spPr>
      </p:pic>
      <p:sp>
        <p:nvSpPr>
          <p:cNvPr id="143" name="Rectangle 6"/>
          <p:cNvSpPr/>
          <p:nvPr/>
        </p:nvSpPr>
        <p:spPr>
          <a:xfrm>
            <a:off x="6721560" y="655200"/>
            <a:ext cx="4825800" cy="21679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44" name="Picture 8" descr=""/>
          <p:cNvPicPr/>
          <p:nvPr/>
        </p:nvPicPr>
        <p:blipFill>
          <a:blip r:embed="rId2"/>
          <a:stretch/>
        </p:blipFill>
        <p:spPr>
          <a:xfrm>
            <a:off x="9903960" y="960120"/>
            <a:ext cx="888120" cy="1401120"/>
          </a:xfrm>
          <a:prstGeom prst="rect">
            <a:avLst/>
          </a:prstGeom>
          <a:ln w="0">
            <a:noFill/>
          </a:ln>
        </p:spPr>
      </p:pic>
      <p:sp>
        <p:nvSpPr>
          <p:cNvPr id="145" name="Rectangle 11"/>
          <p:cNvSpPr/>
          <p:nvPr/>
        </p:nvSpPr>
        <p:spPr>
          <a:xfrm>
            <a:off x="643320" y="659160"/>
            <a:ext cx="4691880" cy="21679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46" name="Picture 12" descr=""/>
          <p:cNvPicPr/>
          <p:nvPr/>
        </p:nvPicPr>
        <p:blipFill>
          <a:blip r:embed="rId3"/>
          <a:stretch/>
        </p:blipFill>
        <p:spPr>
          <a:xfrm>
            <a:off x="3614400" y="684720"/>
            <a:ext cx="1720800" cy="1585440"/>
          </a:xfrm>
          <a:prstGeom prst="rect">
            <a:avLst/>
          </a:prstGeom>
          <a:ln w="0">
            <a:noFill/>
          </a:ln>
        </p:spPr>
      </p:pic>
      <p:sp>
        <p:nvSpPr>
          <p:cNvPr id="147" name="TextBox 13"/>
          <p:cNvSpPr/>
          <p:nvPr/>
        </p:nvSpPr>
        <p:spPr>
          <a:xfrm>
            <a:off x="1001160" y="960120"/>
            <a:ext cx="225144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Collected Using Camera Sensor, 20 samples for each,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preprocessed for training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48" name="TextBox 15"/>
          <p:cNvSpPr/>
          <p:nvPr/>
        </p:nvSpPr>
        <p:spPr>
          <a:xfrm>
            <a:off x="3691080" y="2325960"/>
            <a:ext cx="155772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IN" sz="218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1" lang="en-IN" sz="2180" spc="-1" strike="noStrike">
                <a:solidFill>
                  <a:srgbClr val="333333"/>
                </a:solidFill>
                <a:latin typeface="Arial"/>
                <a:ea typeface="DejaVu Sans"/>
              </a:rPr>
              <a:t>OV7670 </a:t>
            </a:r>
            <a:endParaRPr b="0" lang="en-IN" sz="218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7013520" y="821880"/>
            <a:ext cx="2251440" cy="19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Collected Data was trained in model which was optimized to deploy on Arduino ,  converted it to Tflite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Using tensflow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50" name="TextBox 18"/>
          <p:cNvSpPr/>
          <p:nvPr/>
        </p:nvSpPr>
        <p:spPr>
          <a:xfrm>
            <a:off x="7013520" y="4088520"/>
            <a:ext cx="2251440" cy="19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Arduino sketch was run , which includes image conversion to RGB and Tflite file utilized to extract weights and make prediction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51" name="Rectangle 19"/>
          <p:cNvSpPr/>
          <p:nvPr/>
        </p:nvSpPr>
        <p:spPr>
          <a:xfrm>
            <a:off x="643320" y="4033440"/>
            <a:ext cx="4825800" cy="21679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52" name="Picture 4" descr="💻 Laptop Emoji"/>
          <p:cNvPicPr/>
          <p:nvPr/>
        </p:nvPicPr>
        <p:blipFill>
          <a:blip r:embed="rId4"/>
          <a:stretch/>
        </p:blipFill>
        <p:spPr>
          <a:xfrm>
            <a:off x="3727800" y="4093560"/>
            <a:ext cx="1557720" cy="1557720"/>
          </a:xfrm>
          <a:prstGeom prst="rect">
            <a:avLst/>
          </a:prstGeom>
          <a:ln w="0">
            <a:noFill/>
          </a:ln>
        </p:spPr>
      </p:pic>
      <p:sp>
        <p:nvSpPr>
          <p:cNvPr id="153" name="TextBox 21"/>
          <p:cNvSpPr/>
          <p:nvPr/>
        </p:nvSpPr>
        <p:spPr>
          <a:xfrm>
            <a:off x="1001160" y="4340160"/>
            <a:ext cx="225144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 data with image was sent to  system from device  utilizing  pyserial library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54" name="Straight Arrow Connector 23"/>
          <p:cNvSpPr/>
          <p:nvPr/>
        </p:nvSpPr>
        <p:spPr>
          <a:xfrm flipV="1">
            <a:off x="5336280" y="1476000"/>
            <a:ext cx="138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bb95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Straight Arrow Connector 24"/>
          <p:cNvSpPr/>
          <p:nvPr/>
        </p:nvSpPr>
        <p:spPr>
          <a:xfrm>
            <a:off x="8785080" y="2817360"/>
            <a:ext cx="360" cy="115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bb95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Straight Arrow Connector 31"/>
          <p:cNvSpPr/>
          <p:nvPr/>
        </p:nvSpPr>
        <p:spPr>
          <a:xfrm flipH="1" flipV="1">
            <a:off x="5468760" y="5056200"/>
            <a:ext cx="125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bb95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9" descr=""/>
          <p:cNvPicPr/>
          <p:nvPr/>
        </p:nvPicPr>
        <p:blipFill>
          <a:blip r:embed="rId1"/>
          <a:stretch/>
        </p:blipFill>
        <p:spPr>
          <a:xfrm>
            <a:off x="5688000" y="444960"/>
            <a:ext cx="5935320" cy="31053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90" descr=""/>
          <p:cNvPicPr/>
          <p:nvPr/>
        </p:nvPicPr>
        <p:blipFill>
          <a:blip r:embed="rId2"/>
          <a:stretch/>
        </p:blipFill>
        <p:spPr>
          <a:xfrm>
            <a:off x="5688000" y="3600000"/>
            <a:ext cx="5938920" cy="31075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91"/>
          <p:cNvSpPr/>
          <p:nvPr/>
        </p:nvSpPr>
        <p:spPr>
          <a:xfrm>
            <a:off x="720000" y="1260000"/>
            <a:ext cx="25189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Basic Model (Light weight) 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0" name="TextBox 92"/>
          <p:cNvSpPr/>
          <p:nvPr/>
        </p:nvSpPr>
        <p:spPr>
          <a:xfrm>
            <a:off x="720000" y="4029840"/>
            <a:ext cx="2698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Medium Model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(Not deep and not heavy) :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93" descr=""/>
          <p:cNvPicPr/>
          <p:nvPr/>
        </p:nvPicPr>
        <p:blipFill>
          <a:blip r:embed="rId1"/>
          <a:stretch/>
        </p:blipFill>
        <p:spPr>
          <a:xfrm>
            <a:off x="1440000" y="1260000"/>
            <a:ext cx="9178920" cy="4803120"/>
          </a:xfrm>
          <a:prstGeom prst="rect">
            <a:avLst/>
          </a:prstGeom>
          <a:ln w="0">
            <a:noFill/>
          </a:ln>
        </p:spPr>
      </p:pic>
      <p:sp>
        <p:nvSpPr>
          <p:cNvPr id="162" name="TextBox 94"/>
          <p:cNvSpPr/>
          <p:nvPr/>
        </p:nvSpPr>
        <p:spPr>
          <a:xfrm>
            <a:off x="900000" y="249840"/>
            <a:ext cx="5938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Deep Model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(deep but not heavy) :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9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ctangle 11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33bb95"/>
              </a:gs>
              <a:gs pos="100000">
                <a:srgbClr val="195d4a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1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33bb95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15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4" descr="A screen shot of a computer&#10;&#10;Description automatically generated"/>
          <p:cNvPicPr/>
          <p:nvPr/>
        </p:nvPicPr>
        <p:blipFill>
          <a:blip r:embed="rId1"/>
          <a:srcRect l="0" t="559" r="0" b="0"/>
          <a:stretch/>
        </p:blipFill>
        <p:spPr>
          <a:xfrm>
            <a:off x="457200" y="457200"/>
            <a:ext cx="11276640" cy="59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95" descr=""/>
          <p:cNvPicPr/>
          <p:nvPr/>
        </p:nvPicPr>
        <p:blipFill>
          <a:blip r:embed="rId1"/>
          <a:stretch/>
        </p:blipFill>
        <p:spPr>
          <a:xfrm>
            <a:off x="540000" y="1188000"/>
            <a:ext cx="5263920" cy="42109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23800" y="18000"/>
            <a:ext cx="11227680" cy="99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52" strike="noStrike">
                <a:solidFill>
                  <a:srgbClr val="017e97"/>
                </a:solidFill>
                <a:latin typeface="Graphik Semibold"/>
                <a:ea typeface="DejaVu Sans"/>
              </a:rPr>
              <a:t>Loss:                            Acc: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70" name="Picture 97" descr=""/>
          <p:cNvPicPr/>
          <p:nvPr/>
        </p:nvPicPr>
        <p:blipFill>
          <a:blip r:embed="rId2"/>
          <a:stretch/>
        </p:blipFill>
        <p:spPr>
          <a:xfrm>
            <a:off x="5760000" y="1044000"/>
            <a:ext cx="5938920" cy="47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98" descr=""/>
          <p:cNvPicPr/>
          <p:nvPr/>
        </p:nvPicPr>
        <p:blipFill>
          <a:blip r:embed="rId1"/>
          <a:stretch/>
        </p:blipFill>
        <p:spPr>
          <a:xfrm>
            <a:off x="3359160" y="1087920"/>
            <a:ext cx="5580360" cy="47800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99"/>
          <p:cNvSpPr/>
          <p:nvPr/>
        </p:nvSpPr>
        <p:spPr>
          <a:xfrm>
            <a:off x="720000" y="360000"/>
            <a:ext cx="26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Confusion Matrix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b95"/>
      </a:accent1>
      <a:accent2>
        <a:srgbClr val="017e97"/>
      </a:accent2>
      <a:accent3>
        <a:srgbClr val="db4344"/>
      </a:accent3>
      <a:accent4>
        <a:srgbClr val="f5792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b95"/>
      </a:accent1>
      <a:accent2>
        <a:srgbClr val="017e97"/>
      </a:accent2>
      <a:accent3>
        <a:srgbClr val="db4344"/>
      </a:accent3>
      <a:accent4>
        <a:srgbClr val="f5792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b95"/>
      </a:accent1>
      <a:accent2>
        <a:srgbClr val="017e97"/>
      </a:accent2>
      <a:accent3>
        <a:srgbClr val="db4344"/>
      </a:accent3>
      <a:accent4>
        <a:srgbClr val="f5792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Application>LibreOffice/7.3.7.2$Linux_X86_64 LibreOffice_project/30$Build-2</Application>
  <AppVersion>15.0000</AppVersion>
  <Words>344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2023-08-01T07:21:01Z</dcterms:created>
  <dc:creator>Pandarasamy Arjunan</dc:creator>
  <dc:description/>
  <dc:language>en-IN</dc:language>
  <cp:lastModifiedBy/>
  <dcterms:modified xsi:type="dcterms:W3CDTF">2024-05-02T23:17:43Z</dcterms:modified>
  <cp:revision>222</cp:revision>
  <dc:subject/>
  <dc:title>CP 250: Energy Informatics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