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5DDB1E3-6D4C-4363-AED8-903D16B1F621}" type="datetimeFigureOut">
              <a:rPr lang="en-IN" smtClean="0"/>
              <a:t>08-02-2025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C60693E-56D0-43A9-8CB1-2900EA13AC1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11552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DDB1E3-6D4C-4363-AED8-903D16B1F621}"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60693E-56D0-43A9-8CB1-2900EA13AC1B}" type="slidenum">
              <a:rPr lang="en-IN" smtClean="0"/>
              <a:t>‹#›</a:t>
            </a:fld>
            <a:endParaRPr lang="en-IN"/>
          </a:p>
        </p:txBody>
      </p:sp>
    </p:spTree>
    <p:extLst>
      <p:ext uri="{BB962C8B-B14F-4D97-AF65-F5344CB8AC3E}">
        <p14:creationId xmlns:p14="http://schemas.microsoft.com/office/powerpoint/2010/main" val="1275868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DDB1E3-6D4C-4363-AED8-903D16B1F621}"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0693E-56D0-43A9-8CB1-2900EA13AC1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4677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DDB1E3-6D4C-4363-AED8-903D16B1F621}"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0693E-56D0-43A9-8CB1-2900EA13AC1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09626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DDB1E3-6D4C-4363-AED8-903D16B1F621}"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0693E-56D0-43A9-8CB1-2900EA13AC1B}" type="slidenum">
              <a:rPr lang="en-IN" smtClean="0"/>
              <a:t>‹#›</a:t>
            </a:fld>
            <a:endParaRPr lang="en-IN"/>
          </a:p>
        </p:txBody>
      </p:sp>
    </p:spTree>
    <p:extLst>
      <p:ext uri="{BB962C8B-B14F-4D97-AF65-F5344CB8AC3E}">
        <p14:creationId xmlns:p14="http://schemas.microsoft.com/office/powerpoint/2010/main" val="269517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DDB1E3-6D4C-4363-AED8-903D16B1F621}"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0693E-56D0-43A9-8CB1-2900EA13AC1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0199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DDB1E3-6D4C-4363-AED8-903D16B1F621}"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0693E-56D0-43A9-8CB1-2900EA13AC1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8762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DDB1E3-6D4C-4363-AED8-903D16B1F621}"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0693E-56D0-43A9-8CB1-2900EA13AC1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7390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DDB1E3-6D4C-4363-AED8-903D16B1F621}"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0693E-56D0-43A9-8CB1-2900EA13AC1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9518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DDB1E3-6D4C-4363-AED8-903D16B1F621}"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0693E-56D0-43A9-8CB1-2900EA13AC1B}" type="slidenum">
              <a:rPr lang="en-IN" smtClean="0"/>
              <a:t>‹#›</a:t>
            </a:fld>
            <a:endParaRPr lang="en-IN"/>
          </a:p>
        </p:txBody>
      </p:sp>
    </p:spTree>
    <p:extLst>
      <p:ext uri="{BB962C8B-B14F-4D97-AF65-F5344CB8AC3E}">
        <p14:creationId xmlns:p14="http://schemas.microsoft.com/office/powerpoint/2010/main" val="930549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DDB1E3-6D4C-4363-AED8-903D16B1F621}"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60693E-56D0-43A9-8CB1-2900EA13AC1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0553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DDB1E3-6D4C-4363-AED8-903D16B1F621}"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60693E-56D0-43A9-8CB1-2900EA13AC1B}" type="slidenum">
              <a:rPr lang="en-IN" smtClean="0"/>
              <a:t>‹#›</a:t>
            </a:fld>
            <a:endParaRPr lang="en-IN"/>
          </a:p>
        </p:txBody>
      </p:sp>
    </p:spTree>
    <p:extLst>
      <p:ext uri="{BB962C8B-B14F-4D97-AF65-F5344CB8AC3E}">
        <p14:creationId xmlns:p14="http://schemas.microsoft.com/office/powerpoint/2010/main" val="41070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DDB1E3-6D4C-4363-AED8-903D16B1F621}" type="datetimeFigureOut">
              <a:rPr lang="en-IN" smtClean="0"/>
              <a:t>08-02-2025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60693E-56D0-43A9-8CB1-2900EA13AC1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8998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DDB1E3-6D4C-4363-AED8-903D16B1F621}" type="datetimeFigureOut">
              <a:rPr lang="en-IN" smtClean="0"/>
              <a:t>08-02-2025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60693E-56D0-43A9-8CB1-2900EA13AC1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9202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DDB1E3-6D4C-4363-AED8-903D16B1F621}" type="datetimeFigureOut">
              <a:rPr lang="en-IN" smtClean="0"/>
              <a:t>08-02-2025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60693E-56D0-43A9-8CB1-2900EA13AC1B}" type="slidenum">
              <a:rPr lang="en-IN" smtClean="0"/>
              <a:t>‹#›</a:t>
            </a:fld>
            <a:endParaRPr lang="en-IN"/>
          </a:p>
        </p:txBody>
      </p:sp>
    </p:spTree>
    <p:extLst>
      <p:ext uri="{BB962C8B-B14F-4D97-AF65-F5344CB8AC3E}">
        <p14:creationId xmlns:p14="http://schemas.microsoft.com/office/powerpoint/2010/main" val="2713380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DDB1E3-6D4C-4363-AED8-903D16B1F621}"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60693E-56D0-43A9-8CB1-2900EA13AC1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892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DDB1E3-6D4C-4363-AED8-903D16B1F621}"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60693E-56D0-43A9-8CB1-2900EA13AC1B}" type="slidenum">
              <a:rPr lang="en-IN" smtClean="0"/>
              <a:t>‹#›</a:t>
            </a:fld>
            <a:endParaRPr lang="en-IN"/>
          </a:p>
        </p:txBody>
      </p:sp>
    </p:spTree>
    <p:extLst>
      <p:ext uri="{BB962C8B-B14F-4D97-AF65-F5344CB8AC3E}">
        <p14:creationId xmlns:p14="http://schemas.microsoft.com/office/powerpoint/2010/main" val="3538751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DDB1E3-6D4C-4363-AED8-903D16B1F621}" type="datetimeFigureOut">
              <a:rPr lang="en-IN" smtClean="0"/>
              <a:t>08-02-2025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60693E-56D0-43A9-8CB1-2900EA13AC1B}" type="slidenum">
              <a:rPr lang="en-IN" smtClean="0"/>
              <a:t>‹#›</a:t>
            </a:fld>
            <a:endParaRPr lang="en-IN"/>
          </a:p>
        </p:txBody>
      </p:sp>
    </p:spTree>
    <p:extLst>
      <p:ext uri="{BB962C8B-B14F-4D97-AF65-F5344CB8AC3E}">
        <p14:creationId xmlns:p14="http://schemas.microsoft.com/office/powerpoint/2010/main" val="29058222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CB2C8-5E56-97E4-83A6-31297743E52C}"/>
              </a:ext>
            </a:extLst>
          </p:cNvPr>
          <p:cNvSpPr>
            <a:spLocks noGrp="1"/>
          </p:cNvSpPr>
          <p:nvPr>
            <p:ph type="ctrTitle"/>
          </p:nvPr>
        </p:nvSpPr>
        <p:spPr/>
        <p:txBody>
          <a:bodyPr/>
          <a:lstStyle/>
          <a:p>
            <a:r>
              <a:rPr lang="en-IN" dirty="0"/>
              <a:t>Credit EDA Assignment</a:t>
            </a:r>
            <a:br>
              <a:rPr lang="en-IN" dirty="0"/>
            </a:br>
            <a:r>
              <a:rPr lang="en-IN" dirty="0" err="1"/>
              <a:t>Upgrad</a:t>
            </a:r>
            <a:endParaRPr lang="en-IN" dirty="0"/>
          </a:p>
        </p:txBody>
      </p:sp>
      <p:sp>
        <p:nvSpPr>
          <p:cNvPr id="3" name="Subtitle 2">
            <a:extLst>
              <a:ext uri="{FF2B5EF4-FFF2-40B4-BE49-F238E27FC236}">
                <a16:creationId xmlns:a16="http://schemas.microsoft.com/office/drawing/2014/main" id="{2893AF4F-76EF-C3E6-2273-0AA7CD7EE6EC}"/>
              </a:ext>
            </a:extLst>
          </p:cNvPr>
          <p:cNvSpPr>
            <a:spLocks noGrp="1"/>
          </p:cNvSpPr>
          <p:nvPr>
            <p:ph type="subTitle" idx="1"/>
          </p:nvPr>
        </p:nvSpPr>
        <p:spPr/>
        <p:txBody>
          <a:bodyPr>
            <a:normAutofit lnSpcReduction="10000"/>
          </a:bodyPr>
          <a:lstStyle/>
          <a:p>
            <a:r>
              <a:rPr lang="en-IN" dirty="0"/>
              <a:t>Submitted by</a:t>
            </a:r>
          </a:p>
          <a:p>
            <a:r>
              <a:rPr lang="en-IN" dirty="0"/>
              <a:t>Shiva Shankar Iyer</a:t>
            </a:r>
          </a:p>
          <a:p>
            <a:r>
              <a:rPr lang="en-IN" dirty="0"/>
              <a:t>November 2024 batch</a:t>
            </a:r>
          </a:p>
        </p:txBody>
      </p:sp>
    </p:spTree>
    <p:extLst>
      <p:ext uri="{BB962C8B-B14F-4D97-AF65-F5344CB8AC3E}">
        <p14:creationId xmlns:p14="http://schemas.microsoft.com/office/powerpoint/2010/main" val="542400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0F119-EA82-D5B9-A7E8-A153B9C3AE2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D1BA8E10-F5DC-4F5F-66B9-2F9F838452E7}"/>
              </a:ext>
            </a:extLst>
          </p:cNvPr>
          <p:cNvSpPr>
            <a:spLocks noGrp="1"/>
          </p:cNvSpPr>
          <p:nvPr>
            <p:ph idx="1"/>
          </p:nvPr>
        </p:nvSpPr>
        <p:spPr/>
        <p:txBody>
          <a:bodyPr/>
          <a:lstStyle/>
          <a:p>
            <a:r>
              <a:rPr lang="en-IN" dirty="0"/>
              <a:t>The finance company is looking to find out the driving factors behind loan default, or variables which are strong indicators of default.</a:t>
            </a:r>
          </a:p>
        </p:txBody>
      </p:sp>
    </p:spTree>
    <p:extLst>
      <p:ext uri="{BB962C8B-B14F-4D97-AF65-F5344CB8AC3E}">
        <p14:creationId xmlns:p14="http://schemas.microsoft.com/office/powerpoint/2010/main" val="404126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BB036-9854-6664-4C16-ABC248DD567C}"/>
              </a:ext>
            </a:extLst>
          </p:cNvPr>
          <p:cNvSpPr>
            <a:spLocks noGrp="1"/>
          </p:cNvSpPr>
          <p:nvPr>
            <p:ph type="title"/>
          </p:nvPr>
        </p:nvSpPr>
        <p:spPr/>
        <p:txBody>
          <a:bodyPr/>
          <a:lstStyle/>
          <a:p>
            <a:r>
              <a:rPr lang="en-IN" dirty="0"/>
              <a:t>Performing EDA on the dataset</a:t>
            </a:r>
          </a:p>
        </p:txBody>
      </p:sp>
      <p:sp>
        <p:nvSpPr>
          <p:cNvPr id="3" name="Content Placeholder 2">
            <a:extLst>
              <a:ext uri="{FF2B5EF4-FFF2-40B4-BE49-F238E27FC236}">
                <a16:creationId xmlns:a16="http://schemas.microsoft.com/office/drawing/2014/main" id="{34EA031C-AB54-9C69-9421-4E8CEB70E3F8}"/>
              </a:ext>
            </a:extLst>
          </p:cNvPr>
          <p:cNvSpPr>
            <a:spLocks noGrp="1"/>
          </p:cNvSpPr>
          <p:nvPr>
            <p:ph idx="1"/>
          </p:nvPr>
        </p:nvSpPr>
        <p:spPr/>
        <p:txBody>
          <a:bodyPr>
            <a:normAutofit fontScale="92500" lnSpcReduction="20000"/>
          </a:bodyPr>
          <a:lstStyle/>
          <a:p>
            <a:r>
              <a:rPr lang="en-IN" dirty="0"/>
              <a:t>Go through both the datasets to get a feel of the data and understand the attributes using the data dictionary provided.</a:t>
            </a:r>
          </a:p>
          <a:p>
            <a:r>
              <a:rPr lang="en-IN" dirty="0"/>
              <a:t>Check for null values and remove/impute them. Drop unnecessary columns and impute null values in few columns.</a:t>
            </a:r>
          </a:p>
          <a:p>
            <a:r>
              <a:rPr lang="en-IN" dirty="0"/>
              <a:t>Identify the outliers and calculate the data imbalance</a:t>
            </a:r>
          </a:p>
          <a:p>
            <a:r>
              <a:rPr lang="en-IN" dirty="0"/>
              <a:t>Create derived variables and </a:t>
            </a:r>
            <a:r>
              <a:rPr lang="en-IN" dirty="0" err="1"/>
              <a:t>dataframes</a:t>
            </a:r>
            <a:r>
              <a:rPr lang="en-IN" dirty="0"/>
              <a:t> for in-depth analysis.</a:t>
            </a:r>
          </a:p>
          <a:p>
            <a:r>
              <a:rPr lang="en-IN" dirty="0"/>
              <a:t>Perform Univariate(</a:t>
            </a:r>
            <a:r>
              <a:rPr lang="en-IN" dirty="0" err="1"/>
              <a:t>histogram,boxplot</a:t>
            </a:r>
            <a:r>
              <a:rPr lang="en-IN" dirty="0"/>
              <a:t>), Bivariate(scatterplot) and Multivariate(heatmap) Analysis on the variables and </a:t>
            </a:r>
            <a:r>
              <a:rPr lang="en-IN" dirty="0" err="1"/>
              <a:t>analyze</a:t>
            </a:r>
            <a:r>
              <a:rPr lang="en-IN" dirty="0"/>
              <a:t> the variables behind loan default.</a:t>
            </a:r>
          </a:p>
          <a:p>
            <a:pPr marL="0" indent="0">
              <a:buNone/>
            </a:pPr>
            <a:endParaRPr lang="en-IN" dirty="0"/>
          </a:p>
        </p:txBody>
      </p:sp>
    </p:spTree>
    <p:extLst>
      <p:ext uri="{BB962C8B-B14F-4D97-AF65-F5344CB8AC3E}">
        <p14:creationId xmlns:p14="http://schemas.microsoft.com/office/powerpoint/2010/main" val="1410869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5DCD4-A7C9-D686-16B0-709711ECCE31}"/>
              </a:ext>
            </a:extLst>
          </p:cNvPr>
          <p:cNvSpPr>
            <a:spLocks noGrp="1"/>
          </p:cNvSpPr>
          <p:nvPr>
            <p:ph type="title"/>
          </p:nvPr>
        </p:nvSpPr>
        <p:spPr/>
        <p:txBody>
          <a:bodyPr>
            <a:normAutofit fontScale="90000"/>
          </a:bodyPr>
          <a:lstStyle/>
          <a:p>
            <a:r>
              <a:rPr lang="en-IN" dirty="0"/>
              <a:t>Top 5 Variables which are strong indicators of default</a:t>
            </a:r>
          </a:p>
        </p:txBody>
      </p:sp>
      <p:sp>
        <p:nvSpPr>
          <p:cNvPr id="3" name="Content Placeholder 2">
            <a:extLst>
              <a:ext uri="{FF2B5EF4-FFF2-40B4-BE49-F238E27FC236}">
                <a16:creationId xmlns:a16="http://schemas.microsoft.com/office/drawing/2014/main" id="{DC38A7E7-09DB-52C0-254D-F26378B1FE0D}"/>
              </a:ext>
            </a:extLst>
          </p:cNvPr>
          <p:cNvSpPr>
            <a:spLocks noGrp="1"/>
          </p:cNvSpPr>
          <p:nvPr>
            <p:ph idx="1"/>
          </p:nvPr>
        </p:nvSpPr>
        <p:spPr/>
        <p:txBody>
          <a:bodyPr/>
          <a:lstStyle/>
          <a:p>
            <a:r>
              <a:rPr lang="en-IN" dirty="0"/>
              <a:t>Age</a:t>
            </a:r>
          </a:p>
          <a:p>
            <a:r>
              <a:rPr lang="en-IN" dirty="0"/>
              <a:t>Education</a:t>
            </a:r>
          </a:p>
          <a:p>
            <a:r>
              <a:rPr lang="en-IN" dirty="0"/>
              <a:t>Income</a:t>
            </a:r>
          </a:p>
          <a:p>
            <a:r>
              <a:rPr lang="en-IN" dirty="0"/>
              <a:t>Occupation/Work </a:t>
            </a:r>
          </a:p>
          <a:p>
            <a:r>
              <a:rPr lang="en-IN" dirty="0"/>
              <a:t>Gender</a:t>
            </a:r>
          </a:p>
        </p:txBody>
      </p:sp>
    </p:spTree>
    <p:extLst>
      <p:ext uri="{BB962C8B-B14F-4D97-AF65-F5344CB8AC3E}">
        <p14:creationId xmlns:p14="http://schemas.microsoft.com/office/powerpoint/2010/main" val="3614300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D0390-F42B-8273-27AE-7B8E31A1C58C}"/>
              </a:ext>
            </a:extLst>
          </p:cNvPr>
          <p:cNvSpPr>
            <a:spLocks noGrp="1"/>
          </p:cNvSpPr>
          <p:nvPr>
            <p:ph type="title"/>
          </p:nvPr>
        </p:nvSpPr>
        <p:spPr/>
        <p:txBody>
          <a:bodyPr/>
          <a:lstStyle/>
          <a:p>
            <a:r>
              <a:rPr lang="en-IN" dirty="0"/>
              <a:t>Notable Insights</a:t>
            </a:r>
          </a:p>
        </p:txBody>
      </p:sp>
      <p:sp>
        <p:nvSpPr>
          <p:cNvPr id="3" name="Content Placeholder 2">
            <a:extLst>
              <a:ext uri="{FF2B5EF4-FFF2-40B4-BE49-F238E27FC236}">
                <a16:creationId xmlns:a16="http://schemas.microsoft.com/office/drawing/2014/main" id="{C17729E7-8829-D899-FF70-79E698E30B98}"/>
              </a:ext>
            </a:extLst>
          </p:cNvPr>
          <p:cNvSpPr>
            <a:spLocks noGrp="1"/>
          </p:cNvSpPr>
          <p:nvPr>
            <p:ph idx="1"/>
          </p:nvPr>
        </p:nvSpPr>
        <p:spPr/>
        <p:txBody>
          <a:bodyPr>
            <a:normAutofit fontScale="92500" lnSpcReduction="20000"/>
          </a:bodyPr>
          <a:lstStyle/>
          <a:p>
            <a:r>
              <a:rPr lang="en-US" dirty="0"/>
              <a:t>8% of the customers have payment difficulties.</a:t>
            </a:r>
          </a:p>
          <a:p>
            <a:r>
              <a:rPr lang="en-US" dirty="0"/>
              <a:t>Although the number of female loan applicants are higher(66%), the average salary of the male customer is significantly higher.</a:t>
            </a:r>
          </a:p>
          <a:p>
            <a:r>
              <a:rPr lang="en-US" dirty="0"/>
              <a:t>HC(Home Credit) at ~60% is the reason for the maximum number of loan rejections.</a:t>
            </a:r>
          </a:p>
          <a:p>
            <a:r>
              <a:rPr lang="en-US" dirty="0"/>
              <a:t>The age groups of &lt;30 years seem to be having higher default rates as compared to other age groups. </a:t>
            </a:r>
          </a:p>
          <a:p>
            <a:r>
              <a:rPr lang="en-US" dirty="0"/>
              <a:t>Customers who are 50+ in age and possess academic degrees are more likely to take higher loan amounts.</a:t>
            </a:r>
            <a:endParaRPr lang="en-IN" dirty="0"/>
          </a:p>
        </p:txBody>
      </p:sp>
    </p:spTree>
    <p:extLst>
      <p:ext uri="{BB962C8B-B14F-4D97-AF65-F5344CB8AC3E}">
        <p14:creationId xmlns:p14="http://schemas.microsoft.com/office/powerpoint/2010/main" val="1397347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E1B3-EC46-456D-6CDB-C65D4C2D746D}"/>
              </a:ext>
            </a:extLst>
          </p:cNvPr>
          <p:cNvSpPr>
            <a:spLocks noGrp="1"/>
          </p:cNvSpPr>
          <p:nvPr>
            <p:ph type="title"/>
          </p:nvPr>
        </p:nvSpPr>
        <p:spPr/>
        <p:txBody>
          <a:bodyPr/>
          <a:lstStyle/>
          <a:p>
            <a:r>
              <a:rPr lang="en-IN" dirty="0"/>
              <a:t>Observations and Recommendations - 1</a:t>
            </a:r>
          </a:p>
        </p:txBody>
      </p:sp>
      <p:sp>
        <p:nvSpPr>
          <p:cNvPr id="3" name="Content Placeholder 2">
            <a:extLst>
              <a:ext uri="{FF2B5EF4-FFF2-40B4-BE49-F238E27FC236}">
                <a16:creationId xmlns:a16="http://schemas.microsoft.com/office/drawing/2014/main" id="{2DBAF868-721E-E841-5FDD-3B09685E44AE}"/>
              </a:ext>
            </a:extLst>
          </p:cNvPr>
          <p:cNvSpPr>
            <a:spLocks noGrp="1"/>
          </p:cNvSpPr>
          <p:nvPr>
            <p:ph idx="1"/>
          </p:nvPr>
        </p:nvSpPr>
        <p:spPr>
          <a:xfrm>
            <a:off x="1295401" y="2556931"/>
            <a:ext cx="9601196" cy="3485649"/>
          </a:xfrm>
        </p:spPr>
        <p:txBody>
          <a:bodyPr>
            <a:normAutofit fontScale="70000" lnSpcReduction="20000"/>
          </a:bodyPr>
          <a:lstStyle/>
          <a:p>
            <a:r>
              <a:rPr lang="en-IN" sz="2500" dirty="0"/>
              <a:t>The company needs to </a:t>
            </a:r>
            <a:r>
              <a:rPr lang="en-IN" sz="2500" u="sng" dirty="0"/>
              <a:t>target more female customers </a:t>
            </a:r>
            <a:r>
              <a:rPr lang="en-IN" sz="2500" dirty="0"/>
              <a:t>as their default rates are lesser than male customers</a:t>
            </a:r>
          </a:p>
          <a:p>
            <a:pPr lvl="1"/>
            <a:r>
              <a:rPr lang="en-IN" sz="2100" dirty="0"/>
              <a:t>Providing special interest rates for working women/women entrepreneurs can boost the company’s loan portfolio.</a:t>
            </a:r>
          </a:p>
          <a:p>
            <a:r>
              <a:rPr lang="en-US" sz="2500" dirty="0"/>
              <a:t>The customers above the ages of 40 and income of &gt;400000 are able to take loans of a higher ticket size. Their default rates are also lesser, </a:t>
            </a:r>
            <a:r>
              <a:rPr lang="en-US" sz="2500" u="sng" dirty="0"/>
              <a:t>so targeting the 40+ age groups for loans </a:t>
            </a:r>
            <a:r>
              <a:rPr lang="en-US" sz="2500" dirty="0"/>
              <a:t>can increase the bank's revenue through regular interest payments.</a:t>
            </a:r>
          </a:p>
          <a:p>
            <a:r>
              <a:rPr lang="en-US" sz="2500" dirty="0"/>
              <a:t>Customers who are </a:t>
            </a:r>
            <a:r>
              <a:rPr lang="en-US" sz="2500" u="sng" dirty="0"/>
              <a:t>separated and are &lt;30 years are more likely to face payment difficulties</a:t>
            </a:r>
            <a:r>
              <a:rPr lang="en-US" sz="2500" dirty="0"/>
              <a:t>. The bank can either charge higher interest rates to these customers or refuse their loan application.</a:t>
            </a:r>
          </a:p>
          <a:p>
            <a:r>
              <a:rPr lang="en-US" sz="2500" dirty="0"/>
              <a:t>Clearly, </a:t>
            </a:r>
            <a:r>
              <a:rPr lang="en-US" sz="2500" u="sng" dirty="0"/>
              <a:t>businessman and commercial associates have the highest income</a:t>
            </a:r>
            <a:r>
              <a:rPr lang="en-US" sz="2500" dirty="0"/>
              <a:t> and can therefore be targeted for providing loans, as the likelihood of them paying back the loan is higher(or the likelihood of them defaulting is lower).Again, although the income is higher for businessmen - </a:t>
            </a:r>
            <a:r>
              <a:rPr lang="en-US" sz="2500" u="sng" dirty="0"/>
              <a:t>there is a risk of business losses as well</a:t>
            </a:r>
            <a:r>
              <a:rPr lang="en-US" sz="2500" dirty="0"/>
              <a:t>. The bank must tread cautiously while lending to this category.</a:t>
            </a:r>
          </a:p>
          <a:p>
            <a:endParaRPr lang="en-IN" dirty="0"/>
          </a:p>
          <a:p>
            <a:endParaRPr lang="en-IN" dirty="0"/>
          </a:p>
        </p:txBody>
      </p:sp>
    </p:spTree>
    <p:extLst>
      <p:ext uri="{BB962C8B-B14F-4D97-AF65-F5344CB8AC3E}">
        <p14:creationId xmlns:p14="http://schemas.microsoft.com/office/powerpoint/2010/main" val="1637504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1A8F-F258-6794-85BE-1C7AC5F732FE}"/>
              </a:ext>
            </a:extLst>
          </p:cNvPr>
          <p:cNvSpPr>
            <a:spLocks noGrp="1"/>
          </p:cNvSpPr>
          <p:nvPr>
            <p:ph type="title"/>
          </p:nvPr>
        </p:nvSpPr>
        <p:spPr/>
        <p:txBody>
          <a:bodyPr/>
          <a:lstStyle/>
          <a:p>
            <a:r>
              <a:rPr lang="en-IN" dirty="0"/>
              <a:t>Observations and Recommendations - 2</a:t>
            </a:r>
          </a:p>
        </p:txBody>
      </p:sp>
      <p:sp>
        <p:nvSpPr>
          <p:cNvPr id="3" name="Content Placeholder 2">
            <a:extLst>
              <a:ext uri="{FF2B5EF4-FFF2-40B4-BE49-F238E27FC236}">
                <a16:creationId xmlns:a16="http://schemas.microsoft.com/office/drawing/2014/main" id="{79FC439B-C03B-F4D0-C670-7B9E6C370781}"/>
              </a:ext>
            </a:extLst>
          </p:cNvPr>
          <p:cNvSpPr>
            <a:spLocks noGrp="1"/>
          </p:cNvSpPr>
          <p:nvPr>
            <p:ph idx="1"/>
          </p:nvPr>
        </p:nvSpPr>
        <p:spPr/>
        <p:txBody>
          <a:bodyPr>
            <a:normAutofit fontScale="92500" lnSpcReduction="10000"/>
          </a:bodyPr>
          <a:lstStyle/>
          <a:p>
            <a:r>
              <a:rPr lang="en-US" sz="2400" u="sng" dirty="0"/>
              <a:t>Lending to salaried employees(Accountants, State Servants) </a:t>
            </a:r>
            <a:r>
              <a:rPr lang="en-US" sz="2400" dirty="0"/>
              <a:t>is the company’s safest best as they have low default rates.</a:t>
            </a:r>
          </a:p>
          <a:p>
            <a:r>
              <a:rPr lang="en-US" sz="2400" dirty="0"/>
              <a:t>Maximum persons availing loans are in the </a:t>
            </a:r>
            <a:r>
              <a:rPr lang="en-US" sz="2400" u="sng" dirty="0"/>
              <a:t>age group of 30-40 </a:t>
            </a:r>
            <a:r>
              <a:rPr lang="en-US" sz="2400" dirty="0"/>
              <a:t>years and the maximum </a:t>
            </a:r>
            <a:r>
              <a:rPr lang="en-US" sz="2400" u="sng" dirty="0"/>
              <a:t>type of loans disbursed are consumer loans</a:t>
            </a:r>
            <a:r>
              <a:rPr lang="en-US" sz="2400" dirty="0"/>
              <a:t>. The company must therefore target mid-level management employees/customers as the probability of disbursing the loan is higher, with low default rates.</a:t>
            </a:r>
          </a:p>
          <a:p>
            <a:r>
              <a:rPr lang="en-US" dirty="0"/>
              <a:t>P</a:t>
            </a:r>
            <a:r>
              <a:rPr lang="en-US" sz="2400" dirty="0"/>
              <a:t>rovide special rates of interest to 50+ age customers to attract them and ease the process of offline/online loan application for them, since they have more propensity to ay back the loan.</a:t>
            </a:r>
            <a:endParaRPr lang="en-IN" sz="2400" dirty="0"/>
          </a:p>
          <a:p>
            <a:endParaRPr lang="en-IN" dirty="0"/>
          </a:p>
        </p:txBody>
      </p:sp>
    </p:spTree>
    <p:extLst>
      <p:ext uri="{BB962C8B-B14F-4D97-AF65-F5344CB8AC3E}">
        <p14:creationId xmlns:p14="http://schemas.microsoft.com/office/powerpoint/2010/main" val="319345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26F01-C845-551D-8AA9-3A52D7972B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CC613B-E167-1BC1-E7C6-677E89C685CF}"/>
              </a:ext>
            </a:extLst>
          </p:cNvPr>
          <p:cNvSpPr>
            <a:spLocks noGrp="1"/>
          </p:cNvSpPr>
          <p:nvPr>
            <p:ph idx="1"/>
          </p:nvPr>
        </p:nvSpPr>
        <p:spPr/>
        <p:txBody>
          <a:bodyPr/>
          <a:lstStyle/>
          <a:p>
            <a:endParaRPr lang="en-IN" dirty="0"/>
          </a:p>
          <a:p>
            <a:endParaRPr lang="en-IN" dirty="0"/>
          </a:p>
          <a:p>
            <a:pPr marL="0" indent="0" algn="ctr">
              <a:buNone/>
            </a:pPr>
            <a:r>
              <a:rPr lang="en-IN" dirty="0"/>
              <a:t>THANK YOU</a:t>
            </a:r>
          </a:p>
        </p:txBody>
      </p:sp>
    </p:spTree>
    <p:extLst>
      <p:ext uri="{BB962C8B-B14F-4D97-AF65-F5344CB8AC3E}">
        <p14:creationId xmlns:p14="http://schemas.microsoft.com/office/powerpoint/2010/main" val="247682569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176</TotalTime>
  <Words>550</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Credit EDA Assignment Upgrad</vt:lpstr>
      <vt:lpstr>Problem Statement</vt:lpstr>
      <vt:lpstr>Performing EDA on the dataset</vt:lpstr>
      <vt:lpstr>Top 5 Variables which are strong indicators of default</vt:lpstr>
      <vt:lpstr>Notable Insights</vt:lpstr>
      <vt:lpstr>Observations and Recommendations - 1</vt:lpstr>
      <vt:lpstr>Observations and Recommendations - 2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 Shankar</dc:creator>
  <cp:lastModifiedBy>Shiva Shankar</cp:lastModifiedBy>
  <cp:revision>38</cp:revision>
  <dcterms:created xsi:type="dcterms:W3CDTF">2025-02-08T12:37:01Z</dcterms:created>
  <dcterms:modified xsi:type="dcterms:W3CDTF">2025-02-08T15:33:54Z</dcterms:modified>
</cp:coreProperties>
</file>