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sldIdLst>
    <p:sldId id="256" r:id="rId2"/>
    <p:sldId id="262" r:id="rId3"/>
    <p:sldId id="270" r:id="rId4"/>
    <p:sldId id="271" r:id="rId5"/>
    <p:sldId id="282" r:id="rId6"/>
    <p:sldId id="281" r:id="rId7"/>
    <p:sldId id="272" r:id="rId8"/>
    <p:sldId id="283" r:id="rId9"/>
    <p:sldId id="279" r:id="rId10"/>
    <p:sldId id="284" r:id="rId11"/>
    <p:sldId id="280" r:id="rId12"/>
    <p:sldId id="273" r:id="rId13"/>
    <p:sldId id="288" r:id="rId14"/>
    <p:sldId id="286" r:id="rId15"/>
    <p:sldId id="287" r:id="rId16"/>
    <p:sldId id="285" r:id="rId17"/>
    <p:sldId id="295" r:id="rId18"/>
    <p:sldId id="289" r:id="rId19"/>
    <p:sldId id="290" r:id="rId20"/>
    <p:sldId id="291" r:id="rId21"/>
    <p:sldId id="292" r:id="rId22"/>
    <p:sldId id="293" r:id="rId23"/>
    <p:sldId id="294"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932" autoAdjust="0"/>
  </p:normalViewPr>
  <p:slideViewPr>
    <p:cSldViewPr snapToGrid="0">
      <p:cViewPr>
        <p:scale>
          <a:sx n="48" d="100"/>
          <a:sy n="48" d="100"/>
        </p:scale>
        <p:origin x="1824" y="20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C9A98-1A48-4EE4-A522-F8C91BC3A23D}"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107D71B9-80CF-42D5-8209-8246F0D937E7}">
      <dgm:prSet phldrT="[Text]" custT="1"/>
      <dgm:spPr/>
      <dgm:t>
        <a:bodyPr/>
        <a:lstStyle/>
        <a:p>
          <a:r>
            <a:rPr lang="en-US" sz="1600" smtClean="0">
              <a:latin typeface="Comic Sans MS" panose="030F0702030302020204" pitchFamily="66" charset="0"/>
            </a:rPr>
            <a:t>Asymptomatic</a:t>
          </a:r>
          <a:endParaRPr lang="en-US" sz="1600" dirty="0">
            <a:latin typeface="Comic Sans MS" panose="030F0702030302020204" pitchFamily="66" charset="0"/>
          </a:endParaRPr>
        </a:p>
      </dgm:t>
    </dgm:pt>
    <dgm:pt modelId="{CB4C8C5F-A432-4D2A-8734-FD510E0EE90A}" type="parTrans" cxnId="{58255CE6-7749-423F-9DF8-42B20B847E47}">
      <dgm:prSet/>
      <dgm:spPr/>
      <dgm:t>
        <a:bodyPr/>
        <a:lstStyle/>
        <a:p>
          <a:endParaRPr lang="en-US" sz="4000" dirty="0">
            <a:solidFill>
              <a:schemeClr val="tx1"/>
            </a:solidFill>
            <a:latin typeface="Comic Sans MS" panose="030F0702030302020204" pitchFamily="66" charset="0"/>
          </a:endParaRPr>
        </a:p>
      </dgm:t>
    </dgm:pt>
    <dgm:pt modelId="{94038D70-779A-4785-9F91-03B8D89A41DD}" type="sibTrans" cxnId="{58255CE6-7749-423F-9DF8-42B20B847E47}">
      <dgm:prSet/>
      <dgm:spPr/>
      <dgm:t>
        <a:bodyPr/>
        <a:lstStyle/>
        <a:p>
          <a:endParaRPr lang="en-US" sz="4000" dirty="0">
            <a:solidFill>
              <a:schemeClr val="tx1"/>
            </a:solidFill>
            <a:latin typeface="Comic Sans MS" panose="030F0702030302020204" pitchFamily="66" charset="0"/>
          </a:endParaRPr>
        </a:p>
      </dgm:t>
    </dgm:pt>
    <dgm:pt modelId="{A56FC3F8-D635-4C03-84E3-B248535DB86C}">
      <dgm:prSet phldrT="[Text]" custT="1"/>
      <dgm:spPr/>
      <dgm:t>
        <a:bodyPr/>
        <a:lstStyle/>
        <a:p>
          <a:r>
            <a:rPr lang="en-US" sz="1600" smtClean="0">
              <a:latin typeface="Comic Sans MS" panose="030F0702030302020204" pitchFamily="66" charset="0"/>
            </a:rPr>
            <a:t>Mild</a:t>
          </a:r>
          <a:endParaRPr lang="en-US" sz="1600" dirty="0">
            <a:latin typeface="Comic Sans MS" panose="030F0702030302020204" pitchFamily="66" charset="0"/>
          </a:endParaRPr>
        </a:p>
      </dgm:t>
    </dgm:pt>
    <dgm:pt modelId="{94CCF598-D8A8-4BB3-9374-22048D68551A}" type="parTrans" cxnId="{1EA1D011-D8CD-4BF9-8508-1104DDE16482}">
      <dgm:prSet/>
      <dgm:spPr/>
      <dgm:t>
        <a:bodyPr/>
        <a:lstStyle/>
        <a:p>
          <a:endParaRPr lang="en-US" sz="4000" dirty="0">
            <a:solidFill>
              <a:schemeClr val="tx1"/>
            </a:solidFill>
            <a:latin typeface="Comic Sans MS" panose="030F0702030302020204" pitchFamily="66" charset="0"/>
          </a:endParaRPr>
        </a:p>
      </dgm:t>
    </dgm:pt>
    <dgm:pt modelId="{319F492E-66B1-4941-934D-2C0BE2509365}" type="sibTrans" cxnId="{1EA1D011-D8CD-4BF9-8508-1104DDE16482}">
      <dgm:prSet/>
      <dgm:spPr/>
      <dgm:t>
        <a:bodyPr/>
        <a:lstStyle/>
        <a:p>
          <a:endParaRPr lang="en-US" sz="4000" dirty="0">
            <a:solidFill>
              <a:schemeClr val="tx1"/>
            </a:solidFill>
            <a:latin typeface="Comic Sans MS" panose="030F0702030302020204" pitchFamily="66" charset="0"/>
          </a:endParaRPr>
        </a:p>
      </dgm:t>
    </dgm:pt>
    <dgm:pt modelId="{B028A266-DC8F-43FB-81B8-7CBD6540667F}">
      <dgm:prSet phldrT="[Text]" custT="1"/>
      <dgm:spPr/>
      <dgm:t>
        <a:bodyPr/>
        <a:lstStyle/>
        <a:p>
          <a:r>
            <a:rPr lang="en-US" sz="1600" smtClean="0">
              <a:latin typeface="Comic Sans MS" panose="030F0702030302020204" pitchFamily="66" charset="0"/>
            </a:rPr>
            <a:t>Moderate</a:t>
          </a:r>
          <a:endParaRPr lang="en-US" sz="1600" dirty="0">
            <a:latin typeface="Comic Sans MS" panose="030F0702030302020204" pitchFamily="66" charset="0"/>
          </a:endParaRPr>
        </a:p>
      </dgm:t>
    </dgm:pt>
    <dgm:pt modelId="{BD6E5D30-C26E-4060-81F0-51A2238373F9}" type="parTrans" cxnId="{B16C9FD6-504B-4E8B-A1A4-EA302A01FC94}">
      <dgm:prSet/>
      <dgm:spPr/>
      <dgm:t>
        <a:bodyPr/>
        <a:lstStyle/>
        <a:p>
          <a:endParaRPr lang="en-US" sz="4000" dirty="0">
            <a:solidFill>
              <a:schemeClr val="tx1"/>
            </a:solidFill>
            <a:latin typeface="Comic Sans MS" panose="030F0702030302020204" pitchFamily="66" charset="0"/>
          </a:endParaRPr>
        </a:p>
      </dgm:t>
    </dgm:pt>
    <dgm:pt modelId="{3813ACB9-A26A-429A-AC01-1F93746FD970}" type="sibTrans" cxnId="{B16C9FD6-504B-4E8B-A1A4-EA302A01FC94}">
      <dgm:prSet/>
      <dgm:spPr/>
      <dgm:t>
        <a:bodyPr/>
        <a:lstStyle/>
        <a:p>
          <a:endParaRPr lang="en-US" sz="4000" dirty="0">
            <a:solidFill>
              <a:schemeClr val="tx1"/>
            </a:solidFill>
            <a:latin typeface="Comic Sans MS" panose="030F0702030302020204" pitchFamily="66" charset="0"/>
          </a:endParaRPr>
        </a:p>
      </dgm:t>
    </dgm:pt>
    <dgm:pt modelId="{4F7004C9-2BFA-4BBB-86AB-E6A0AA9F30F7}">
      <dgm:prSet custT="1"/>
      <dgm:spPr/>
      <dgm:t>
        <a:bodyPr/>
        <a:lstStyle/>
        <a:p>
          <a:r>
            <a:rPr lang="en-US" sz="1600" smtClean="0">
              <a:latin typeface="Comic Sans MS" panose="030F0702030302020204" pitchFamily="66" charset="0"/>
            </a:rPr>
            <a:t>Severe</a:t>
          </a:r>
          <a:endParaRPr lang="en-US" sz="1600" dirty="0" smtClean="0">
            <a:latin typeface="Comic Sans MS" panose="030F0702030302020204" pitchFamily="66" charset="0"/>
          </a:endParaRPr>
        </a:p>
      </dgm:t>
    </dgm:pt>
    <dgm:pt modelId="{F59ED4A9-2C6F-4495-A5BF-58092847E549}" type="parTrans" cxnId="{5D7C6447-9313-46CF-BBEC-46BF88E6FC0D}">
      <dgm:prSet/>
      <dgm:spPr/>
      <dgm:t>
        <a:bodyPr/>
        <a:lstStyle/>
        <a:p>
          <a:endParaRPr lang="en-US" sz="4000" dirty="0">
            <a:solidFill>
              <a:schemeClr val="tx1"/>
            </a:solidFill>
            <a:latin typeface="Comic Sans MS" panose="030F0702030302020204" pitchFamily="66" charset="0"/>
          </a:endParaRPr>
        </a:p>
      </dgm:t>
    </dgm:pt>
    <dgm:pt modelId="{DF9DF2C5-33B4-4539-B5D4-8FB96A02D159}" type="sibTrans" cxnId="{5D7C6447-9313-46CF-BBEC-46BF88E6FC0D}">
      <dgm:prSet/>
      <dgm:spPr/>
      <dgm:t>
        <a:bodyPr/>
        <a:lstStyle/>
        <a:p>
          <a:endParaRPr lang="en-US" sz="4000" dirty="0">
            <a:solidFill>
              <a:schemeClr val="tx1"/>
            </a:solidFill>
            <a:latin typeface="Comic Sans MS" panose="030F0702030302020204" pitchFamily="66" charset="0"/>
          </a:endParaRPr>
        </a:p>
      </dgm:t>
    </dgm:pt>
    <dgm:pt modelId="{15D4C3D5-DFAA-4A72-BF90-3638AC6912B4}">
      <dgm:prSet custT="1"/>
      <dgm:spPr/>
      <dgm:t>
        <a:bodyPr/>
        <a:lstStyle/>
        <a:p>
          <a:r>
            <a:rPr lang="en-US" sz="1600" smtClean="0">
              <a:latin typeface="Comic Sans MS" panose="030F0702030302020204" pitchFamily="66" charset="0"/>
            </a:rPr>
            <a:t>Critical</a:t>
          </a:r>
          <a:endParaRPr lang="en-US" sz="1600" dirty="0" smtClean="0">
            <a:latin typeface="Comic Sans MS" panose="030F0702030302020204" pitchFamily="66" charset="0"/>
          </a:endParaRPr>
        </a:p>
      </dgm:t>
    </dgm:pt>
    <dgm:pt modelId="{D1032F4F-FBCA-4F66-8585-A0EC9945BB3F}" type="parTrans" cxnId="{9B444C1D-5B28-49A1-BA4C-1566B4919DE8}">
      <dgm:prSet/>
      <dgm:spPr/>
      <dgm:t>
        <a:bodyPr/>
        <a:lstStyle/>
        <a:p>
          <a:endParaRPr lang="en-US" sz="4000" dirty="0">
            <a:solidFill>
              <a:schemeClr val="tx1"/>
            </a:solidFill>
            <a:latin typeface="Comic Sans MS" panose="030F0702030302020204" pitchFamily="66" charset="0"/>
          </a:endParaRPr>
        </a:p>
      </dgm:t>
    </dgm:pt>
    <dgm:pt modelId="{252C72F5-52F9-428B-9612-8F85EE33DE70}" type="sibTrans" cxnId="{9B444C1D-5B28-49A1-BA4C-1566B4919DE8}">
      <dgm:prSet/>
      <dgm:spPr/>
      <dgm:t>
        <a:bodyPr/>
        <a:lstStyle/>
        <a:p>
          <a:endParaRPr lang="en-US" sz="4000" dirty="0">
            <a:solidFill>
              <a:schemeClr val="tx1"/>
            </a:solidFill>
            <a:latin typeface="Comic Sans MS" panose="030F0702030302020204" pitchFamily="66" charset="0"/>
          </a:endParaRPr>
        </a:p>
      </dgm:t>
    </dgm:pt>
    <dgm:pt modelId="{439A7025-7E23-45C1-A958-6E862139D29A}" type="pres">
      <dgm:prSet presAssocID="{2D1C9A98-1A48-4EE4-A522-F8C91BC3A23D}" presName="Name0" presStyleCnt="0">
        <dgm:presLayoutVars>
          <dgm:dir/>
          <dgm:resizeHandles val="exact"/>
        </dgm:presLayoutVars>
      </dgm:prSet>
      <dgm:spPr/>
    </dgm:pt>
    <dgm:pt modelId="{38584005-C1F8-4228-B802-5AE49857E7D6}" type="pres">
      <dgm:prSet presAssocID="{2D1C9A98-1A48-4EE4-A522-F8C91BC3A23D}" presName="arrow" presStyleLbl="bgShp" presStyleIdx="0" presStyleCnt="1"/>
      <dgm:spPr/>
    </dgm:pt>
    <dgm:pt modelId="{8BA3CD2F-7C7C-40B4-B071-27731EFB1E70}" type="pres">
      <dgm:prSet presAssocID="{2D1C9A98-1A48-4EE4-A522-F8C91BC3A23D}" presName="points" presStyleCnt="0"/>
      <dgm:spPr/>
    </dgm:pt>
    <dgm:pt modelId="{770ACC27-8CD6-4ADC-8120-BF935E555C78}" type="pres">
      <dgm:prSet presAssocID="{107D71B9-80CF-42D5-8209-8246F0D937E7}" presName="compositeA" presStyleCnt="0"/>
      <dgm:spPr/>
    </dgm:pt>
    <dgm:pt modelId="{2B0F6463-9E51-4CA4-8B07-436BBBDE4C4D}" type="pres">
      <dgm:prSet presAssocID="{107D71B9-80CF-42D5-8209-8246F0D937E7}" presName="textA" presStyleLbl="revTx" presStyleIdx="0" presStyleCnt="5" custScaleX="147560">
        <dgm:presLayoutVars>
          <dgm:bulletEnabled val="1"/>
        </dgm:presLayoutVars>
      </dgm:prSet>
      <dgm:spPr/>
    </dgm:pt>
    <dgm:pt modelId="{42A0B92F-7274-472B-9D10-0E32D08C1A7C}" type="pres">
      <dgm:prSet presAssocID="{107D71B9-80CF-42D5-8209-8246F0D937E7}" presName="circleA" presStyleLbl="node1" presStyleIdx="0" presStyleCnt="5"/>
      <dgm:spPr/>
    </dgm:pt>
    <dgm:pt modelId="{E4B64D5A-BC49-4441-8679-458E1414FB4A}" type="pres">
      <dgm:prSet presAssocID="{107D71B9-80CF-42D5-8209-8246F0D937E7}" presName="spaceA" presStyleCnt="0"/>
      <dgm:spPr/>
    </dgm:pt>
    <dgm:pt modelId="{E0820426-EB3A-481F-AE02-DF9016EEA79A}" type="pres">
      <dgm:prSet presAssocID="{94038D70-779A-4785-9F91-03B8D89A41DD}" presName="space" presStyleCnt="0"/>
      <dgm:spPr/>
    </dgm:pt>
    <dgm:pt modelId="{424F5938-AA2E-4E49-AC09-F318F14FD14C}" type="pres">
      <dgm:prSet presAssocID="{A56FC3F8-D635-4C03-84E3-B248535DB86C}" presName="compositeB" presStyleCnt="0"/>
      <dgm:spPr/>
    </dgm:pt>
    <dgm:pt modelId="{759FF979-C43E-4716-AB91-39C34693DC3E}" type="pres">
      <dgm:prSet presAssocID="{A56FC3F8-D635-4C03-84E3-B248535DB86C}" presName="textB" presStyleLbl="revTx" presStyleIdx="1" presStyleCnt="5">
        <dgm:presLayoutVars>
          <dgm:bulletEnabled val="1"/>
        </dgm:presLayoutVars>
      </dgm:prSet>
      <dgm:spPr/>
    </dgm:pt>
    <dgm:pt modelId="{EDA0742E-D8FF-4E20-9E06-F90F5A108642}" type="pres">
      <dgm:prSet presAssocID="{A56FC3F8-D635-4C03-84E3-B248535DB86C}" presName="circleB" presStyleLbl="node1" presStyleIdx="1" presStyleCnt="5"/>
      <dgm:spPr/>
    </dgm:pt>
    <dgm:pt modelId="{2B0E32B9-6C6A-40A9-B8B7-3A1A5BE02A02}" type="pres">
      <dgm:prSet presAssocID="{A56FC3F8-D635-4C03-84E3-B248535DB86C}" presName="spaceB" presStyleCnt="0"/>
      <dgm:spPr/>
    </dgm:pt>
    <dgm:pt modelId="{88ED00D7-7027-4777-989C-8BFCFADB80A5}" type="pres">
      <dgm:prSet presAssocID="{319F492E-66B1-4941-934D-2C0BE2509365}" presName="space" presStyleCnt="0"/>
      <dgm:spPr/>
    </dgm:pt>
    <dgm:pt modelId="{70A81208-27C8-472D-B801-2F1F2851CA74}" type="pres">
      <dgm:prSet presAssocID="{B028A266-DC8F-43FB-81B8-7CBD6540667F}" presName="compositeA" presStyleCnt="0"/>
      <dgm:spPr/>
    </dgm:pt>
    <dgm:pt modelId="{64E40F09-E776-4E14-9C82-37ACEC3C9033}" type="pres">
      <dgm:prSet presAssocID="{B028A266-DC8F-43FB-81B8-7CBD6540667F}" presName="textA" presStyleLbl="revTx" presStyleIdx="2" presStyleCnt="5">
        <dgm:presLayoutVars>
          <dgm:bulletEnabled val="1"/>
        </dgm:presLayoutVars>
      </dgm:prSet>
      <dgm:spPr/>
    </dgm:pt>
    <dgm:pt modelId="{8E31A507-35E1-4B96-9B2E-2A8A57B5341B}" type="pres">
      <dgm:prSet presAssocID="{B028A266-DC8F-43FB-81B8-7CBD6540667F}" presName="circleA" presStyleLbl="node1" presStyleIdx="2" presStyleCnt="5"/>
      <dgm:spPr/>
    </dgm:pt>
    <dgm:pt modelId="{C9A9DB9A-3A98-459B-AF9B-9CC2EBCB8DA2}" type="pres">
      <dgm:prSet presAssocID="{B028A266-DC8F-43FB-81B8-7CBD6540667F}" presName="spaceA" presStyleCnt="0"/>
      <dgm:spPr/>
    </dgm:pt>
    <dgm:pt modelId="{27943C13-0589-48E3-B3CC-9F33A4719DF7}" type="pres">
      <dgm:prSet presAssocID="{3813ACB9-A26A-429A-AC01-1F93746FD970}" presName="space" presStyleCnt="0"/>
      <dgm:spPr/>
    </dgm:pt>
    <dgm:pt modelId="{356178D1-7336-484B-AA0D-83D702C4D8C1}" type="pres">
      <dgm:prSet presAssocID="{4F7004C9-2BFA-4BBB-86AB-E6A0AA9F30F7}" presName="compositeB" presStyleCnt="0"/>
      <dgm:spPr/>
    </dgm:pt>
    <dgm:pt modelId="{CB17EA07-DDE7-4843-A933-C77DA3CAA0F9}" type="pres">
      <dgm:prSet presAssocID="{4F7004C9-2BFA-4BBB-86AB-E6A0AA9F30F7}" presName="textB" presStyleLbl="revTx" presStyleIdx="3" presStyleCnt="5">
        <dgm:presLayoutVars>
          <dgm:bulletEnabled val="1"/>
        </dgm:presLayoutVars>
      </dgm:prSet>
      <dgm:spPr/>
    </dgm:pt>
    <dgm:pt modelId="{20607112-44C6-46FD-9CC5-7DD6007B1BA3}" type="pres">
      <dgm:prSet presAssocID="{4F7004C9-2BFA-4BBB-86AB-E6A0AA9F30F7}" presName="circleB" presStyleLbl="node1" presStyleIdx="3" presStyleCnt="5"/>
      <dgm:spPr/>
    </dgm:pt>
    <dgm:pt modelId="{BCCCE7E1-39B2-4F62-8B24-B2B737B9203E}" type="pres">
      <dgm:prSet presAssocID="{4F7004C9-2BFA-4BBB-86AB-E6A0AA9F30F7}" presName="spaceB" presStyleCnt="0"/>
      <dgm:spPr/>
    </dgm:pt>
    <dgm:pt modelId="{8504A3DD-FB5D-4CA5-AE83-47DD6F45E3D4}" type="pres">
      <dgm:prSet presAssocID="{DF9DF2C5-33B4-4539-B5D4-8FB96A02D159}" presName="space" presStyleCnt="0"/>
      <dgm:spPr/>
    </dgm:pt>
    <dgm:pt modelId="{E004078E-AE47-43BE-A236-1F1F093E0BE5}" type="pres">
      <dgm:prSet presAssocID="{15D4C3D5-DFAA-4A72-BF90-3638AC6912B4}" presName="compositeA" presStyleCnt="0"/>
      <dgm:spPr/>
    </dgm:pt>
    <dgm:pt modelId="{531391CD-B967-495E-B421-990C29B9106A}" type="pres">
      <dgm:prSet presAssocID="{15D4C3D5-DFAA-4A72-BF90-3638AC6912B4}" presName="textA" presStyleLbl="revTx" presStyleIdx="4" presStyleCnt="5">
        <dgm:presLayoutVars>
          <dgm:bulletEnabled val="1"/>
        </dgm:presLayoutVars>
      </dgm:prSet>
      <dgm:spPr/>
    </dgm:pt>
    <dgm:pt modelId="{3B581448-FF41-4AE9-9DDC-93E1146B727A}" type="pres">
      <dgm:prSet presAssocID="{15D4C3D5-DFAA-4A72-BF90-3638AC6912B4}" presName="circleA" presStyleLbl="node1" presStyleIdx="4" presStyleCnt="5"/>
      <dgm:spPr/>
    </dgm:pt>
    <dgm:pt modelId="{F647B1F1-23B9-4980-BBE5-07778E43ABF2}" type="pres">
      <dgm:prSet presAssocID="{15D4C3D5-DFAA-4A72-BF90-3638AC6912B4}" presName="spaceA" presStyleCnt="0"/>
      <dgm:spPr/>
    </dgm:pt>
  </dgm:ptLst>
  <dgm:cxnLst>
    <dgm:cxn modelId="{DD99D5E1-B055-45E9-B21B-7EB61FC592AF}" type="presOf" srcId="{4F7004C9-2BFA-4BBB-86AB-E6A0AA9F30F7}" destId="{CB17EA07-DDE7-4843-A933-C77DA3CAA0F9}" srcOrd="0" destOrd="0" presId="urn:microsoft.com/office/officeart/2005/8/layout/hProcess11"/>
    <dgm:cxn modelId="{B16C9FD6-504B-4E8B-A1A4-EA302A01FC94}" srcId="{2D1C9A98-1A48-4EE4-A522-F8C91BC3A23D}" destId="{B028A266-DC8F-43FB-81B8-7CBD6540667F}" srcOrd="2" destOrd="0" parTransId="{BD6E5D30-C26E-4060-81F0-51A2238373F9}" sibTransId="{3813ACB9-A26A-429A-AC01-1F93746FD970}"/>
    <dgm:cxn modelId="{5D7C6447-9313-46CF-BBEC-46BF88E6FC0D}" srcId="{2D1C9A98-1A48-4EE4-A522-F8C91BC3A23D}" destId="{4F7004C9-2BFA-4BBB-86AB-E6A0AA9F30F7}" srcOrd="3" destOrd="0" parTransId="{F59ED4A9-2C6F-4495-A5BF-58092847E549}" sibTransId="{DF9DF2C5-33B4-4539-B5D4-8FB96A02D159}"/>
    <dgm:cxn modelId="{D1984A95-3648-48EC-8914-0BE7D687057E}" type="presOf" srcId="{B028A266-DC8F-43FB-81B8-7CBD6540667F}" destId="{64E40F09-E776-4E14-9C82-37ACEC3C9033}" srcOrd="0" destOrd="0" presId="urn:microsoft.com/office/officeart/2005/8/layout/hProcess11"/>
    <dgm:cxn modelId="{EAEBCF60-E879-46D3-8B22-A3664F88C077}" type="presOf" srcId="{A56FC3F8-D635-4C03-84E3-B248535DB86C}" destId="{759FF979-C43E-4716-AB91-39C34693DC3E}" srcOrd="0" destOrd="0" presId="urn:microsoft.com/office/officeart/2005/8/layout/hProcess11"/>
    <dgm:cxn modelId="{A3457FC6-98E6-4A80-8D63-30AD5CBF78A1}" type="presOf" srcId="{2D1C9A98-1A48-4EE4-A522-F8C91BC3A23D}" destId="{439A7025-7E23-45C1-A958-6E862139D29A}" srcOrd="0" destOrd="0" presId="urn:microsoft.com/office/officeart/2005/8/layout/hProcess11"/>
    <dgm:cxn modelId="{2090D234-4ADA-4FCB-95F4-1FCE7134BE70}" type="presOf" srcId="{15D4C3D5-DFAA-4A72-BF90-3638AC6912B4}" destId="{531391CD-B967-495E-B421-990C29B9106A}" srcOrd="0" destOrd="0" presId="urn:microsoft.com/office/officeart/2005/8/layout/hProcess11"/>
    <dgm:cxn modelId="{58255CE6-7749-423F-9DF8-42B20B847E47}" srcId="{2D1C9A98-1A48-4EE4-A522-F8C91BC3A23D}" destId="{107D71B9-80CF-42D5-8209-8246F0D937E7}" srcOrd="0" destOrd="0" parTransId="{CB4C8C5F-A432-4D2A-8734-FD510E0EE90A}" sibTransId="{94038D70-779A-4785-9F91-03B8D89A41DD}"/>
    <dgm:cxn modelId="{1EA1D011-D8CD-4BF9-8508-1104DDE16482}" srcId="{2D1C9A98-1A48-4EE4-A522-F8C91BC3A23D}" destId="{A56FC3F8-D635-4C03-84E3-B248535DB86C}" srcOrd="1" destOrd="0" parTransId="{94CCF598-D8A8-4BB3-9374-22048D68551A}" sibTransId="{319F492E-66B1-4941-934D-2C0BE2509365}"/>
    <dgm:cxn modelId="{9B444C1D-5B28-49A1-BA4C-1566B4919DE8}" srcId="{2D1C9A98-1A48-4EE4-A522-F8C91BC3A23D}" destId="{15D4C3D5-DFAA-4A72-BF90-3638AC6912B4}" srcOrd="4" destOrd="0" parTransId="{D1032F4F-FBCA-4F66-8585-A0EC9945BB3F}" sibTransId="{252C72F5-52F9-428B-9612-8F85EE33DE70}"/>
    <dgm:cxn modelId="{A9FF0482-3768-4FD1-B756-1317AD2873E4}" type="presOf" srcId="{107D71B9-80CF-42D5-8209-8246F0D937E7}" destId="{2B0F6463-9E51-4CA4-8B07-436BBBDE4C4D}" srcOrd="0" destOrd="0" presId="urn:microsoft.com/office/officeart/2005/8/layout/hProcess11"/>
    <dgm:cxn modelId="{929ACF46-FF9C-4D0D-B87A-C96CE90C7FE4}" type="presParOf" srcId="{439A7025-7E23-45C1-A958-6E862139D29A}" destId="{38584005-C1F8-4228-B802-5AE49857E7D6}" srcOrd="0" destOrd="0" presId="urn:microsoft.com/office/officeart/2005/8/layout/hProcess11"/>
    <dgm:cxn modelId="{5C9B0D9E-C17A-469E-A4D9-09BE8700BC1F}" type="presParOf" srcId="{439A7025-7E23-45C1-A958-6E862139D29A}" destId="{8BA3CD2F-7C7C-40B4-B071-27731EFB1E70}" srcOrd="1" destOrd="0" presId="urn:microsoft.com/office/officeart/2005/8/layout/hProcess11"/>
    <dgm:cxn modelId="{9B16F4B8-58CA-4CC3-BB14-8FF0E79779D7}" type="presParOf" srcId="{8BA3CD2F-7C7C-40B4-B071-27731EFB1E70}" destId="{770ACC27-8CD6-4ADC-8120-BF935E555C78}" srcOrd="0" destOrd="0" presId="urn:microsoft.com/office/officeart/2005/8/layout/hProcess11"/>
    <dgm:cxn modelId="{A31F7BE6-F9AF-4BE1-9A4F-B27A8CD3DF12}" type="presParOf" srcId="{770ACC27-8CD6-4ADC-8120-BF935E555C78}" destId="{2B0F6463-9E51-4CA4-8B07-436BBBDE4C4D}" srcOrd="0" destOrd="0" presId="urn:microsoft.com/office/officeart/2005/8/layout/hProcess11"/>
    <dgm:cxn modelId="{6565E467-F135-48E8-930E-38E499DA64DE}" type="presParOf" srcId="{770ACC27-8CD6-4ADC-8120-BF935E555C78}" destId="{42A0B92F-7274-472B-9D10-0E32D08C1A7C}" srcOrd="1" destOrd="0" presId="urn:microsoft.com/office/officeart/2005/8/layout/hProcess11"/>
    <dgm:cxn modelId="{D05EA734-9B50-4331-8F23-C3C4E72D9809}" type="presParOf" srcId="{770ACC27-8CD6-4ADC-8120-BF935E555C78}" destId="{E4B64D5A-BC49-4441-8679-458E1414FB4A}" srcOrd="2" destOrd="0" presId="urn:microsoft.com/office/officeart/2005/8/layout/hProcess11"/>
    <dgm:cxn modelId="{BA38A594-A631-4D1A-8800-CA70C0426C2F}" type="presParOf" srcId="{8BA3CD2F-7C7C-40B4-B071-27731EFB1E70}" destId="{E0820426-EB3A-481F-AE02-DF9016EEA79A}" srcOrd="1" destOrd="0" presId="urn:microsoft.com/office/officeart/2005/8/layout/hProcess11"/>
    <dgm:cxn modelId="{E023C643-9A5D-4BCE-BEC1-0A5082D6053A}" type="presParOf" srcId="{8BA3CD2F-7C7C-40B4-B071-27731EFB1E70}" destId="{424F5938-AA2E-4E49-AC09-F318F14FD14C}" srcOrd="2" destOrd="0" presId="urn:microsoft.com/office/officeart/2005/8/layout/hProcess11"/>
    <dgm:cxn modelId="{4112CAC2-2B1C-46EC-977F-D0E930568F5E}" type="presParOf" srcId="{424F5938-AA2E-4E49-AC09-F318F14FD14C}" destId="{759FF979-C43E-4716-AB91-39C34693DC3E}" srcOrd="0" destOrd="0" presId="urn:microsoft.com/office/officeart/2005/8/layout/hProcess11"/>
    <dgm:cxn modelId="{49E04ABF-267F-4920-B9EC-2B6A7D090FE7}" type="presParOf" srcId="{424F5938-AA2E-4E49-AC09-F318F14FD14C}" destId="{EDA0742E-D8FF-4E20-9E06-F90F5A108642}" srcOrd="1" destOrd="0" presId="urn:microsoft.com/office/officeart/2005/8/layout/hProcess11"/>
    <dgm:cxn modelId="{740D7FB0-CF1B-45B0-B725-0C5690AA0174}" type="presParOf" srcId="{424F5938-AA2E-4E49-AC09-F318F14FD14C}" destId="{2B0E32B9-6C6A-40A9-B8B7-3A1A5BE02A02}" srcOrd="2" destOrd="0" presId="urn:microsoft.com/office/officeart/2005/8/layout/hProcess11"/>
    <dgm:cxn modelId="{65045C84-B22A-4C70-833A-365752C90E11}" type="presParOf" srcId="{8BA3CD2F-7C7C-40B4-B071-27731EFB1E70}" destId="{88ED00D7-7027-4777-989C-8BFCFADB80A5}" srcOrd="3" destOrd="0" presId="urn:microsoft.com/office/officeart/2005/8/layout/hProcess11"/>
    <dgm:cxn modelId="{C8B53B80-2867-49A9-8CDD-19B060C94F06}" type="presParOf" srcId="{8BA3CD2F-7C7C-40B4-B071-27731EFB1E70}" destId="{70A81208-27C8-472D-B801-2F1F2851CA74}" srcOrd="4" destOrd="0" presId="urn:microsoft.com/office/officeart/2005/8/layout/hProcess11"/>
    <dgm:cxn modelId="{9FD2A1FF-6724-451E-BB6C-822E5AE335A6}" type="presParOf" srcId="{70A81208-27C8-472D-B801-2F1F2851CA74}" destId="{64E40F09-E776-4E14-9C82-37ACEC3C9033}" srcOrd="0" destOrd="0" presId="urn:microsoft.com/office/officeart/2005/8/layout/hProcess11"/>
    <dgm:cxn modelId="{ADAE37F1-47D8-4616-AF6B-E70FC5ED39A3}" type="presParOf" srcId="{70A81208-27C8-472D-B801-2F1F2851CA74}" destId="{8E31A507-35E1-4B96-9B2E-2A8A57B5341B}" srcOrd="1" destOrd="0" presId="urn:microsoft.com/office/officeart/2005/8/layout/hProcess11"/>
    <dgm:cxn modelId="{5078B58F-5EF9-49BE-A325-93BB80FFB02D}" type="presParOf" srcId="{70A81208-27C8-472D-B801-2F1F2851CA74}" destId="{C9A9DB9A-3A98-459B-AF9B-9CC2EBCB8DA2}" srcOrd="2" destOrd="0" presId="urn:microsoft.com/office/officeart/2005/8/layout/hProcess11"/>
    <dgm:cxn modelId="{30ABC85A-A291-456F-B4B3-FB8284E5C7EA}" type="presParOf" srcId="{8BA3CD2F-7C7C-40B4-B071-27731EFB1E70}" destId="{27943C13-0589-48E3-B3CC-9F33A4719DF7}" srcOrd="5" destOrd="0" presId="urn:microsoft.com/office/officeart/2005/8/layout/hProcess11"/>
    <dgm:cxn modelId="{CF155330-D772-40D7-9C5B-543382572CE5}" type="presParOf" srcId="{8BA3CD2F-7C7C-40B4-B071-27731EFB1E70}" destId="{356178D1-7336-484B-AA0D-83D702C4D8C1}" srcOrd="6" destOrd="0" presId="urn:microsoft.com/office/officeart/2005/8/layout/hProcess11"/>
    <dgm:cxn modelId="{303479C8-B0C1-4332-A9DC-F207C3214320}" type="presParOf" srcId="{356178D1-7336-484B-AA0D-83D702C4D8C1}" destId="{CB17EA07-DDE7-4843-A933-C77DA3CAA0F9}" srcOrd="0" destOrd="0" presId="urn:microsoft.com/office/officeart/2005/8/layout/hProcess11"/>
    <dgm:cxn modelId="{0D1AF057-B0E8-4924-8772-FC28948E27C1}" type="presParOf" srcId="{356178D1-7336-484B-AA0D-83D702C4D8C1}" destId="{20607112-44C6-46FD-9CC5-7DD6007B1BA3}" srcOrd="1" destOrd="0" presId="urn:microsoft.com/office/officeart/2005/8/layout/hProcess11"/>
    <dgm:cxn modelId="{0D02FA99-2856-4A2A-9E79-84AF41005493}" type="presParOf" srcId="{356178D1-7336-484B-AA0D-83D702C4D8C1}" destId="{BCCCE7E1-39B2-4F62-8B24-B2B737B9203E}" srcOrd="2" destOrd="0" presId="urn:microsoft.com/office/officeart/2005/8/layout/hProcess11"/>
    <dgm:cxn modelId="{33EAF01C-D757-4BAA-A5AA-D84BC4E0F5BA}" type="presParOf" srcId="{8BA3CD2F-7C7C-40B4-B071-27731EFB1E70}" destId="{8504A3DD-FB5D-4CA5-AE83-47DD6F45E3D4}" srcOrd="7" destOrd="0" presId="urn:microsoft.com/office/officeart/2005/8/layout/hProcess11"/>
    <dgm:cxn modelId="{71B270C8-A49F-4A9B-BEC1-5C2F9CFF80CE}" type="presParOf" srcId="{8BA3CD2F-7C7C-40B4-B071-27731EFB1E70}" destId="{E004078E-AE47-43BE-A236-1F1F093E0BE5}" srcOrd="8" destOrd="0" presId="urn:microsoft.com/office/officeart/2005/8/layout/hProcess11"/>
    <dgm:cxn modelId="{C9C75624-0752-4EAE-8A77-4A871A83814C}" type="presParOf" srcId="{E004078E-AE47-43BE-A236-1F1F093E0BE5}" destId="{531391CD-B967-495E-B421-990C29B9106A}" srcOrd="0" destOrd="0" presId="urn:microsoft.com/office/officeart/2005/8/layout/hProcess11"/>
    <dgm:cxn modelId="{1013B7D2-BD4A-4512-B50D-BBE75BD132E6}" type="presParOf" srcId="{E004078E-AE47-43BE-A236-1F1F093E0BE5}" destId="{3B581448-FF41-4AE9-9DDC-93E1146B727A}" srcOrd="1" destOrd="0" presId="urn:microsoft.com/office/officeart/2005/8/layout/hProcess11"/>
    <dgm:cxn modelId="{9169C63F-9F74-4E13-A5AE-6D1E52732D1E}" type="presParOf" srcId="{E004078E-AE47-43BE-A236-1F1F093E0BE5}" destId="{F647B1F1-23B9-4980-BBE5-07778E43ABF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CB8DA-1C46-4EE7-B32F-CD7A78251EE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740372D-C1B5-4EBF-AA07-7F0297C5916E}">
      <dgm:prSet phldrT="[Text]"/>
      <dgm:spPr/>
      <dgm:t>
        <a:bodyPr/>
        <a:lstStyle/>
        <a:p>
          <a:r>
            <a:rPr lang="en-US" b="0" dirty="0" smtClean="0">
              <a:solidFill>
                <a:schemeClr val="bg2"/>
              </a:solidFill>
              <a:effectLst/>
              <a:latin typeface="Segoe Print" panose="02000600000000000000" pitchFamily="2" charset="0"/>
            </a:rPr>
            <a:t>Dental practices remain open but there are screening activities and additional cross-infection measures</a:t>
          </a:r>
          <a:endParaRPr lang="en-US" dirty="0"/>
        </a:p>
      </dgm:t>
    </dgm:pt>
    <dgm:pt modelId="{3A2CAAA7-351E-4E87-8BEB-52107CE5E276}" type="parTrans" cxnId="{27C153CE-3BDD-40C4-B943-3A685FF64E14}">
      <dgm:prSet/>
      <dgm:spPr/>
      <dgm:t>
        <a:bodyPr/>
        <a:lstStyle/>
        <a:p>
          <a:endParaRPr lang="en-US"/>
        </a:p>
      </dgm:t>
    </dgm:pt>
    <dgm:pt modelId="{0F30E234-4A25-4F47-86DE-C42468D4C902}" type="sibTrans" cxnId="{27C153CE-3BDD-40C4-B943-3A685FF64E14}">
      <dgm:prSet/>
      <dgm:spPr/>
      <dgm:t>
        <a:bodyPr/>
        <a:lstStyle/>
        <a:p>
          <a:endParaRPr lang="en-US"/>
        </a:p>
      </dgm:t>
    </dgm:pt>
    <dgm:pt modelId="{615ECFBC-EB39-4B53-86D8-A40379E6B097}">
      <dgm:prSet phldrT="[Text]"/>
      <dgm:spPr/>
      <dgm:t>
        <a:bodyPr/>
        <a:lstStyle/>
        <a:p>
          <a:r>
            <a:rPr lang="en-US" b="0" dirty="0" smtClean="0">
              <a:solidFill>
                <a:schemeClr val="bg2"/>
              </a:solidFill>
              <a:effectLst/>
              <a:latin typeface="Comic Sans MS" panose="030F0702030302020204" pitchFamily="66" charset="0"/>
            </a:rPr>
            <a:t>Contain the disease spread quite quickly as seen in Singapore, for example where isolation and testing were put in place within a very short space of the infection being suspected as being present in the country.</a:t>
          </a:r>
          <a:endParaRPr lang="en-US" dirty="0"/>
        </a:p>
      </dgm:t>
    </dgm:pt>
    <dgm:pt modelId="{F266DCDE-004B-4192-AB33-36CAB5BFCEF4}" type="parTrans" cxnId="{2E6E83F6-325A-4DA5-98F9-B60792281C33}">
      <dgm:prSet/>
      <dgm:spPr/>
      <dgm:t>
        <a:bodyPr/>
        <a:lstStyle/>
        <a:p>
          <a:endParaRPr lang="en-US"/>
        </a:p>
      </dgm:t>
    </dgm:pt>
    <dgm:pt modelId="{E5CF6801-2054-403E-B3F9-866869992B85}" type="sibTrans" cxnId="{2E6E83F6-325A-4DA5-98F9-B60792281C33}">
      <dgm:prSet/>
      <dgm:spPr/>
      <dgm:t>
        <a:bodyPr/>
        <a:lstStyle/>
        <a:p>
          <a:endParaRPr lang="en-US"/>
        </a:p>
      </dgm:t>
    </dgm:pt>
    <dgm:pt modelId="{051D7A10-22E3-4FBA-A5DB-8D319CC9A174}">
      <dgm:prSet phldrT="[Text]"/>
      <dgm:spPr/>
      <dgm:t>
        <a:bodyPr/>
        <a:lstStyle/>
        <a:p>
          <a:r>
            <a:rPr lang="en-US" b="0" dirty="0" smtClean="0">
              <a:solidFill>
                <a:schemeClr val="bg2"/>
              </a:solidFill>
              <a:effectLst/>
              <a:latin typeface="Segoe Print" panose="02000600000000000000" pitchFamily="2" charset="0"/>
            </a:rPr>
            <a:t>Closed all dental practices</a:t>
          </a:r>
          <a:endParaRPr lang="en-US" dirty="0"/>
        </a:p>
      </dgm:t>
    </dgm:pt>
    <dgm:pt modelId="{7C046878-B17D-4F4D-A323-2FB6FBA16174}" type="parTrans" cxnId="{6EDF3BFE-7F91-414A-8186-89C804361BEC}">
      <dgm:prSet/>
      <dgm:spPr/>
      <dgm:t>
        <a:bodyPr/>
        <a:lstStyle/>
        <a:p>
          <a:endParaRPr lang="en-US"/>
        </a:p>
      </dgm:t>
    </dgm:pt>
    <dgm:pt modelId="{84E7328A-D637-4D6E-80F4-31631A72ACAB}" type="sibTrans" cxnId="{6EDF3BFE-7F91-414A-8186-89C804361BEC}">
      <dgm:prSet/>
      <dgm:spPr/>
      <dgm:t>
        <a:bodyPr/>
        <a:lstStyle/>
        <a:p>
          <a:endParaRPr lang="en-US"/>
        </a:p>
      </dgm:t>
    </dgm:pt>
    <dgm:pt modelId="{A80D71D8-CFFD-4929-9C59-77069F2B2538}">
      <dgm:prSet phldrT="[Text]"/>
      <dgm:spPr/>
      <dgm:t>
        <a:bodyPr/>
        <a:lstStyle/>
        <a:p>
          <a:r>
            <a:rPr lang="en-US" b="0" dirty="0" smtClean="0">
              <a:solidFill>
                <a:schemeClr val="bg2"/>
              </a:solidFill>
              <a:effectLst/>
              <a:latin typeface="Comic Sans MS" panose="030F0702030302020204" pitchFamily="66" charset="0"/>
            </a:rPr>
            <a:t>Such as the UK, have all cases triaged by telephone and attending only for very basic treatment in designated </a:t>
          </a:r>
          <a:r>
            <a:rPr lang="en-US" b="0" dirty="0" err="1" smtClean="0">
              <a:solidFill>
                <a:schemeClr val="bg2"/>
              </a:solidFill>
              <a:effectLst/>
              <a:latin typeface="Comic Sans MS" panose="030F0702030302020204" pitchFamily="66" charset="0"/>
            </a:rPr>
            <a:t>centres</a:t>
          </a:r>
          <a:endParaRPr lang="en-US" dirty="0"/>
        </a:p>
      </dgm:t>
    </dgm:pt>
    <dgm:pt modelId="{7F075EC0-B403-41B8-99B9-B1E927391308}" type="parTrans" cxnId="{60D15710-FD68-4123-90D9-54D1B1B498B5}">
      <dgm:prSet/>
      <dgm:spPr/>
      <dgm:t>
        <a:bodyPr/>
        <a:lstStyle/>
        <a:p>
          <a:endParaRPr lang="en-US"/>
        </a:p>
      </dgm:t>
    </dgm:pt>
    <dgm:pt modelId="{9B20E36E-DFA0-4A78-9AFB-83159ECAB95E}" type="sibTrans" cxnId="{60D15710-FD68-4123-90D9-54D1B1B498B5}">
      <dgm:prSet/>
      <dgm:spPr/>
      <dgm:t>
        <a:bodyPr/>
        <a:lstStyle/>
        <a:p>
          <a:endParaRPr lang="en-US"/>
        </a:p>
      </dgm:t>
    </dgm:pt>
    <dgm:pt modelId="{D4C1C9CA-8E0E-4A18-A38A-FA6DDBDF918E}">
      <dgm:prSet phldrT="[Text]"/>
      <dgm:spPr/>
      <dgm:t>
        <a:bodyPr/>
        <a:lstStyle/>
        <a:p>
          <a:r>
            <a:rPr lang="en-US" dirty="0" smtClean="0"/>
            <a:t>only emergency</a:t>
          </a:r>
        </a:p>
        <a:p>
          <a:r>
            <a:rPr lang="en-US" dirty="0" smtClean="0"/>
            <a:t>and urgent dental care should be performed (from 20 March</a:t>
          </a:r>
        </a:p>
        <a:p>
          <a:r>
            <a:rPr lang="en-US" dirty="0" smtClean="0"/>
            <a:t>2020), and all private offices have to stop elective treatments.</a:t>
          </a:r>
        </a:p>
        <a:p>
          <a:r>
            <a:rPr lang="en-US" dirty="0" smtClean="0"/>
            <a:t>Dental professionals (primary and secondary care) that work</a:t>
          </a:r>
        </a:p>
        <a:p>
          <a:r>
            <a:rPr lang="en-US" dirty="0" smtClean="0"/>
            <a:t>for the National Health Service (SUS)</a:t>
          </a:r>
          <a:endParaRPr lang="en-US" dirty="0"/>
        </a:p>
      </dgm:t>
    </dgm:pt>
    <dgm:pt modelId="{72D4BDD3-F951-48EB-B15A-FF8B40BA5E32}" type="parTrans" cxnId="{43604F22-0C9F-4433-A734-2D87733D21A5}">
      <dgm:prSet/>
      <dgm:spPr/>
      <dgm:t>
        <a:bodyPr/>
        <a:lstStyle/>
        <a:p>
          <a:endParaRPr lang="en-US"/>
        </a:p>
      </dgm:t>
    </dgm:pt>
    <dgm:pt modelId="{D33778AF-F7CE-4A4E-B493-EE7D3CD3E712}" type="sibTrans" cxnId="{43604F22-0C9F-4433-A734-2D87733D21A5}">
      <dgm:prSet/>
      <dgm:spPr/>
      <dgm:t>
        <a:bodyPr/>
        <a:lstStyle/>
        <a:p>
          <a:endParaRPr lang="en-US"/>
        </a:p>
      </dgm:t>
    </dgm:pt>
    <dgm:pt modelId="{1ED062C0-11D0-4D9B-85E0-22054AEC2EDE}">
      <dgm:prSet phldrT="[Text]"/>
      <dgm:spPr/>
      <dgm:t>
        <a:bodyPr/>
        <a:lstStyle/>
        <a:p>
          <a:r>
            <a:rPr lang="en-US" dirty="0" smtClean="0"/>
            <a:t>In Brazil, The National Health Surveillance Agency (ANVISA)</a:t>
          </a:r>
          <a:endParaRPr lang="en-US" dirty="0"/>
        </a:p>
      </dgm:t>
    </dgm:pt>
    <dgm:pt modelId="{547F4F57-399C-480B-AB43-D63B75D4633A}" type="parTrans" cxnId="{824C8371-AFC3-4D45-94AD-89E5046AC4E6}">
      <dgm:prSet/>
      <dgm:spPr/>
      <dgm:t>
        <a:bodyPr/>
        <a:lstStyle/>
        <a:p>
          <a:endParaRPr lang="en-US"/>
        </a:p>
      </dgm:t>
    </dgm:pt>
    <dgm:pt modelId="{50A5FB70-A9F5-455E-9472-C93A304E3A73}" type="sibTrans" cxnId="{824C8371-AFC3-4D45-94AD-89E5046AC4E6}">
      <dgm:prSet/>
      <dgm:spPr/>
      <dgm:t>
        <a:bodyPr/>
        <a:lstStyle/>
        <a:p>
          <a:endParaRPr lang="en-US"/>
        </a:p>
      </dgm:t>
    </dgm:pt>
    <dgm:pt modelId="{305A4954-CB7D-4362-A4B7-F7AFD3BC1F88}" type="pres">
      <dgm:prSet presAssocID="{D09CB8DA-1C46-4EE7-B32F-CD7A78251EE7}" presName="Name0" presStyleCnt="0">
        <dgm:presLayoutVars>
          <dgm:dir/>
          <dgm:animLvl val="lvl"/>
          <dgm:resizeHandles val="exact"/>
        </dgm:presLayoutVars>
      </dgm:prSet>
      <dgm:spPr/>
    </dgm:pt>
    <dgm:pt modelId="{E4244E6C-4CC8-4D34-B952-794E115799B9}" type="pres">
      <dgm:prSet presAssocID="{A740372D-C1B5-4EBF-AA07-7F0297C5916E}" presName="linNode" presStyleCnt="0"/>
      <dgm:spPr/>
    </dgm:pt>
    <dgm:pt modelId="{19EA6067-79A1-4510-BE3F-5499576E62EA}" type="pres">
      <dgm:prSet presAssocID="{A740372D-C1B5-4EBF-AA07-7F0297C5916E}" presName="parentText" presStyleLbl="node1" presStyleIdx="0" presStyleCnt="3">
        <dgm:presLayoutVars>
          <dgm:chMax val="1"/>
          <dgm:bulletEnabled val="1"/>
        </dgm:presLayoutVars>
      </dgm:prSet>
      <dgm:spPr/>
      <dgm:t>
        <a:bodyPr/>
        <a:lstStyle/>
        <a:p>
          <a:endParaRPr lang="en-US"/>
        </a:p>
      </dgm:t>
    </dgm:pt>
    <dgm:pt modelId="{104923EC-F2D4-43FC-9983-98E180D68D1A}" type="pres">
      <dgm:prSet presAssocID="{A740372D-C1B5-4EBF-AA07-7F0297C5916E}" presName="descendantText" presStyleLbl="alignAccFollowNode1" presStyleIdx="0" presStyleCnt="3">
        <dgm:presLayoutVars>
          <dgm:bulletEnabled val="1"/>
        </dgm:presLayoutVars>
      </dgm:prSet>
      <dgm:spPr/>
      <dgm:t>
        <a:bodyPr/>
        <a:lstStyle/>
        <a:p>
          <a:endParaRPr lang="en-US"/>
        </a:p>
      </dgm:t>
    </dgm:pt>
    <dgm:pt modelId="{7DC26501-805C-4EE5-99F8-1123380A18E1}" type="pres">
      <dgm:prSet presAssocID="{0F30E234-4A25-4F47-86DE-C42468D4C902}" presName="sp" presStyleCnt="0"/>
      <dgm:spPr/>
    </dgm:pt>
    <dgm:pt modelId="{27FD9C9E-60B7-4543-8B20-E31EB663285F}" type="pres">
      <dgm:prSet presAssocID="{051D7A10-22E3-4FBA-A5DB-8D319CC9A174}" presName="linNode" presStyleCnt="0"/>
      <dgm:spPr/>
    </dgm:pt>
    <dgm:pt modelId="{9BA22C09-BA26-42CE-8D30-B25D14E3C8F3}" type="pres">
      <dgm:prSet presAssocID="{051D7A10-22E3-4FBA-A5DB-8D319CC9A174}" presName="parentText" presStyleLbl="node1" presStyleIdx="1" presStyleCnt="3">
        <dgm:presLayoutVars>
          <dgm:chMax val="1"/>
          <dgm:bulletEnabled val="1"/>
        </dgm:presLayoutVars>
      </dgm:prSet>
      <dgm:spPr/>
      <dgm:t>
        <a:bodyPr/>
        <a:lstStyle/>
        <a:p>
          <a:endParaRPr lang="en-US"/>
        </a:p>
      </dgm:t>
    </dgm:pt>
    <dgm:pt modelId="{C5A3C88B-98A9-4B72-9AC1-F8944FC8CB84}" type="pres">
      <dgm:prSet presAssocID="{051D7A10-22E3-4FBA-A5DB-8D319CC9A174}" presName="descendantText" presStyleLbl="alignAccFollowNode1" presStyleIdx="1" presStyleCnt="3">
        <dgm:presLayoutVars>
          <dgm:bulletEnabled val="1"/>
        </dgm:presLayoutVars>
      </dgm:prSet>
      <dgm:spPr/>
      <dgm:t>
        <a:bodyPr/>
        <a:lstStyle/>
        <a:p>
          <a:endParaRPr lang="en-US"/>
        </a:p>
      </dgm:t>
    </dgm:pt>
    <dgm:pt modelId="{9E8FC246-E9D4-4AAB-B2B8-DA41B2B4256A}" type="pres">
      <dgm:prSet presAssocID="{84E7328A-D637-4D6E-80F4-31631A72ACAB}" presName="sp" presStyleCnt="0"/>
      <dgm:spPr/>
    </dgm:pt>
    <dgm:pt modelId="{1EFAA625-45C1-4181-97A1-D371E4AC8EE9}" type="pres">
      <dgm:prSet presAssocID="{D4C1C9CA-8E0E-4A18-A38A-FA6DDBDF918E}" presName="linNode" presStyleCnt="0"/>
      <dgm:spPr/>
    </dgm:pt>
    <dgm:pt modelId="{BE344FF2-8B9B-4EB1-B336-AD0A8FB1FA64}" type="pres">
      <dgm:prSet presAssocID="{D4C1C9CA-8E0E-4A18-A38A-FA6DDBDF918E}" presName="parentText" presStyleLbl="node1" presStyleIdx="2" presStyleCnt="3">
        <dgm:presLayoutVars>
          <dgm:chMax val="1"/>
          <dgm:bulletEnabled val="1"/>
        </dgm:presLayoutVars>
      </dgm:prSet>
      <dgm:spPr/>
      <dgm:t>
        <a:bodyPr/>
        <a:lstStyle/>
        <a:p>
          <a:endParaRPr lang="en-US"/>
        </a:p>
      </dgm:t>
    </dgm:pt>
    <dgm:pt modelId="{498619B9-E1DA-445D-B357-A0DD4EC5D019}" type="pres">
      <dgm:prSet presAssocID="{D4C1C9CA-8E0E-4A18-A38A-FA6DDBDF918E}" presName="descendantText" presStyleLbl="alignAccFollowNode1" presStyleIdx="2" presStyleCnt="3">
        <dgm:presLayoutVars>
          <dgm:bulletEnabled val="1"/>
        </dgm:presLayoutVars>
      </dgm:prSet>
      <dgm:spPr/>
      <dgm:t>
        <a:bodyPr/>
        <a:lstStyle/>
        <a:p>
          <a:endParaRPr lang="en-US"/>
        </a:p>
      </dgm:t>
    </dgm:pt>
  </dgm:ptLst>
  <dgm:cxnLst>
    <dgm:cxn modelId="{836FBC55-96C4-41DC-94DC-EE0869C388B0}" type="presOf" srcId="{051D7A10-22E3-4FBA-A5DB-8D319CC9A174}" destId="{9BA22C09-BA26-42CE-8D30-B25D14E3C8F3}" srcOrd="0" destOrd="0" presId="urn:microsoft.com/office/officeart/2005/8/layout/vList5"/>
    <dgm:cxn modelId="{2E6E83F6-325A-4DA5-98F9-B60792281C33}" srcId="{A740372D-C1B5-4EBF-AA07-7F0297C5916E}" destId="{615ECFBC-EB39-4B53-86D8-A40379E6B097}" srcOrd="0" destOrd="0" parTransId="{F266DCDE-004B-4192-AB33-36CAB5BFCEF4}" sibTransId="{E5CF6801-2054-403E-B3F9-866869992B85}"/>
    <dgm:cxn modelId="{824C8371-AFC3-4D45-94AD-89E5046AC4E6}" srcId="{D4C1C9CA-8E0E-4A18-A38A-FA6DDBDF918E}" destId="{1ED062C0-11D0-4D9B-85E0-22054AEC2EDE}" srcOrd="0" destOrd="0" parTransId="{547F4F57-399C-480B-AB43-D63B75D4633A}" sibTransId="{50A5FB70-A9F5-455E-9472-C93A304E3A73}"/>
    <dgm:cxn modelId="{6EDF3BFE-7F91-414A-8186-89C804361BEC}" srcId="{D09CB8DA-1C46-4EE7-B32F-CD7A78251EE7}" destId="{051D7A10-22E3-4FBA-A5DB-8D319CC9A174}" srcOrd="1" destOrd="0" parTransId="{7C046878-B17D-4F4D-A323-2FB6FBA16174}" sibTransId="{84E7328A-D637-4D6E-80F4-31631A72ACAB}"/>
    <dgm:cxn modelId="{A5F387A8-9C65-4D32-9AB9-923F1001F6A7}" type="presOf" srcId="{D4C1C9CA-8E0E-4A18-A38A-FA6DDBDF918E}" destId="{BE344FF2-8B9B-4EB1-B336-AD0A8FB1FA64}" srcOrd="0" destOrd="0" presId="urn:microsoft.com/office/officeart/2005/8/layout/vList5"/>
    <dgm:cxn modelId="{43604F22-0C9F-4433-A734-2D87733D21A5}" srcId="{D09CB8DA-1C46-4EE7-B32F-CD7A78251EE7}" destId="{D4C1C9CA-8E0E-4A18-A38A-FA6DDBDF918E}" srcOrd="2" destOrd="0" parTransId="{72D4BDD3-F951-48EB-B15A-FF8B40BA5E32}" sibTransId="{D33778AF-F7CE-4A4E-B493-EE7D3CD3E712}"/>
    <dgm:cxn modelId="{27C153CE-3BDD-40C4-B943-3A685FF64E14}" srcId="{D09CB8DA-1C46-4EE7-B32F-CD7A78251EE7}" destId="{A740372D-C1B5-4EBF-AA07-7F0297C5916E}" srcOrd="0" destOrd="0" parTransId="{3A2CAAA7-351E-4E87-8BEB-52107CE5E276}" sibTransId="{0F30E234-4A25-4F47-86DE-C42468D4C902}"/>
    <dgm:cxn modelId="{FEA859EB-9A07-4195-9383-C0367D08CFD3}" type="presOf" srcId="{1ED062C0-11D0-4D9B-85E0-22054AEC2EDE}" destId="{498619B9-E1DA-445D-B357-A0DD4EC5D019}" srcOrd="0" destOrd="0" presId="urn:microsoft.com/office/officeart/2005/8/layout/vList5"/>
    <dgm:cxn modelId="{A04A6FA2-1796-4A9D-A259-270E5E271503}" type="presOf" srcId="{615ECFBC-EB39-4B53-86D8-A40379E6B097}" destId="{104923EC-F2D4-43FC-9983-98E180D68D1A}" srcOrd="0" destOrd="0" presId="urn:microsoft.com/office/officeart/2005/8/layout/vList5"/>
    <dgm:cxn modelId="{54DB664D-E97C-496A-A81F-702D331BAD87}" type="presOf" srcId="{A740372D-C1B5-4EBF-AA07-7F0297C5916E}" destId="{19EA6067-79A1-4510-BE3F-5499576E62EA}" srcOrd="0" destOrd="0" presId="urn:microsoft.com/office/officeart/2005/8/layout/vList5"/>
    <dgm:cxn modelId="{37170A92-5F72-40A9-A8DC-FF58E7DF9301}" type="presOf" srcId="{D09CB8DA-1C46-4EE7-B32F-CD7A78251EE7}" destId="{305A4954-CB7D-4362-A4B7-F7AFD3BC1F88}" srcOrd="0" destOrd="0" presId="urn:microsoft.com/office/officeart/2005/8/layout/vList5"/>
    <dgm:cxn modelId="{60D15710-FD68-4123-90D9-54D1B1B498B5}" srcId="{051D7A10-22E3-4FBA-A5DB-8D319CC9A174}" destId="{A80D71D8-CFFD-4929-9C59-77069F2B2538}" srcOrd="0" destOrd="0" parTransId="{7F075EC0-B403-41B8-99B9-B1E927391308}" sibTransId="{9B20E36E-DFA0-4A78-9AFB-83159ECAB95E}"/>
    <dgm:cxn modelId="{ABB83256-816F-49D7-9C2A-CA0D9EDE695E}" type="presOf" srcId="{A80D71D8-CFFD-4929-9C59-77069F2B2538}" destId="{C5A3C88B-98A9-4B72-9AC1-F8944FC8CB84}" srcOrd="0" destOrd="0" presId="urn:microsoft.com/office/officeart/2005/8/layout/vList5"/>
    <dgm:cxn modelId="{8EF2B1A0-2B0E-4C20-9302-393824343FE7}" type="presParOf" srcId="{305A4954-CB7D-4362-A4B7-F7AFD3BC1F88}" destId="{E4244E6C-4CC8-4D34-B952-794E115799B9}" srcOrd="0" destOrd="0" presId="urn:microsoft.com/office/officeart/2005/8/layout/vList5"/>
    <dgm:cxn modelId="{2AF44190-F905-4C9C-A0CB-FC7593888390}" type="presParOf" srcId="{E4244E6C-4CC8-4D34-B952-794E115799B9}" destId="{19EA6067-79A1-4510-BE3F-5499576E62EA}" srcOrd="0" destOrd="0" presId="urn:microsoft.com/office/officeart/2005/8/layout/vList5"/>
    <dgm:cxn modelId="{6DBC93B1-7D25-48E5-8F52-0AAB2D9F8692}" type="presParOf" srcId="{E4244E6C-4CC8-4D34-B952-794E115799B9}" destId="{104923EC-F2D4-43FC-9983-98E180D68D1A}" srcOrd="1" destOrd="0" presId="urn:microsoft.com/office/officeart/2005/8/layout/vList5"/>
    <dgm:cxn modelId="{40F090EA-DBEA-4DC5-93B5-C550C9B066DA}" type="presParOf" srcId="{305A4954-CB7D-4362-A4B7-F7AFD3BC1F88}" destId="{7DC26501-805C-4EE5-99F8-1123380A18E1}" srcOrd="1" destOrd="0" presId="urn:microsoft.com/office/officeart/2005/8/layout/vList5"/>
    <dgm:cxn modelId="{D55C9FFA-4F46-4601-ADFA-5FB441619953}" type="presParOf" srcId="{305A4954-CB7D-4362-A4B7-F7AFD3BC1F88}" destId="{27FD9C9E-60B7-4543-8B20-E31EB663285F}" srcOrd="2" destOrd="0" presId="urn:microsoft.com/office/officeart/2005/8/layout/vList5"/>
    <dgm:cxn modelId="{BD0788D5-45E9-447C-B477-24400E8D5DFC}" type="presParOf" srcId="{27FD9C9E-60B7-4543-8B20-E31EB663285F}" destId="{9BA22C09-BA26-42CE-8D30-B25D14E3C8F3}" srcOrd="0" destOrd="0" presId="urn:microsoft.com/office/officeart/2005/8/layout/vList5"/>
    <dgm:cxn modelId="{1B6FCD6F-BD42-431B-BCCC-9F98B40EF757}" type="presParOf" srcId="{27FD9C9E-60B7-4543-8B20-E31EB663285F}" destId="{C5A3C88B-98A9-4B72-9AC1-F8944FC8CB84}" srcOrd="1" destOrd="0" presId="urn:microsoft.com/office/officeart/2005/8/layout/vList5"/>
    <dgm:cxn modelId="{3217E03D-3759-45FA-8C23-FE923AB75CEA}" type="presParOf" srcId="{305A4954-CB7D-4362-A4B7-F7AFD3BC1F88}" destId="{9E8FC246-E9D4-4AAB-B2B8-DA41B2B4256A}" srcOrd="3" destOrd="0" presId="urn:microsoft.com/office/officeart/2005/8/layout/vList5"/>
    <dgm:cxn modelId="{F0059DB9-F3B1-48F0-AE93-58CBC65EE2A1}" type="presParOf" srcId="{305A4954-CB7D-4362-A4B7-F7AFD3BC1F88}" destId="{1EFAA625-45C1-4181-97A1-D371E4AC8EE9}" srcOrd="4" destOrd="0" presId="urn:microsoft.com/office/officeart/2005/8/layout/vList5"/>
    <dgm:cxn modelId="{4B2F46A9-423E-47DC-A9A0-62E4436B2B17}" type="presParOf" srcId="{1EFAA625-45C1-4181-97A1-D371E4AC8EE9}" destId="{BE344FF2-8B9B-4EB1-B336-AD0A8FB1FA64}" srcOrd="0" destOrd="0" presId="urn:microsoft.com/office/officeart/2005/8/layout/vList5"/>
    <dgm:cxn modelId="{9A24C93E-01AD-4601-8891-003270259E98}" type="presParOf" srcId="{1EFAA625-45C1-4181-97A1-D371E4AC8EE9}" destId="{498619B9-E1DA-445D-B357-A0DD4EC5D01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3423B1-BFB4-42B0-98DC-0C5AEED4F5F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685F4ECB-B49A-45D1-A83E-562CC2A7878A}">
      <dgm:prSet phldrT="[Text]" custT="1"/>
      <dgm:spPr/>
      <dgm:t>
        <a:bodyPr/>
        <a:lstStyle/>
        <a:p>
          <a:r>
            <a:rPr lang="en-US" sz="1400" b="0" i="0" u="none" strike="noStrike" baseline="0" dirty="0" smtClean="0">
              <a:solidFill>
                <a:schemeClr val="bg1"/>
              </a:solidFill>
              <a:latin typeface="Comic Sans MS" panose="030F0702030302020204" pitchFamily="66" charset="0"/>
              <a:ea typeface="+mn-ea"/>
              <a:cs typeface="+mn-cs"/>
            </a:rPr>
            <a:t>94 (4.4%)</a:t>
          </a:r>
        </a:p>
        <a:p>
          <a:r>
            <a:rPr lang="en-US" sz="1400" b="0" i="0" u="none" strike="noStrike" baseline="0" dirty="0" smtClean="0">
              <a:solidFill>
                <a:schemeClr val="bg1"/>
              </a:solidFill>
              <a:latin typeface="Comic Sans MS" panose="030F0702030302020204" pitchFamily="66" charset="0"/>
              <a:ea typeface="+mn-ea"/>
              <a:cs typeface="+mn-cs"/>
            </a:rPr>
            <a:t>Asymptomatic </a:t>
          </a:r>
          <a:endParaRPr lang="en-US" sz="1400" dirty="0">
            <a:solidFill>
              <a:schemeClr val="bg1"/>
            </a:solidFill>
            <a:latin typeface="Comic Sans MS" panose="030F0702030302020204" pitchFamily="66" charset="0"/>
          </a:endParaRPr>
        </a:p>
      </dgm:t>
    </dgm:pt>
    <dgm:pt modelId="{727EB916-E92A-4A32-B508-7BDAA5C93F91}" type="parTrans" cxnId="{ADDA2070-7E34-4FC2-966C-25C42A74E3CA}">
      <dgm:prSet/>
      <dgm:spPr/>
      <dgm:t>
        <a:bodyPr/>
        <a:lstStyle/>
        <a:p>
          <a:endParaRPr lang="en-US" sz="2000" dirty="0">
            <a:solidFill>
              <a:schemeClr val="bg1"/>
            </a:solidFill>
            <a:latin typeface="Comic Sans MS" panose="030F0702030302020204" pitchFamily="66" charset="0"/>
          </a:endParaRPr>
        </a:p>
      </dgm:t>
    </dgm:pt>
    <dgm:pt modelId="{D39DB3C8-C87F-44CF-BC42-720475CD860C}" type="sibTrans" cxnId="{ADDA2070-7E34-4FC2-966C-25C42A74E3CA}">
      <dgm:prSet/>
      <dgm:spPr/>
      <dgm:t>
        <a:bodyPr/>
        <a:lstStyle/>
        <a:p>
          <a:endParaRPr lang="en-US" sz="2000" dirty="0">
            <a:solidFill>
              <a:schemeClr val="bg1"/>
            </a:solidFill>
            <a:latin typeface="Comic Sans MS" panose="030F0702030302020204" pitchFamily="66" charset="0"/>
          </a:endParaRPr>
        </a:p>
      </dgm:t>
    </dgm:pt>
    <dgm:pt modelId="{B5909E66-8E42-48FC-BB17-FF9EF5E95415}">
      <dgm:prSet phldrT="[Text]" custT="1"/>
      <dgm:spPr/>
      <dgm:t>
        <a:bodyPr/>
        <a:lstStyle/>
        <a:p>
          <a:r>
            <a:rPr lang="en-US" sz="1400" b="0" i="0" u="none" strike="noStrike" baseline="0" dirty="0" smtClean="0">
              <a:solidFill>
                <a:schemeClr val="bg1"/>
              </a:solidFill>
              <a:latin typeface="Comic Sans MS" panose="030F0702030302020204" pitchFamily="66" charset="0"/>
              <a:ea typeface="+mn-ea"/>
              <a:cs typeface="+mn-cs"/>
            </a:rPr>
            <a:t>1091 (50.9%) </a:t>
          </a:r>
        </a:p>
        <a:p>
          <a:r>
            <a:rPr lang="en-US" sz="1400" b="0" i="0" u="none" strike="noStrike" baseline="0" dirty="0" smtClean="0">
              <a:solidFill>
                <a:schemeClr val="bg1"/>
              </a:solidFill>
              <a:latin typeface="Comic Sans MS" panose="030F0702030302020204" pitchFamily="66" charset="0"/>
              <a:ea typeface="+mn-ea"/>
              <a:cs typeface="+mn-cs"/>
            </a:rPr>
            <a:t>Mild cases</a:t>
          </a:r>
          <a:endParaRPr lang="en-US" sz="1400" dirty="0">
            <a:solidFill>
              <a:schemeClr val="bg1"/>
            </a:solidFill>
            <a:latin typeface="Comic Sans MS" panose="030F0702030302020204" pitchFamily="66" charset="0"/>
          </a:endParaRPr>
        </a:p>
      </dgm:t>
    </dgm:pt>
    <dgm:pt modelId="{2CF90B1A-3E0E-4B97-8C4C-2F3E3741BF87}" type="parTrans" cxnId="{02FBFA2D-8C85-4FF3-8EE9-4A036543FC06}">
      <dgm:prSet/>
      <dgm:spPr/>
      <dgm:t>
        <a:bodyPr/>
        <a:lstStyle/>
        <a:p>
          <a:endParaRPr lang="en-US" sz="2000" dirty="0">
            <a:solidFill>
              <a:schemeClr val="bg1"/>
            </a:solidFill>
            <a:latin typeface="Comic Sans MS" panose="030F0702030302020204" pitchFamily="66" charset="0"/>
          </a:endParaRPr>
        </a:p>
      </dgm:t>
    </dgm:pt>
    <dgm:pt modelId="{667E200A-5CD1-4A02-8345-389D9BB32F9F}" type="sibTrans" cxnId="{02FBFA2D-8C85-4FF3-8EE9-4A036543FC06}">
      <dgm:prSet/>
      <dgm:spPr/>
      <dgm:t>
        <a:bodyPr/>
        <a:lstStyle/>
        <a:p>
          <a:endParaRPr lang="en-US" sz="2000" dirty="0">
            <a:solidFill>
              <a:schemeClr val="bg1"/>
            </a:solidFill>
            <a:latin typeface="Comic Sans MS" panose="030F0702030302020204" pitchFamily="66" charset="0"/>
          </a:endParaRPr>
        </a:p>
      </dgm:t>
    </dgm:pt>
    <dgm:pt modelId="{C018B02B-BA1D-4182-B5BC-1D625B1128B1}">
      <dgm:prSet custT="1"/>
      <dgm:spPr/>
      <dgm:t>
        <a:bodyPr/>
        <a:lstStyle/>
        <a:p>
          <a:r>
            <a:rPr lang="en-US" sz="1400" b="0" i="0" u="none" strike="noStrike" baseline="0" dirty="0" smtClean="0">
              <a:solidFill>
                <a:schemeClr val="bg1"/>
              </a:solidFill>
              <a:latin typeface="Comic Sans MS" panose="030F0702030302020204" pitchFamily="66" charset="0"/>
              <a:ea typeface="+mn-ea"/>
              <a:cs typeface="+mn-cs"/>
            </a:rPr>
            <a:t>831 (38.8%)</a:t>
          </a:r>
        </a:p>
        <a:p>
          <a:r>
            <a:rPr lang="en-US" sz="1400" b="0" i="0" u="none" strike="noStrike" baseline="0" dirty="0" smtClean="0">
              <a:solidFill>
                <a:schemeClr val="bg1"/>
              </a:solidFill>
              <a:latin typeface="Comic Sans MS" panose="030F0702030302020204" pitchFamily="66" charset="0"/>
              <a:ea typeface="+mn-ea"/>
              <a:cs typeface="+mn-cs"/>
            </a:rPr>
            <a:t>Moderate cases </a:t>
          </a:r>
          <a:endParaRPr lang="en-US" sz="1400" dirty="0">
            <a:solidFill>
              <a:schemeClr val="bg1"/>
            </a:solidFill>
            <a:latin typeface="Comic Sans MS" panose="030F0702030302020204" pitchFamily="66" charset="0"/>
          </a:endParaRPr>
        </a:p>
      </dgm:t>
    </dgm:pt>
    <dgm:pt modelId="{6D886E7C-E094-462E-949C-025207B85D4B}" type="parTrans" cxnId="{0D12EFF9-FF92-4212-88EB-1377EF63E5FF}">
      <dgm:prSet/>
      <dgm:spPr/>
      <dgm:t>
        <a:bodyPr/>
        <a:lstStyle/>
        <a:p>
          <a:endParaRPr lang="en-US" sz="2000" dirty="0">
            <a:solidFill>
              <a:schemeClr val="bg1"/>
            </a:solidFill>
            <a:latin typeface="Comic Sans MS" panose="030F0702030302020204" pitchFamily="66" charset="0"/>
          </a:endParaRPr>
        </a:p>
      </dgm:t>
    </dgm:pt>
    <dgm:pt modelId="{EEFC85AE-29FD-4574-BDD9-274FA8103076}" type="sibTrans" cxnId="{0D12EFF9-FF92-4212-88EB-1377EF63E5FF}">
      <dgm:prSet/>
      <dgm:spPr/>
      <dgm:t>
        <a:bodyPr/>
        <a:lstStyle/>
        <a:p>
          <a:endParaRPr lang="en-US" sz="2000" dirty="0">
            <a:solidFill>
              <a:schemeClr val="bg1"/>
            </a:solidFill>
            <a:latin typeface="Comic Sans MS" panose="030F0702030302020204" pitchFamily="66" charset="0"/>
          </a:endParaRPr>
        </a:p>
      </dgm:t>
    </dgm:pt>
    <dgm:pt modelId="{4894D041-7B14-4031-BF17-8F6080A8CAA6}" type="pres">
      <dgm:prSet presAssocID="{793423B1-BFB4-42B0-98DC-0C5AEED4F5F2}" presName="Name0" presStyleCnt="0">
        <dgm:presLayoutVars>
          <dgm:chMax val="11"/>
          <dgm:chPref val="11"/>
          <dgm:dir/>
          <dgm:resizeHandles/>
        </dgm:presLayoutVars>
      </dgm:prSet>
      <dgm:spPr/>
    </dgm:pt>
    <dgm:pt modelId="{149AA3F2-BFF5-45E5-92CA-0514EAA108F8}" type="pres">
      <dgm:prSet presAssocID="{C018B02B-BA1D-4182-B5BC-1D625B1128B1}" presName="Accent3" presStyleCnt="0"/>
      <dgm:spPr/>
    </dgm:pt>
    <dgm:pt modelId="{C266C355-813C-4B27-910A-3B63E5770728}" type="pres">
      <dgm:prSet presAssocID="{C018B02B-BA1D-4182-B5BC-1D625B1128B1}" presName="Accent" presStyleLbl="node1" presStyleIdx="0" presStyleCnt="3"/>
      <dgm:spPr/>
    </dgm:pt>
    <dgm:pt modelId="{E6443D79-D5BB-4648-B605-F579FB5AD140}" type="pres">
      <dgm:prSet presAssocID="{C018B02B-BA1D-4182-B5BC-1D625B1128B1}" presName="ParentBackground3" presStyleCnt="0"/>
      <dgm:spPr/>
    </dgm:pt>
    <dgm:pt modelId="{EC8C332E-3C5E-4560-8E8E-3A33260F1A97}" type="pres">
      <dgm:prSet presAssocID="{C018B02B-BA1D-4182-B5BC-1D625B1128B1}" presName="ParentBackground" presStyleLbl="fgAcc1" presStyleIdx="0" presStyleCnt="3"/>
      <dgm:spPr/>
      <dgm:t>
        <a:bodyPr/>
        <a:lstStyle/>
        <a:p>
          <a:endParaRPr lang="en-US"/>
        </a:p>
      </dgm:t>
    </dgm:pt>
    <dgm:pt modelId="{35B2EDFB-22B1-4ED0-AC29-964D16877369}" type="pres">
      <dgm:prSet presAssocID="{C018B02B-BA1D-4182-B5BC-1D625B1128B1}" presName="Parent3" presStyleLbl="revTx" presStyleIdx="0" presStyleCnt="0">
        <dgm:presLayoutVars>
          <dgm:chMax val="1"/>
          <dgm:chPref val="1"/>
          <dgm:bulletEnabled val="1"/>
        </dgm:presLayoutVars>
      </dgm:prSet>
      <dgm:spPr/>
      <dgm:t>
        <a:bodyPr/>
        <a:lstStyle/>
        <a:p>
          <a:endParaRPr lang="en-US"/>
        </a:p>
      </dgm:t>
    </dgm:pt>
    <dgm:pt modelId="{984429E5-C319-4FA0-A89B-BF91FFAF1271}" type="pres">
      <dgm:prSet presAssocID="{B5909E66-8E42-48FC-BB17-FF9EF5E95415}" presName="Accent2" presStyleCnt="0"/>
      <dgm:spPr/>
    </dgm:pt>
    <dgm:pt modelId="{1B8EF6A5-85BB-4CB6-B89D-1C0FC772B0BB}" type="pres">
      <dgm:prSet presAssocID="{B5909E66-8E42-48FC-BB17-FF9EF5E95415}" presName="Accent" presStyleLbl="node1" presStyleIdx="1" presStyleCnt="3"/>
      <dgm:spPr/>
    </dgm:pt>
    <dgm:pt modelId="{052E0686-96B0-4840-8692-5ECEB381EBD3}" type="pres">
      <dgm:prSet presAssocID="{B5909E66-8E42-48FC-BB17-FF9EF5E95415}" presName="ParentBackground2" presStyleCnt="0"/>
      <dgm:spPr/>
    </dgm:pt>
    <dgm:pt modelId="{6C866EF1-C5B9-4D8C-99C3-0E1CFA2ED11C}" type="pres">
      <dgm:prSet presAssocID="{B5909E66-8E42-48FC-BB17-FF9EF5E95415}" presName="ParentBackground" presStyleLbl="fgAcc1" presStyleIdx="1" presStyleCnt="3"/>
      <dgm:spPr/>
      <dgm:t>
        <a:bodyPr/>
        <a:lstStyle/>
        <a:p>
          <a:endParaRPr lang="en-US"/>
        </a:p>
      </dgm:t>
    </dgm:pt>
    <dgm:pt modelId="{DA50D31C-DDEF-42F4-B3BE-E679C74A1A7B}" type="pres">
      <dgm:prSet presAssocID="{B5909E66-8E42-48FC-BB17-FF9EF5E95415}" presName="Parent2" presStyleLbl="revTx" presStyleIdx="0" presStyleCnt="0">
        <dgm:presLayoutVars>
          <dgm:chMax val="1"/>
          <dgm:chPref val="1"/>
          <dgm:bulletEnabled val="1"/>
        </dgm:presLayoutVars>
      </dgm:prSet>
      <dgm:spPr/>
      <dgm:t>
        <a:bodyPr/>
        <a:lstStyle/>
        <a:p>
          <a:endParaRPr lang="en-US"/>
        </a:p>
      </dgm:t>
    </dgm:pt>
    <dgm:pt modelId="{E323421D-58E8-4934-A5C7-D8C45B215025}" type="pres">
      <dgm:prSet presAssocID="{685F4ECB-B49A-45D1-A83E-562CC2A7878A}" presName="Accent1" presStyleCnt="0"/>
      <dgm:spPr/>
    </dgm:pt>
    <dgm:pt modelId="{1C7E039E-B0D2-461C-9A6A-67521F1C0053}" type="pres">
      <dgm:prSet presAssocID="{685F4ECB-B49A-45D1-A83E-562CC2A7878A}" presName="Accent" presStyleLbl="node1" presStyleIdx="2" presStyleCnt="3"/>
      <dgm:spPr/>
    </dgm:pt>
    <dgm:pt modelId="{4577062C-1D27-4FCD-8A38-46AA986A2401}" type="pres">
      <dgm:prSet presAssocID="{685F4ECB-B49A-45D1-A83E-562CC2A7878A}" presName="ParentBackground1" presStyleCnt="0"/>
      <dgm:spPr/>
    </dgm:pt>
    <dgm:pt modelId="{112EAEF2-84F1-45FB-9754-7A7B8A93CC62}" type="pres">
      <dgm:prSet presAssocID="{685F4ECB-B49A-45D1-A83E-562CC2A7878A}" presName="ParentBackground" presStyleLbl="fgAcc1" presStyleIdx="2" presStyleCnt="3"/>
      <dgm:spPr/>
      <dgm:t>
        <a:bodyPr/>
        <a:lstStyle/>
        <a:p>
          <a:endParaRPr lang="en-US"/>
        </a:p>
      </dgm:t>
    </dgm:pt>
    <dgm:pt modelId="{9D3CE780-4D92-4901-A8AB-8050C7928AC7}" type="pres">
      <dgm:prSet presAssocID="{685F4ECB-B49A-45D1-A83E-562CC2A7878A}" presName="Parent1" presStyleLbl="revTx" presStyleIdx="0" presStyleCnt="0">
        <dgm:presLayoutVars>
          <dgm:chMax val="1"/>
          <dgm:chPref val="1"/>
          <dgm:bulletEnabled val="1"/>
        </dgm:presLayoutVars>
      </dgm:prSet>
      <dgm:spPr/>
      <dgm:t>
        <a:bodyPr/>
        <a:lstStyle/>
        <a:p>
          <a:endParaRPr lang="en-US"/>
        </a:p>
      </dgm:t>
    </dgm:pt>
  </dgm:ptLst>
  <dgm:cxnLst>
    <dgm:cxn modelId="{02FBFA2D-8C85-4FF3-8EE9-4A036543FC06}" srcId="{793423B1-BFB4-42B0-98DC-0C5AEED4F5F2}" destId="{B5909E66-8E42-48FC-BB17-FF9EF5E95415}" srcOrd="1" destOrd="0" parTransId="{2CF90B1A-3E0E-4B97-8C4C-2F3E3741BF87}" sibTransId="{667E200A-5CD1-4A02-8345-389D9BB32F9F}"/>
    <dgm:cxn modelId="{9C17A006-BCF2-4675-AE2D-8F10C1A3FF3D}" type="presOf" srcId="{793423B1-BFB4-42B0-98DC-0C5AEED4F5F2}" destId="{4894D041-7B14-4031-BF17-8F6080A8CAA6}" srcOrd="0" destOrd="0" presId="urn:microsoft.com/office/officeart/2011/layout/CircleProcess"/>
    <dgm:cxn modelId="{0D12EFF9-FF92-4212-88EB-1377EF63E5FF}" srcId="{793423B1-BFB4-42B0-98DC-0C5AEED4F5F2}" destId="{C018B02B-BA1D-4182-B5BC-1D625B1128B1}" srcOrd="2" destOrd="0" parTransId="{6D886E7C-E094-462E-949C-025207B85D4B}" sibTransId="{EEFC85AE-29FD-4574-BDD9-274FA8103076}"/>
    <dgm:cxn modelId="{2ABCE663-5093-4D92-AAF1-21984467EA61}" type="presOf" srcId="{685F4ECB-B49A-45D1-A83E-562CC2A7878A}" destId="{112EAEF2-84F1-45FB-9754-7A7B8A93CC62}" srcOrd="0" destOrd="0" presId="urn:microsoft.com/office/officeart/2011/layout/CircleProcess"/>
    <dgm:cxn modelId="{57FA07FC-CB54-49DC-B832-D31B32913523}" type="presOf" srcId="{B5909E66-8E42-48FC-BB17-FF9EF5E95415}" destId="{DA50D31C-DDEF-42F4-B3BE-E679C74A1A7B}" srcOrd="1" destOrd="0" presId="urn:microsoft.com/office/officeart/2011/layout/CircleProcess"/>
    <dgm:cxn modelId="{C40DB651-C8AF-45A8-9786-F41B59615E27}" type="presOf" srcId="{C018B02B-BA1D-4182-B5BC-1D625B1128B1}" destId="{35B2EDFB-22B1-4ED0-AC29-964D16877369}" srcOrd="1" destOrd="0" presId="urn:microsoft.com/office/officeart/2011/layout/CircleProcess"/>
    <dgm:cxn modelId="{0CE96D54-9119-484C-B661-301564174399}" type="presOf" srcId="{B5909E66-8E42-48FC-BB17-FF9EF5E95415}" destId="{6C866EF1-C5B9-4D8C-99C3-0E1CFA2ED11C}" srcOrd="0" destOrd="0" presId="urn:microsoft.com/office/officeart/2011/layout/CircleProcess"/>
    <dgm:cxn modelId="{43625D4A-E0D3-4A41-A252-4F2ADB3B6BBD}" type="presOf" srcId="{C018B02B-BA1D-4182-B5BC-1D625B1128B1}" destId="{EC8C332E-3C5E-4560-8E8E-3A33260F1A97}" srcOrd="0" destOrd="0" presId="urn:microsoft.com/office/officeart/2011/layout/CircleProcess"/>
    <dgm:cxn modelId="{ADDA2070-7E34-4FC2-966C-25C42A74E3CA}" srcId="{793423B1-BFB4-42B0-98DC-0C5AEED4F5F2}" destId="{685F4ECB-B49A-45D1-A83E-562CC2A7878A}" srcOrd="0" destOrd="0" parTransId="{727EB916-E92A-4A32-B508-7BDAA5C93F91}" sibTransId="{D39DB3C8-C87F-44CF-BC42-720475CD860C}"/>
    <dgm:cxn modelId="{55A1AE8F-E2B4-4EFA-BA64-2871CD0981A1}" type="presOf" srcId="{685F4ECB-B49A-45D1-A83E-562CC2A7878A}" destId="{9D3CE780-4D92-4901-A8AB-8050C7928AC7}" srcOrd="1" destOrd="0" presId="urn:microsoft.com/office/officeart/2011/layout/CircleProcess"/>
    <dgm:cxn modelId="{60EC121F-71D0-4F7A-994F-69715B260BFD}" type="presParOf" srcId="{4894D041-7B14-4031-BF17-8F6080A8CAA6}" destId="{149AA3F2-BFF5-45E5-92CA-0514EAA108F8}" srcOrd="0" destOrd="0" presId="urn:microsoft.com/office/officeart/2011/layout/CircleProcess"/>
    <dgm:cxn modelId="{CFA93940-3CCC-403E-861E-C43AF550EE1D}" type="presParOf" srcId="{149AA3F2-BFF5-45E5-92CA-0514EAA108F8}" destId="{C266C355-813C-4B27-910A-3B63E5770728}" srcOrd="0" destOrd="0" presId="urn:microsoft.com/office/officeart/2011/layout/CircleProcess"/>
    <dgm:cxn modelId="{5CA101C1-BE61-4BC4-9776-09E7F1FABA92}" type="presParOf" srcId="{4894D041-7B14-4031-BF17-8F6080A8CAA6}" destId="{E6443D79-D5BB-4648-B605-F579FB5AD140}" srcOrd="1" destOrd="0" presId="urn:microsoft.com/office/officeart/2011/layout/CircleProcess"/>
    <dgm:cxn modelId="{68D744DE-4440-4D0C-9B0A-F69A4D6853A0}" type="presParOf" srcId="{E6443D79-D5BB-4648-B605-F579FB5AD140}" destId="{EC8C332E-3C5E-4560-8E8E-3A33260F1A97}" srcOrd="0" destOrd="0" presId="urn:microsoft.com/office/officeart/2011/layout/CircleProcess"/>
    <dgm:cxn modelId="{CA31158B-089A-489A-B6F3-B659B9F889A4}" type="presParOf" srcId="{4894D041-7B14-4031-BF17-8F6080A8CAA6}" destId="{35B2EDFB-22B1-4ED0-AC29-964D16877369}" srcOrd="2" destOrd="0" presId="urn:microsoft.com/office/officeart/2011/layout/CircleProcess"/>
    <dgm:cxn modelId="{CB373CB6-D795-42B6-9F07-8272E03BFD9D}" type="presParOf" srcId="{4894D041-7B14-4031-BF17-8F6080A8CAA6}" destId="{984429E5-C319-4FA0-A89B-BF91FFAF1271}" srcOrd="3" destOrd="0" presId="urn:microsoft.com/office/officeart/2011/layout/CircleProcess"/>
    <dgm:cxn modelId="{DD82E380-3A81-4F27-A67F-FFE31E269B53}" type="presParOf" srcId="{984429E5-C319-4FA0-A89B-BF91FFAF1271}" destId="{1B8EF6A5-85BB-4CB6-B89D-1C0FC772B0BB}" srcOrd="0" destOrd="0" presId="urn:microsoft.com/office/officeart/2011/layout/CircleProcess"/>
    <dgm:cxn modelId="{8A164D06-C893-4E23-A0D1-AD31E4A10CAB}" type="presParOf" srcId="{4894D041-7B14-4031-BF17-8F6080A8CAA6}" destId="{052E0686-96B0-4840-8692-5ECEB381EBD3}" srcOrd="4" destOrd="0" presId="urn:microsoft.com/office/officeart/2011/layout/CircleProcess"/>
    <dgm:cxn modelId="{449EB38A-F505-4E4B-B1F0-98D9ACAB6B09}" type="presParOf" srcId="{052E0686-96B0-4840-8692-5ECEB381EBD3}" destId="{6C866EF1-C5B9-4D8C-99C3-0E1CFA2ED11C}" srcOrd="0" destOrd="0" presId="urn:microsoft.com/office/officeart/2011/layout/CircleProcess"/>
    <dgm:cxn modelId="{3BB3EDD1-9E3B-4B4C-81D8-3DDD93092967}" type="presParOf" srcId="{4894D041-7B14-4031-BF17-8F6080A8CAA6}" destId="{DA50D31C-DDEF-42F4-B3BE-E679C74A1A7B}" srcOrd="5" destOrd="0" presId="urn:microsoft.com/office/officeart/2011/layout/CircleProcess"/>
    <dgm:cxn modelId="{5E589DB7-B500-4E13-ADA6-793107FFC7D4}" type="presParOf" srcId="{4894D041-7B14-4031-BF17-8F6080A8CAA6}" destId="{E323421D-58E8-4934-A5C7-D8C45B215025}" srcOrd="6" destOrd="0" presId="urn:microsoft.com/office/officeart/2011/layout/CircleProcess"/>
    <dgm:cxn modelId="{033F48D9-49FD-4CE5-8388-454B6BC6A750}" type="presParOf" srcId="{E323421D-58E8-4934-A5C7-D8C45B215025}" destId="{1C7E039E-B0D2-461C-9A6A-67521F1C0053}" srcOrd="0" destOrd="0" presId="urn:microsoft.com/office/officeart/2011/layout/CircleProcess"/>
    <dgm:cxn modelId="{CE94323E-B2E6-4DC0-8A83-215A317355FD}" type="presParOf" srcId="{4894D041-7B14-4031-BF17-8F6080A8CAA6}" destId="{4577062C-1D27-4FCD-8A38-46AA986A2401}" srcOrd="7" destOrd="0" presId="urn:microsoft.com/office/officeart/2011/layout/CircleProcess"/>
    <dgm:cxn modelId="{F63EC44A-A8E1-4B3E-83AB-EA4BAA7CDDEB}" type="presParOf" srcId="{4577062C-1D27-4FCD-8A38-46AA986A2401}" destId="{112EAEF2-84F1-45FB-9754-7A7B8A93CC62}" srcOrd="0" destOrd="0" presId="urn:microsoft.com/office/officeart/2011/layout/CircleProcess"/>
    <dgm:cxn modelId="{DC20FEE0-34DE-445B-B8B8-93FA4287133A}" type="presParOf" srcId="{4894D041-7B14-4031-BF17-8F6080A8CAA6}" destId="{9D3CE780-4D92-4901-A8AB-8050C7928AC7}"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3423B1-BFB4-42B0-98DC-0C5AEED4F5F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685F4ECB-B49A-45D1-A83E-562CC2A7878A}">
      <dgm:prSet phldrT="[Text]"/>
      <dgm:spPr/>
      <dgm:t>
        <a:bodyPr/>
        <a:lstStyle/>
        <a:p>
          <a:r>
            <a:rPr lang="en-US" dirty="0" smtClean="0">
              <a:solidFill>
                <a:schemeClr val="bg1"/>
              </a:solidFill>
              <a:latin typeface="Comic Sans MS" panose="030F0702030302020204" pitchFamily="66" charset="0"/>
            </a:rPr>
            <a:t>41.5%</a:t>
          </a:r>
        </a:p>
        <a:p>
          <a:r>
            <a:rPr lang="en-US" dirty="0" smtClean="0">
              <a:solidFill>
                <a:schemeClr val="bg1"/>
              </a:solidFill>
              <a:latin typeface="Comic Sans MS" panose="030F0702030302020204" pitchFamily="66" charset="0"/>
            </a:rPr>
            <a:t>fever</a:t>
          </a:r>
          <a:endParaRPr lang="en-US" dirty="0">
            <a:solidFill>
              <a:schemeClr val="bg1"/>
            </a:solidFill>
            <a:latin typeface="Comic Sans MS" panose="030F0702030302020204" pitchFamily="66" charset="0"/>
          </a:endParaRPr>
        </a:p>
      </dgm:t>
    </dgm:pt>
    <dgm:pt modelId="{727EB916-E92A-4A32-B508-7BDAA5C93F91}" type="parTrans" cxnId="{ADDA2070-7E34-4FC2-966C-25C42A74E3CA}">
      <dgm:prSet/>
      <dgm:spPr/>
      <dgm:t>
        <a:bodyPr/>
        <a:lstStyle/>
        <a:p>
          <a:endParaRPr lang="en-US">
            <a:solidFill>
              <a:schemeClr val="bg1"/>
            </a:solidFill>
            <a:latin typeface="Comic Sans MS" panose="030F0702030302020204" pitchFamily="66" charset="0"/>
          </a:endParaRPr>
        </a:p>
      </dgm:t>
    </dgm:pt>
    <dgm:pt modelId="{D39DB3C8-C87F-44CF-BC42-720475CD860C}" type="sibTrans" cxnId="{ADDA2070-7E34-4FC2-966C-25C42A74E3CA}">
      <dgm:prSet/>
      <dgm:spPr/>
      <dgm:t>
        <a:bodyPr/>
        <a:lstStyle/>
        <a:p>
          <a:endParaRPr lang="en-US">
            <a:solidFill>
              <a:schemeClr val="bg1"/>
            </a:solidFill>
            <a:latin typeface="Comic Sans MS" panose="030F0702030302020204" pitchFamily="66" charset="0"/>
          </a:endParaRPr>
        </a:p>
      </dgm:t>
    </dgm:pt>
    <dgm:pt modelId="{B5909E66-8E42-48FC-BB17-FF9EF5E95415}">
      <dgm:prSet phldrT="[Text]"/>
      <dgm:spPr/>
      <dgm:t>
        <a:bodyPr/>
        <a:lstStyle/>
        <a:p>
          <a:r>
            <a:rPr lang="en-US" dirty="0" smtClean="0">
              <a:solidFill>
                <a:schemeClr val="bg1"/>
              </a:solidFill>
              <a:latin typeface="Comic Sans MS" panose="030F0702030302020204" pitchFamily="66" charset="0"/>
            </a:rPr>
            <a:t>Cough &amp; erythema</a:t>
          </a:r>
          <a:endParaRPr lang="en-US" dirty="0">
            <a:solidFill>
              <a:schemeClr val="bg1"/>
            </a:solidFill>
            <a:latin typeface="Comic Sans MS" panose="030F0702030302020204" pitchFamily="66" charset="0"/>
          </a:endParaRPr>
        </a:p>
      </dgm:t>
    </dgm:pt>
    <dgm:pt modelId="{2CF90B1A-3E0E-4B97-8C4C-2F3E3741BF87}" type="parTrans" cxnId="{02FBFA2D-8C85-4FF3-8EE9-4A036543FC06}">
      <dgm:prSet/>
      <dgm:spPr/>
      <dgm:t>
        <a:bodyPr/>
        <a:lstStyle/>
        <a:p>
          <a:endParaRPr lang="en-US">
            <a:solidFill>
              <a:schemeClr val="bg1"/>
            </a:solidFill>
            <a:latin typeface="Comic Sans MS" panose="030F0702030302020204" pitchFamily="66" charset="0"/>
          </a:endParaRPr>
        </a:p>
      </dgm:t>
    </dgm:pt>
    <dgm:pt modelId="{667E200A-5CD1-4A02-8345-389D9BB32F9F}" type="sibTrans" cxnId="{02FBFA2D-8C85-4FF3-8EE9-4A036543FC06}">
      <dgm:prSet/>
      <dgm:spPr/>
      <dgm:t>
        <a:bodyPr/>
        <a:lstStyle/>
        <a:p>
          <a:endParaRPr lang="en-US">
            <a:solidFill>
              <a:schemeClr val="bg1"/>
            </a:solidFill>
            <a:latin typeface="Comic Sans MS" panose="030F0702030302020204" pitchFamily="66" charset="0"/>
          </a:endParaRPr>
        </a:p>
      </dgm:t>
    </dgm:pt>
    <dgm:pt modelId="{0F0F1205-66D3-4A77-8E5B-BFD9B362459D}">
      <dgm:prSet phldrT="[Text]"/>
      <dgm:spPr/>
      <dgm:t>
        <a:bodyPr/>
        <a:lstStyle/>
        <a:p>
          <a:r>
            <a:rPr lang="en-US" dirty="0" smtClean="0">
              <a:solidFill>
                <a:schemeClr val="bg1"/>
              </a:solidFill>
              <a:latin typeface="Comic Sans MS" panose="030F0702030302020204" pitchFamily="66" charset="0"/>
            </a:rPr>
            <a:t>15.8%</a:t>
          </a:r>
        </a:p>
        <a:p>
          <a:r>
            <a:rPr lang="en-US" dirty="0" smtClean="0">
              <a:solidFill>
                <a:schemeClr val="bg1"/>
              </a:solidFill>
              <a:latin typeface="Comic Sans MS" panose="030F0702030302020204" pitchFamily="66" charset="0"/>
            </a:rPr>
            <a:t>No symptoms</a:t>
          </a:r>
          <a:endParaRPr lang="en-US" dirty="0">
            <a:solidFill>
              <a:schemeClr val="bg1"/>
            </a:solidFill>
            <a:latin typeface="Comic Sans MS" panose="030F0702030302020204" pitchFamily="66" charset="0"/>
          </a:endParaRPr>
        </a:p>
      </dgm:t>
    </dgm:pt>
    <dgm:pt modelId="{6388A9FB-2971-4F0B-B0F6-59A8A35EAE0B}" type="parTrans" cxnId="{78A55457-4600-47E9-9E3E-3100FC03015A}">
      <dgm:prSet/>
      <dgm:spPr/>
      <dgm:t>
        <a:bodyPr/>
        <a:lstStyle/>
        <a:p>
          <a:endParaRPr lang="en-US">
            <a:solidFill>
              <a:schemeClr val="bg1"/>
            </a:solidFill>
            <a:latin typeface="Comic Sans MS" panose="030F0702030302020204" pitchFamily="66" charset="0"/>
          </a:endParaRPr>
        </a:p>
      </dgm:t>
    </dgm:pt>
    <dgm:pt modelId="{2C02455B-5A03-43D5-A79D-CD2BF1F0524F}" type="sibTrans" cxnId="{78A55457-4600-47E9-9E3E-3100FC03015A}">
      <dgm:prSet/>
      <dgm:spPr/>
      <dgm:t>
        <a:bodyPr/>
        <a:lstStyle/>
        <a:p>
          <a:endParaRPr lang="en-US">
            <a:solidFill>
              <a:schemeClr val="bg1"/>
            </a:solidFill>
            <a:latin typeface="Comic Sans MS" panose="030F0702030302020204" pitchFamily="66" charset="0"/>
          </a:endParaRPr>
        </a:p>
      </dgm:t>
    </dgm:pt>
    <dgm:pt modelId="{947A0E74-103F-46D7-8819-8F39E609ED43}">
      <dgm:prSet/>
      <dgm:spPr/>
      <dgm:t>
        <a:bodyPr/>
        <a:lstStyle/>
        <a:p>
          <a:r>
            <a:rPr lang="en-US" dirty="0" smtClean="0">
              <a:solidFill>
                <a:schemeClr val="bg1"/>
              </a:solidFill>
              <a:latin typeface="Comic Sans MS" panose="030F0702030302020204" pitchFamily="66" charset="0"/>
            </a:rPr>
            <a:t>12 patients</a:t>
          </a:r>
        </a:p>
        <a:p>
          <a:r>
            <a:rPr lang="en-US" dirty="0" smtClean="0">
              <a:solidFill>
                <a:schemeClr val="bg1"/>
              </a:solidFill>
              <a:latin typeface="Comic Sans MS" panose="030F0702030302020204" pitchFamily="66" charset="0"/>
            </a:rPr>
            <a:t> +</a:t>
          </a:r>
          <a:r>
            <a:rPr lang="en-US" dirty="0" err="1" smtClean="0">
              <a:solidFill>
                <a:schemeClr val="bg1"/>
              </a:solidFill>
              <a:latin typeface="Comic Sans MS" panose="030F0702030302020204" pitchFamily="66" charset="0"/>
            </a:rPr>
            <a:t>ve</a:t>
          </a:r>
          <a:r>
            <a:rPr lang="en-US" dirty="0" smtClean="0">
              <a:solidFill>
                <a:schemeClr val="bg1"/>
              </a:solidFill>
              <a:latin typeface="Comic Sans MS" panose="030F0702030302020204" pitchFamily="66" charset="0"/>
            </a:rPr>
            <a:t> Pneumonia radiographs</a:t>
          </a:r>
        </a:p>
        <a:p>
          <a:r>
            <a:rPr lang="en-US" dirty="0" smtClean="0">
              <a:solidFill>
                <a:schemeClr val="bg1"/>
              </a:solidFill>
              <a:latin typeface="Comic Sans MS" panose="030F0702030302020204" pitchFamily="66" charset="0"/>
            </a:rPr>
            <a:t>No symptoms</a:t>
          </a:r>
          <a:endParaRPr lang="en-US" dirty="0">
            <a:solidFill>
              <a:schemeClr val="bg1"/>
            </a:solidFill>
            <a:latin typeface="Comic Sans MS" panose="030F0702030302020204" pitchFamily="66" charset="0"/>
          </a:endParaRPr>
        </a:p>
      </dgm:t>
    </dgm:pt>
    <dgm:pt modelId="{B9D0ED9E-9A96-4612-91B0-F07C27F7D651}" type="parTrans" cxnId="{EEDF15A5-1C7E-4FE3-9EF9-198FA80C6A3A}">
      <dgm:prSet/>
      <dgm:spPr/>
      <dgm:t>
        <a:bodyPr/>
        <a:lstStyle/>
        <a:p>
          <a:endParaRPr lang="en-US">
            <a:solidFill>
              <a:schemeClr val="bg1"/>
            </a:solidFill>
            <a:latin typeface="Comic Sans MS" panose="030F0702030302020204" pitchFamily="66" charset="0"/>
          </a:endParaRPr>
        </a:p>
      </dgm:t>
    </dgm:pt>
    <dgm:pt modelId="{7203B71C-D85C-453F-A8FF-5A3F8F48FB6B}" type="sibTrans" cxnId="{EEDF15A5-1C7E-4FE3-9EF9-198FA80C6A3A}">
      <dgm:prSet/>
      <dgm:spPr/>
      <dgm:t>
        <a:bodyPr/>
        <a:lstStyle/>
        <a:p>
          <a:endParaRPr lang="en-US">
            <a:solidFill>
              <a:schemeClr val="bg1"/>
            </a:solidFill>
            <a:latin typeface="Comic Sans MS" panose="030F0702030302020204" pitchFamily="66" charset="0"/>
          </a:endParaRPr>
        </a:p>
      </dgm:t>
    </dgm:pt>
    <dgm:pt modelId="{4894D041-7B14-4031-BF17-8F6080A8CAA6}" type="pres">
      <dgm:prSet presAssocID="{793423B1-BFB4-42B0-98DC-0C5AEED4F5F2}" presName="Name0" presStyleCnt="0">
        <dgm:presLayoutVars>
          <dgm:chMax val="11"/>
          <dgm:chPref val="11"/>
          <dgm:dir/>
          <dgm:resizeHandles/>
        </dgm:presLayoutVars>
      </dgm:prSet>
      <dgm:spPr/>
    </dgm:pt>
    <dgm:pt modelId="{682575C2-A8DD-4C06-BD96-F42D66798601}" type="pres">
      <dgm:prSet presAssocID="{947A0E74-103F-46D7-8819-8F39E609ED43}" presName="Accent4" presStyleCnt="0"/>
      <dgm:spPr/>
    </dgm:pt>
    <dgm:pt modelId="{3A69F322-73E5-4D63-AE50-6D98328B39B3}" type="pres">
      <dgm:prSet presAssocID="{947A0E74-103F-46D7-8819-8F39E609ED43}" presName="Accent" presStyleLbl="node1" presStyleIdx="0" presStyleCnt="4"/>
      <dgm:spPr/>
    </dgm:pt>
    <dgm:pt modelId="{471AA3DE-B773-44E3-8BA3-70BD2D585825}" type="pres">
      <dgm:prSet presAssocID="{947A0E74-103F-46D7-8819-8F39E609ED43}" presName="ParentBackground4" presStyleCnt="0"/>
      <dgm:spPr/>
    </dgm:pt>
    <dgm:pt modelId="{D054CF14-BF57-4290-A331-392C8180031F}" type="pres">
      <dgm:prSet presAssocID="{947A0E74-103F-46D7-8819-8F39E609ED43}" presName="ParentBackground" presStyleLbl="fgAcc1" presStyleIdx="0" presStyleCnt="4" custLinFactNeighborX="-1970"/>
      <dgm:spPr/>
      <dgm:t>
        <a:bodyPr/>
        <a:lstStyle/>
        <a:p>
          <a:endParaRPr lang="en-US"/>
        </a:p>
      </dgm:t>
    </dgm:pt>
    <dgm:pt modelId="{D4AF0638-2BC0-40AC-A281-D77F285AC2BB}" type="pres">
      <dgm:prSet presAssocID="{947A0E74-103F-46D7-8819-8F39E609ED43}" presName="Parent4" presStyleLbl="revTx" presStyleIdx="0" presStyleCnt="0">
        <dgm:presLayoutVars>
          <dgm:chMax val="1"/>
          <dgm:chPref val="1"/>
          <dgm:bulletEnabled val="1"/>
        </dgm:presLayoutVars>
      </dgm:prSet>
      <dgm:spPr/>
      <dgm:t>
        <a:bodyPr/>
        <a:lstStyle/>
        <a:p>
          <a:endParaRPr lang="en-US"/>
        </a:p>
      </dgm:t>
    </dgm:pt>
    <dgm:pt modelId="{C309C8E3-8A1E-4EC0-B242-44FECB791322}" type="pres">
      <dgm:prSet presAssocID="{0F0F1205-66D3-4A77-8E5B-BFD9B362459D}" presName="Accent3" presStyleCnt="0"/>
      <dgm:spPr/>
    </dgm:pt>
    <dgm:pt modelId="{A4533B9E-7136-476D-A49E-62833FD42896}" type="pres">
      <dgm:prSet presAssocID="{0F0F1205-66D3-4A77-8E5B-BFD9B362459D}" presName="Accent" presStyleLbl="node1" presStyleIdx="1" presStyleCnt="4"/>
      <dgm:spPr/>
    </dgm:pt>
    <dgm:pt modelId="{EFFCE8BC-1F0B-437E-B07D-A4DDCFD5E8D2}" type="pres">
      <dgm:prSet presAssocID="{0F0F1205-66D3-4A77-8E5B-BFD9B362459D}" presName="ParentBackground3" presStyleCnt="0"/>
      <dgm:spPr/>
    </dgm:pt>
    <dgm:pt modelId="{72A6AC03-AD7F-4141-B339-587E98A1039F}" type="pres">
      <dgm:prSet presAssocID="{0F0F1205-66D3-4A77-8E5B-BFD9B362459D}" presName="ParentBackground" presStyleLbl="fgAcc1" presStyleIdx="1" presStyleCnt="4"/>
      <dgm:spPr/>
    </dgm:pt>
    <dgm:pt modelId="{F7C95E32-283B-4B45-9D07-54E41BA42F6B}" type="pres">
      <dgm:prSet presAssocID="{0F0F1205-66D3-4A77-8E5B-BFD9B362459D}" presName="Parent3" presStyleLbl="revTx" presStyleIdx="0" presStyleCnt="0">
        <dgm:presLayoutVars>
          <dgm:chMax val="1"/>
          <dgm:chPref val="1"/>
          <dgm:bulletEnabled val="1"/>
        </dgm:presLayoutVars>
      </dgm:prSet>
      <dgm:spPr/>
    </dgm:pt>
    <dgm:pt modelId="{984429E5-C319-4FA0-A89B-BF91FFAF1271}" type="pres">
      <dgm:prSet presAssocID="{B5909E66-8E42-48FC-BB17-FF9EF5E95415}" presName="Accent2" presStyleCnt="0"/>
      <dgm:spPr/>
    </dgm:pt>
    <dgm:pt modelId="{1B8EF6A5-85BB-4CB6-B89D-1C0FC772B0BB}" type="pres">
      <dgm:prSet presAssocID="{B5909E66-8E42-48FC-BB17-FF9EF5E95415}" presName="Accent" presStyleLbl="node1" presStyleIdx="2" presStyleCnt="4"/>
      <dgm:spPr/>
    </dgm:pt>
    <dgm:pt modelId="{052E0686-96B0-4840-8692-5ECEB381EBD3}" type="pres">
      <dgm:prSet presAssocID="{B5909E66-8E42-48FC-BB17-FF9EF5E95415}" presName="ParentBackground2" presStyleCnt="0"/>
      <dgm:spPr/>
    </dgm:pt>
    <dgm:pt modelId="{6C866EF1-C5B9-4D8C-99C3-0E1CFA2ED11C}" type="pres">
      <dgm:prSet presAssocID="{B5909E66-8E42-48FC-BB17-FF9EF5E95415}" presName="ParentBackground" presStyleLbl="fgAcc1" presStyleIdx="2" presStyleCnt="4"/>
      <dgm:spPr/>
    </dgm:pt>
    <dgm:pt modelId="{DA50D31C-DDEF-42F4-B3BE-E679C74A1A7B}" type="pres">
      <dgm:prSet presAssocID="{B5909E66-8E42-48FC-BB17-FF9EF5E95415}" presName="Parent2" presStyleLbl="revTx" presStyleIdx="0" presStyleCnt="0">
        <dgm:presLayoutVars>
          <dgm:chMax val="1"/>
          <dgm:chPref val="1"/>
          <dgm:bulletEnabled val="1"/>
        </dgm:presLayoutVars>
      </dgm:prSet>
      <dgm:spPr/>
    </dgm:pt>
    <dgm:pt modelId="{E323421D-58E8-4934-A5C7-D8C45B215025}" type="pres">
      <dgm:prSet presAssocID="{685F4ECB-B49A-45D1-A83E-562CC2A7878A}" presName="Accent1" presStyleCnt="0"/>
      <dgm:spPr/>
    </dgm:pt>
    <dgm:pt modelId="{1C7E039E-B0D2-461C-9A6A-67521F1C0053}" type="pres">
      <dgm:prSet presAssocID="{685F4ECB-B49A-45D1-A83E-562CC2A7878A}" presName="Accent" presStyleLbl="node1" presStyleIdx="3" presStyleCnt="4"/>
      <dgm:spPr/>
    </dgm:pt>
    <dgm:pt modelId="{4577062C-1D27-4FCD-8A38-46AA986A2401}" type="pres">
      <dgm:prSet presAssocID="{685F4ECB-B49A-45D1-A83E-562CC2A7878A}" presName="ParentBackground1" presStyleCnt="0"/>
      <dgm:spPr/>
    </dgm:pt>
    <dgm:pt modelId="{112EAEF2-84F1-45FB-9754-7A7B8A93CC62}" type="pres">
      <dgm:prSet presAssocID="{685F4ECB-B49A-45D1-A83E-562CC2A7878A}" presName="ParentBackground" presStyleLbl="fgAcc1" presStyleIdx="3" presStyleCnt="4"/>
      <dgm:spPr/>
      <dgm:t>
        <a:bodyPr/>
        <a:lstStyle/>
        <a:p>
          <a:endParaRPr lang="en-US"/>
        </a:p>
      </dgm:t>
    </dgm:pt>
    <dgm:pt modelId="{9D3CE780-4D92-4901-A8AB-8050C7928AC7}" type="pres">
      <dgm:prSet presAssocID="{685F4ECB-B49A-45D1-A83E-562CC2A7878A}" presName="Parent1" presStyleLbl="revTx" presStyleIdx="0" presStyleCnt="0">
        <dgm:presLayoutVars>
          <dgm:chMax val="1"/>
          <dgm:chPref val="1"/>
          <dgm:bulletEnabled val="1"/>
        </dgm:presLayoutVars>
      </dgm:prSet>
      <dgm:spPr/>
      <dgm:t>
        <a:bodyPr/>
        <a:lstStyle/>
        <a:p>
          <a:endParaRPr lang="en-US"/>
        </a:p>
      </dgm:t>
    </dgm:pt>
  </dgm:ptLst>
  <dgm:cxnLst>
    <dgm:cxn modelId="{78A55457-4600-47E9-9E3E-3100FC03015A}" srcId="{793423B1-BFB4-42B0-98DC-0C5AEED4F5F2}" destId="{0F0F1205-66D3-4A77-8E5B-BFD9B362459D}" srcOrd="2" destOrd="0" parTransId="{6388A9FB-2971-4F0B-B0F6-59A8A35EAE0B}" sibTransId="{2C02455B-5A03-43D5-A79D-CD2BF1F0524F}"/>
    <dgm:cxn modelId="{FA9945F4-40FA-47BE-BE5E-ACB09EF56AB2}" type="presOf" srcId="{685F4ECB-B49A-45D1-A83E-562CC2A7878A}" destId="{9D3CE780-4D92-4901-A8AB-8050C7928AC7}" srcOrd="1" destOrd="0" presId="urn:microsoft.com/office/officeart/2011/layout/CircleProcess"/>
    <dgm:cxn modelId="{ADDA2070-7E34-4FC2-966C-25C42A74E3CA}" srcId="{793423B1-BFB4-42B0-98DC-0C5AEED4F5F2}" destId="{685F4ECB-B49A-45D1-A83E-562CC2A7878A}" srcOrd="0" destOrd="0" parTransId="{727EB916-E92A-4A32-B508-7BDAA5C93F91}" sibTransId="{D39DB3C8-C87F-44CF-BC42-720475CD860C}"/>
    <dgm:cxn modelId="{4B377213-94A6-4B85-9216-970AFF0B750C}" type="presOf" srcId="{793423B1-BFB4-42B0-98DC-0C5AEED4F5F2}" destId="{4894D041-7B14-4031-BF17-8F6080A8CAA6}" srcOrd="0" destOrd="0" presId="urn:microsoft.com/office/officeart/2011/layout/CircleProcess"/>
    <dgm:cxn modelId="{EEDF15A5-1C7E-4FE3-9EF9-198FA80C6A3A}" srcId="{793423B1-BFB4-42B0-98DC-0C5AEED4F5F2}" destId="{947A0E74-103F-46D7-8819-8F39E609ED43}" srcOrd="3" destOrd="0" parTransId="{B9D0ED9E-9A96-4612-91B0-F07C27F7D651}" sibTransId="{7203B71C-D85C-453F-A8FF-5A3F8F48FB6B}"/>
    <dgm:cxn modelId="{02FBFA2D-8C85-4FF3-8EE9-4A036543FC06}" srcId="{793423B1-BFB4-42B0-98DC-0C5AEED4F5F2}" destId="{B5909E66-8E42-48FC-BB17-FF9EF5E95415}" srcOrd="1" destOrd="0" parTransId="{2CF90B1A-3E0E-4B97-8C4C-2F3E3741BF87}" sibTransId="{667E200A-5CD1-4A02-8345-389D9BB32F9F}"/>
    <dgm:cxn modelId="{A467AAB6-E8E3-4800-A982-A349BA259D14}" type="presOf" srcId="{0F0F1205-66D3-4A77-8E5B-BFD9B362459D}" destId="{F7C95E32-283B-4B45-9D07-54E41BA42F6B}" srcOrd="1" destOrd="0" presId="urn:microsoft.com/office/officeart/2011/layout/CircleProcess"/>
    <dgm:cxn modelId="{63394FB5-6E3E-4146-8EC6-C3A8E148FD4C}" type="presOf" srcId="{685F4ECB-B49A-45D1-A83E-562CC2A7878A}" destId="{112EAEF2-84F1-45FB-9754-7A7B8A93CC62}" srcOrd="0" destOrd="0" presId="urn:microsoft.com/office/officeart/2011/layout/CircleProcess"/>
    <dgm:cxn modelId="{365C70B2-90AA-4348-8B50-58A765E462E2}" type="presOf" srcId="{947A0E74-103F-46D7-8819-8F39E609ED43}" destId="{D054CF14-BF57-4290-A331-392C8180031F}" srcOrd="0" destOrd="0" presId="urn:microsoft.com/office/officeart/2011/layout/CircleProcess"/>
    <dgm:cxn modelId="{DF22C2AA-2AE1-462B-A3B6-3D39561E3772}" type="presOf" srcId="{0F0F1205-66D3-4A77-8E5B-BFD9B362459D}" destId="{72A6AC03-AD7F-4141-B339-587E98A1039F}" srcOrd="0" destOrd="0" presId="urn:microsoft.com/office/officeart/2011/layout/CircleProcess"/>
    <dgm:cxn modelId="{642ED8AF-065D-4B3D-8256-444209317A86}" type="presOf" srcId="{947A0E74-103F-46D7-8819-8F39E609ED43}" destId="{D4AF0638-2BC0-40AC-A281-D77F285AC2BB}" srcOrd="1" destOrd="0" presId="urn:microsoft.com/office/officeart/2011/layout/CircleProcess"/>
    <dgm:cxn modelId="{102E33D4-EB7A-4E2C-B9C9-2F1BBF7F18EF}" type="presOf" srcId="{B5909E66-8E42-48FC-BB17-FF9EF5E95415}" destId="{6C866EF1-C5B9-4D8C-99C3-0E1CFA2ED11C}" srcOrd="0" destOrd="0" presId="urn:microsoft.com/office/officeart/2011/layout/CircleProcess"/>
    <dgm:cxn modelId="{5D38DB08-0053-4262-8086-768CAF6C7A52}" type="presOf" srcId="{B5909E66-8E42-48FC-BB17-FF9EF5E95415}" destId="{DA50D31C-DDEF-42F4-B3BE-E679C74A1A7B}" srcOrd="1" destOrd="0" presId="urn:microsoft.com/office/officeart/2011/layout/CircleProcess"/>
    <dgm:cxn modelId="{63B7F7B0-CA96-4426-9470-24AA1CE84B62}" type="presParOf" srcId="{4894D041-7B14-4031-BF17-8F6080A8CAA6}" destId="{682575C2-A8DD-4C06-BD96-F42D66798601}" srcOrd="0" destOrd="0" presId="urn:microsoft.com/office/officeart/2011/layout/CircleProcess"/>
    <dgm:cxn modelId="{0A925EA0-77A6-4180-8F04-C9B6430D123E}" type="presParOf" srcId="{682575C2-A8DD-4C06-BD96-F42D66798601}" destId="{3A69F322-73E5-4D63-AE50-6D98328B39B3}" srcOrd="0" destOrd="0" presId="urn:microsoft.com/office/officeart/2011/layout/CircleProcess"/>
    <dgm:cxn modelId="{F4F61944-9A97-4120-97A8-18164A631182}" type="presParOf" srcId="{4894D041-7B14-4031-BF17-8F6080A8CAA6}" destId="{471AA3DE-B773-44E3-8BA3-70BD2D585825}" srcOrd="1" destOrd="0" presId="urn:microsoft.com/office/officeart/2011/layout/CircleProcess"/>
    <dgm:cxn modelId="{BEC93EB6-6657-47E9-B212-897BDF869441}" type="presParOf" srcId="{471AA3DE-B773-44E3-8BA3-70BD2D585825}" destId="{D054CF14-BF57-4290-A331-392C8180031F}" srcOrd="0" destOrd="0" presId="urn:microsoft.com/office/officeart/2011/layout/CircleProcess"/>
    <dgm:cxn modelId="{988A68E6-C5EF-4442-A5BF-AFA05D7BAB00}" type="presParOf" srcId="{4894D041-7B14-4031-BF17-8F6080A8CAA6}" destId="{D4AF0638-2BC0-40AC-A281-D77F285AC2BB}" srcOrd="2" destOrd="0" presId="urn:microsoft.com/office/officeart/2011/layout/CircleProcess"/>
    <dgm:cxn modelId="{0AE5013A-9CD6-4CDF-8019-B325D5B8E2FF}" type="presParOf" srcId="{4894D041-7B14-4031-BF17-8F6080A8CAA6}" destId="{C309C8E3-8A1E-4EC0-B242-44FECB791322}" srcOrd="3" destOrd="0" presId="urn:microsoft.com/office/officeart/2011/layout/CircleProcess"/>
    <dgm:cxn modelId="{2B247378-CBAC-4897-9C37-B3F89C4F6E88}" type="presParOf" srcId="{C309C8E3-8A1E-4EC0-B242-44FECB791322}" destId="{A4533B9E-7136-476D-A49E-62833FD42896}" srcOrd="0" destOrd="0" presId="urn:microsoft.com/office/officeart/2011/layout/CircleProcess"/>
    <dgm:cxn modelId="{33787833-F2FB-4456-BAC9-01AF49106540}" type="presParOf" srcId="{4894D041-7B14-4031-BF17-8F6080A8CAA6}" destId="{EFFCE8BC-1F0B-437E-B07D-A4DDCFD5E8D2}" srcOrd="4" destOrd="0" presId="urn:microsoft.com/office/officeart/2011/layout/CircleProcess"/>
    <dgm:cxn modelId="{A2164852-9023-403D-A6AC-31404B464263}" type="presParOf" srcId="{EFFCE8BC-1F0B-437E-B07D-A4DDCFD5E8D2}" destId="{72A6AC03-AD7F-4141-B339-587E98A1039F}" srcOrd="0" destOrd="0" presId="urn:microsoft.com/office/officeart/2011/layout/CircleProcess"/>
    <dgm:cxn modelId="{391DE04A-9509-4F77-8C57-BD71CF49AB34}" type="presParOf" srcId="{4894D041-7B14-4031-BF17-8F6080A8CAA6}" destId="{F7C95E32-283B-4B45-9D07-54E41BA42F6B}" srcOrd="5" destOrd="0" presId="urn:microsoft.com/office/officeart/2011/layout/CircleProcess"/>
    <dgm:cxn modelId="{F59B0480-1958-4A89-B511-EC157FC36456}" type="presParOf" srcId="{4894D041-7B14-4031-BF17-8F6080A8CAA6}" destId="{984429E5-C319-4FA0-A89B-BF91FFAF1271}" srcOrd="6" destOrd="0" presId="urn:microsoft.com/office/officeart/2011/layout/CircleProcess"/>
    <dgm:cxn modelId="{0F240541-F84B-44BF-8CB7-ECE8F2BA0F5A}" type="presParOf" srcId="{984429E5-C319-4FA0-A89B-BF91FFAF1271}" destId="{1B8EF6A5-85BB-4CB6-B89D-1C0FC772B0BB}" srcOrd="0" destOrd="0" presId="urn:microsoft.com/office/officeart/2011/layout/CircleProcess"/>
    <dgm:cxn modelId="{3E25E0B3-264E-4CC5-A924-2F3D791146AC}" type="presParOf" srcId="{4894D041-7B14-4031-BF17-8F6080A8CAA6}" destId="{052E0686-96B0-4840-8692-5ECEB381EBD3}" srcOrd="7" destOrd="0" presId="urn:microsoft.com/office/officeart/2011/layout/CircleProcess"/>
    <dgm:cxn modelId="{927B7E1E-2181-4DCB-B75F-AEC8D08B2264}" type="presParOf" srcId="{052E0686-96B0-4840-8692-5ECEB381EBD3}" destId="{6C866EF1-C5B9-4D8C-99C3-0E1CFA2ED11C}" srcOrd="0" destOrd="0" presId="urn:microsoft.com/office/officeart/2011/layout/CircleProcess"/>
    <dgm:cxn modelId="{48B31B3E-CF2B-46E6-9494-49CF29DA429A}" type="presParOf" srcId="{4894D041-7B14-4031-BF17-8F6080A8CAA6}" destId="{DA50D31C-DDEF-42F4-B3BE-E679C74A1A7B}" srcOrd="8" destOrd="0" presId="urn:microsoft.com/office/officeart/2011/layout/CircleProcess"/>
    <dgm:cxn modelId="{96D44EFE-AF8A-4B8C-962F-2DE5731E8BAF}" type="presParOf" srcId="{4894D041-7B14-4031-BF17-8F6080A8CAA6}" destId="{E323421D-58E8-4934-A5C7-D8C45B215025}" srcOrd="9" destOrd="0" presId="urn:microsoft.com/office/officeart/2011/layout/CircleProcess"/>
    <dgm:cxn modelId="{3F6F77AB-A77B-4B3A-A422-4615AE49C3EB}" type="presParOf" srcId="{E323421D-58E8-4934-A5C7-D8C45B215025}" destId="{1C7E039E-B0D2-461C-9A6A-67521F1C0053}" srcOrd="0" destOrd="0" presId="urn:microsoft.com/office/officeart/2011/layout/CircleProcess"/>
    <dgm:cxn modelId="{E1ED5624-8BB2-4A64-8CB0-0B2A78B6F443}" type="presParOf" srcId="{4894D041-7B14-4031-BF17-8F6080A8CAA6}" destId="{4577062C-1D27-4FCD-8A38-46AA986A2401}" srcOrd="10" destOrd="0" presId="urn:microsoft.com/office/officeart/2011/layout/CircleProcess"/>
    <dgm:cxn modelId="{A08889C3-5F5D-484C-8F94-847501DE27C1}" type="presParOf" srcId="{4577062C-1D27-4FCD-8A38-46AA986A2401}" destId="{112EAEF2-84F1-45FB-9754-7A7B8A93CC62}" srcOrd="0" destOrd="0" presId="urn:microsoft.com/office/officeart/2011/layout/CircleProcess"/>
    <dgm:cxn modelId="{99152AEB-C957-4716-89C2-B69A18B41446}" type="presParOf" srcId="{4894D041-7B14-4031-BF17-8F6080A8CAA6}" destId="{9D3CE780-4D92-4901-A8AB-8050C7928AC7}" srcOrd="11"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84005-C1F8-4228-B802-5AE49857E7D6}">
      <dsp:nvSpPr>
        <dsp:cNvPr id="0" name=""/>
        <dsp:cNvSpPr/>
      </dsp:nvSpPr>
      <dsp:spPr>
        <a:xfrm>
          <a:off x="0" y="549165"/>
          <a:ext cx="8239729" cy="732220"/>
        </a:xfrm>
        <a:prstGeom prst="notchedRightArrow">
          <a:avLst/>
        </a:prstGeom>
        <a:solidFill>
          <a:schemeClr val="accent1">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2B0F6463-9E51-4CA4-8B07-436BBBDE4C4D}">
      <dsp:nvSpPr>
        <dsp:cNvPr id="0" name=""/>
        <dsp:cNvSpPr/>
      </dsp:nvSpPr>
      <dsp:spPr>
        <a:xfrm>
          <a:off x="3523" y="0"/>
          <a:ext cx="1926191" cy="73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kern="1200" smtClean="0">
              <a:latin typeface="Comic Sans MS" panose="030F0702030302020204" pitchFamily="66" charset="0"/>
            </a:rPr>
            <a:t>Asymptomatic</a:t>
          </a:r>
          <a:endParaRPr lang="en-US" sz="1600" kern="1200" dirty="0">
            <a:latin typeface="Comic Sans MS" panose="030F0702030302020204" pitchFamily="66" charset="0"/>
          </a:endParaRPr>
        </a:p>
      </dsp:txBody>
      <dsp:txXfrm>
        <a:off x="3523" y="0"/>
        <a:ext cx="1926191" cy="732220"/>
      </dsp:txXfrm>
    </dsp:sp>
    <dsp:sp modelId="{42A0B92F-7274-472B-9D10-0E32D08C1A7C}">
      <dsp:nvSpPr>
        <dsp:cNvPr id="0" name=""/>
        <dsp:cNvSpPr/>
      </dsp:nvSpPr>
      <dsp:spPr>
        <a:xfrm>
          <a:off x="875091" y="823748"/>
          <a:ext cx="183055" cy="18305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59FF979-C43E-4716-AB91-39C34693DC3E}">
      <dsp:nvSpPr>
        <dsp:cNvPr id="0" name=""/>
        <dsp:cNvSpPr/>
      </dsp:nvSpPr>
      <dsp:spPr>
        <a:xfrm>
          <a:off x="1994982" y="1098331"/>
          <a:ext cx="1305361" cy="73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smtClean="0">
              <a:latin typeface="Comic Sans MS" panose="030F0702030302020204" pitchFamily="66" charset="0"/>
            </a:rPr>
            <a:t>Mild</a:t>
          </a:r>
          <a:endParaRPr lang="en-US" sz="1600" kern="1200" dirty="0">
            <a:latin typeface="Comic Sans MS" panose="030F0702030302020204" pitchFamily="66" charset="0"/>
          </a:endParaRPr>
        </a:p>
      </dsp:txBody>
      <dsp:txXfrm>
        <a:off x="1994982" y="1098331"/>
        <a:ext cx="1305361" cy="732220"/>
      </dsp:txXfrm>
    </dsp:sp>
    <dsp:sp modelId="{EDA0742E-D8FF-4E20-9E06-F90F5A108642}">
      <dsp:nvSpPr>
        <dsp:cNvPr id="0" name=""/>
        <dsp:cNvSpPr/>
      </dsp:nvSpPr>
      <dsp:spPr>
        <a:xfrm>
          <a:off x="2556135" y="823748"/>
          <a:ext cx="183055" cy="18305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4E40F09-E776-4E14-9C82-37ACEC3C9033}">
      <dsp:nvSpPr>
        <dsp:cNvPr id="0" name=""/>
        <dsp:cNvSpPr/>
      </dsp:nvSpPr>
      <dsp:spPr>
        <a:xfrm>
          <a:off x="3365612" y="0"/>
          <a:ext cx="1305361" cy="73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kern="1200" smtClean="0">
              <a:latin typeface="Comic Sans MS" panose="030F0702030302020204" pitchFamily="66" charset="0"/>
            </a:rPr>
            <a:t>Moderate</a:t>
          </a:r>
          <a:endParaRPr lang="en-US" sz="1600" kern="1200" dirty="0">
            <a:latin typeface="Comic Sans MS" panose="030F0702030302020204" pitchFamily="66" charset="0"/>
          </a:endParaRPr>
        </a:p>
      </dsp:txBody>
      <dsp:txXfrm>
        <a:off x="3365612" y="0"/>
        <a:ext cx="1305361" cy="732220"/>
      </dsp:txXfrm>
    </dsp:sp>
    <dsp:sp modelId="{8E31A507-35E1-4B96-9B2E-2A8A57B5341B}">
      <dsp:nvSpPr>
        <dsp:cNvPr id="0" name=""/>
        <dsp:cNvSpPr/>
      </dsp:nvSpPr>
      <dsp:spPr>
        <a:xfrm>
          <a:off x="3926765" y="823748"/>
          <a:ext cx="183055" cy="18305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B17EA07-DDE7-4843-A933-C77DA3CAA0F9}">
      <dsp:nvSpPr>
        <dsp:cNvPr id="0" name=""/>
        <dsp:cNvSpPr/>
      </dsp:nvSpPr>
      <dsp:spPr>
        <a:xfrm>
          <a:off x="4736241" y="1098331"/>
          <a:ext cx="1305361" cy="73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smtClean="0">
              <a:latin typeface="Comic Sans MS" panose="030F0702030302020204" pitchFamily="66" charset="0"/>
            </a:rPr>
            <a:t>Severe</a:t>
          </a:r>
          <a:endParaRPr lang="en-US" sz="1600" kern="1200" dirty="0" smtClean="0">
            <a:latin typeface="Comic Sans MS" panose="030F0702030302020204" pitchFamily="66" charset="0"/>
          </a:endParaRPr>
        </a:p>
      </dsp:txBody>
      <dsp:txXfrm>
        <a:off x="4736241" y="1098331"/>
        <a:ext cx="1305361" cy="732220"/>
      </dsp:txXfrm>
    </dsp:sp>
    <dsp:sp modelId="{20607112-44C6-46FD-9CC5-7DD6007B1BA3}">
      <dsp:nvSpPr>
        <dsp:cNvPr id="0" name=""/>
        <dsp:cNvSpPr/>
      </dsp:nvSpPr>
      <dsp:spPr>
        <a:xfrm>
          <a:off x="5297394" y="823748"/>
          <a:ext cx="183055" cy="18305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31391CD-B967-495E-B421-990C29B9106A}">
      <dsp:nvSpPr>
        <dsp:cNvPr id="0" name=""/>
        <dsp:cNvSpPr/>
      </dsp:nvSpPr>
      <dsp:spPr>
        <a:xfrm>
          <a:off x="6106871" y="0"/>
          <a:ext cx="1305361" cy="73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kern="1200" smtClean="0">
              <a:latin typeface="Comic Sans MS" panose="030F0702030302020204" pitchFamily="66" charset="0"/>
            </a:rPr>
            <a:t>Critical</a:t>
          </a:r>
          <a:endParaRPr lang="en-US" sz="1600" kern="1200" dirty="0" smtClean="0">
            <a:latin typeface="Comic Sans MS" panose="030F0702030302020204" pitchFamily="66" charset="0"/>
          </a:endParaRPr>
        </a:p>
      </dsp:txBody>
      <dsp:txXfrm>
        <a:off x="6106871" y="0"/>
        <a:ext cx="1305361" cy="732220"/>
      </dsp:txXfrm>
    </dsp:sp>
    <dsp:sp modelId="{3B581448-FF41-4AE9-9DDC-93E1146B727A}">
      <dsp:nvSpPr>
        <dsp:cNvPr id="0" name=""/>
        <dsp:cNvSpPr/>
      </dsp:nvSpPr>
      <dsp:spPr>
        <a:xfrm>
          <a:off x="6668024" y="823748"/>
          <a:ext cx="183055" cy="18305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923EC-F2D4-43FC-9983-98E180D68D1A}">
      <dsp:nvSpPr>
        <dsp:cNvPr id="0" name=""/>
        <dsp:cNvSpPr/>
      </dsp:nvSpPr>
      <dsp:spPr>
        <a:xfrm rot="5400000">
          <a:off x="4447730" y="-1539229"/>
          <a:ext cx="1414250" cy="4851628"/>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smtClean="0">
              <a:solidFill>
                <a:schemeClr val="bg2"/>
              </a:solidFill>
              <a:effectLst/>
              <a:latin typeface="Comic Sans MS" panose="030F0702030302020204" pitchFamily="66" charset="0"/>
            </a:rPr>
            <a:t>Contain the disease spread quite quickly as seen in Singapore, for example where isolation and testing were put in place within a very short space of the infection being suspected as being present in the country.</a:t>
          </a:r>
          <a:endParaRPr lang="en-US" sz="1500" kern="1200" dirty="0"/>
        </a:p>
      </dsp:txBody>
      <dsp:txXfrm rot="-5400000">
        <a:off x="2729041" y="248498"/>
        <a:ext cx="4782590" cy="1276174"/>
      </dsp:txXfrm>
    </dsp:sp>
    <dsp:sp modelId="{19EA6067-79A1-4510-BE3F-5499576E62EA}">
      <dsp:nvSpPr>
        <dsp:cNvPr id="0" name=""/>
        <dsp:cNvSpPr/>
      </dsp:nvSpPr>
      <dsp:spPr>
        <a:xfrm>
          <a:off x="0" y="2678"/>
          <a:ext cx="2729041" cy="176781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kern="1200" dirty="0" smtClean="0">
              <a:solidFill>
                <a:schemeClr val="bg2"/>
              </a:solidFill>
              <a:effectLst/>
              <a:latin typeface="Segoe Print" panose="02000600000000000000" pitchFamily="2" charset="0"/>
            </a:rPr>
            <a:t>Dental practices remain open but there are screening activities and additional cross-infection measures</a:t>
          </a:r>
          <a:endParaRPr lang="en-US" sz="1200" kern="1200" dirty="0"/>
        </a:p>
      </dsp:txBody>
      <dsp:txXfrm>
        <a:off x="86298" y="88976"/>
        <a:ext cx="2556445" cy="1595217"/>
      </dsp:txXfrm>
    </dsp:sp>
    <dsp:sp modelId="{C5A3C88B-98A9-4B72-9AC1-F8944FC8CB84}">
      <dsp:nvSpPr>
        <dsp:cNvPr id="0" name=""/>
        <dsp:cNvSpPr/>
      </dsp:nvSpPr>
      <dsp:spPr>
        <a:xfrm rot="5400000">
          <a:off x="4447730" y="316975"/>
          <a:ext cx="1414250" cy="4851628"/>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smtClean="0">
              <a:solidFill>
                <a:schemeClr val="bg2"/>
              </a:solidFill>
              <a:effectLst/>
              <a:latin typeface="Comic Sans MS" panose="030F0702030302020204" pitchFamily="66" charset="0"/>
            </a:rPr>
            <a:t>Such as the UK, have all cases triaged by telephone and attending only for very basic treatment in designated </a:t>
          </a:r>
          <a:r>
            <a:rPr lang="en-US" sz="1500" b="0" kern="1200" dirty="0" err="1" smtClean="0">
              <a:solidFill>
                <a:schemeClr val="bg2"/>
              </a:solidFill>
              <a:effectLst/>
              <a:latin typeface="Comic Sans MS" panose="030F0702030302020204" pitchFamily="66" charset="0"/>
            </a:rPr>
            <a:t>centres</a:t>
          </a:r>
          <a:endParaRPr lang="en-US" sz="1500" kern="1200" dirty="0"/>
        </a:p>
      </dsp:txBody>
      <dsp:txXfrm rot="-5400000">
        <a:off x="2729041" y="2104702"/>
        <a:ext cx="4782590" cy="1276174"/>
      </dsp:txXfrm>
    </dsp:sp>
    <dsp:sp modelId="{9BA22C09-BA26-42CE-8D30-B25D14E3C8F3}">
      <dsp:nvSpPr>
        <dsp:cNvPr id="0" name=""/>
        <dsp:cNvSpPr/>
      </dsp:nvSpPr>
      <dsp:spPr>
        <a:xfrm>
          <a:off x="0" y="1858882"/>
          <a:ext cx="2729041" cy="176781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b="0" kern="1200" dirty="0" smtClean="0">
              <a:solidFill>
                <a:schemeClr val="bg2"/>
              </a:solidFill>
              <a:effectLst/>
              <a:latin typeface="Segoe Print" panose="02000600000000000000" pitchFamily="2" charset="0"/>
            </a:rPr>
            <a:t>Closed all dental practices</a:t>
          </a:r>
          <a:endParaRPr lang="en-US" sz="1200" kern="1200" dirty="0"/>
        </a:p>
      </dsp:txBody>
      <dsp:txXfrm>
        <a:off x="86298" y="1945180"/>
        <a:ext cx="2556445" cy="1595217"/>
      </dsp:txXfrm>
    </dsp:sp>
    <dsp:sp modelId="{498619B9-E1DA-445D-B357-A0DD4EC5D019}">
      <dsp:nvSpPr>
        <dsp:cNvPr id="0" name=""/>
        <dsp:cNvSpPr/>
      </dsp:nvSpPr>
      <dsp:spPr>
        <a:xfrm rot="5400000">
          <a:off x="4447730" y="2173179"/>
          <a:ext cx="1414250" cy="4851628"/>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In Brazil, The National Health Surveillance Agency (ANVISA)</a:t>
          </a:r>
          <a:endParaRPr lang="en-US" sz="1500" kern="1200" dirty="0"/>
        </a:p>
      </dsp:txBody>
      <dsp:txXfrm rot="-5400000">
        <a:off x="2729041" y="3960906"/>
        <a:ext cx="4782590" cy="1276174"/>
      </dsp:txXfrm>
    </dsp:sp>
    <dsp:sp modelId="{BE344FF2-8B9B-4EB1-B336-AD0A8FB1FA64}">
      <dsp:nvSpPr>
        <dsp:cNvPr id="0" name=""/>
        <dsp:cNvSpPr/>
      </dsp:nvSpPr>
      <dsp:spPr>
        <a:xfrm>
          <a:off x="0" y="3715086"/>
          <a:ext cx="2729041" cy="176781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only emergency</a:t>
          </a:r>
        </a:p>
        <a:p>
          <a:pPr lvl="0" algn="ctr" defTabSz="533400">
            <a:lnSpc>
              <a:spcPct val="90000"/>
            </a:lnSpc>
            <a:spcBef>
              <a:spcPct val="0"/>
            </a:spcBef>
            <a:spcAft>
              <a:spcPct val="35000"/>
            </a:spcAft>
          </a:pPr>
          <a:r>
            <a:rPr lang="en-US" sz="1200" kern="1200" dirty="0" smtClean="0"/>
            <a:t>and urgent dental care should be performed (from 20 March</a:t>
          </a:r>
        </a:p>
        <a:p>
          <a:pPr lvl="0" algn="ctr" defTabSz="533400">
            <a:lnSpc>
              <a:spcPct val="90000"/>
            </a:lnSpc>
            <a:spcBef>
              <a:spcPct val="0"/>
            </a:spcBef>
            <a:spcAft>
              <a:spcPct val="35000"/>
            </a:spcAft>
          </a:pPr>
          <a:r>
            <a:rPr lang="en-US" sz="1200" kern="1200" dirty="0" smtClean="0"/>
            <a:t>2020), and all private offices have to stop elective treatments.</a:t>
          </a:r>
        </a:p>
        <a:p>
          <a:pPr lvl="0" algn="ctr" defTabSz="533400">
            <a:lnSpc>
              <a:spcPct val="90000"/>
            </a:lnSpc>
            <a:spcBef>
              <a:spcPct val="0"/>
            </a:spcBef>
            <a:spcAft>
              <a:spcPct val="35000"/>
            </a:spcAft>
          </a:pPr>
          <a:r>
            <a:rPr lang="en-US" sz="1200" kern="1200" dirty="0" smtClean="0"/>
            <a:t>Dental professionals (primary and secondary care) that work</a:t>
          </a:r>
        </a:p>
        <a:p>
          <a:pPr lvl="0" algn="ctr" defTabSz="533400">
            <a:lnSpc>
              <a:spcPct val="90000"/>
            </a:lnSpc>
            <a:spcBef>
              <a:spcPct val="0"/>
            </a:spcBef>
            <a:spcAft>
              <a:spcPct val="35000"/>
            </a:spcAft>
          </a:pPr>
          <a:r>
            <a:rPr lang="en-US" sz="1200" kern="1200" dirty="0" smtClean="0"/>
            <a:t>for the National Health Service (SUS)</a:t>
          </a:r>
          <a:endParaRPr lang="en-US" sz="1200" kern="1200" dirty="0"/>
        </a:p>
      </dsp:txBody>
      <dsp:txXfrm>
        <a:off x="86298" y="3801384"/>
        <a:ext cx="2556445" cy="15952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6C355-813C-4B27-910A-3B63E5770728}">
      <dsp:nvSpPr>
        <dsp:cNvPr id="0" name=""/>
        <dsp:cNvSpPr/>
      </dsp:nvSpPr>
      <dsp:spPr>
        <a:xfrm>
          <a:off x="5375445" y="742333"/>
          <a:ext cx="1966423" cy="196678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C332E-3C5E-4560-8E8E-3A33260F1A97}">
      <dsp:nvSpPr>
        <dsp:cNvPr id="0" name=""/>
        <dsp:cNvSpPr/>
      </dsp:nvSpPr>
      <dsp:spPr>
        <a:xfrm>
          <a:off x="5440737" y="807904"/>
          <a:ext cx="1835840" cy="1835645"/>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i="0" u="none" strike="noStrike" kern="1200" baseline="0" dirty="0" smtClean="0">
              <a:solidFill>
                <a:schemeClr val="bg1"/>
              </a:solidFill>
              <a:latin typeface="Comic Sans MS" panose="030F0702030302020204" pitchFamily="66" charset="0"/>
              <a:ea typeface="+mn-ea"/>
              <a:cs typeface="+mn-cs"/>
            </a:rPr>
            <a:t>831 (38.8%)</a:t>
          </a:r>
        </a:p>
        <a:p>
          <a:pPr lvl="0" algn="ctr" defTabSz="622300">
            <a:lnSpc>
              <a:spcPct val="90000"/>
            </a:lnSpc>
            <a:spcBef>
              <a:spcPct val="0"/>
            </a:spcBef>
            <a:spcAft>
              <a:spcPct val="35000"/>
            </a:spcAft>
          </a:pPr>
          <a:r>
            <a:rPr lang="en-US" sz="1400" b="0" i="0" u="none" strike="noStrike" kern="1200" baseline="0" dirty="0" smtClean="0">
              <a:solidFill>
                <a:schemeClr val="bg1"/>
              </a:solidFill>
              <a:latin typeface="Comic Sans MS" panose="030F0702030302020204" pitchFamily="66" charset="0"/>
              <a:ea typeface="+mn-ea"/>
              <a:cs typeface="+mn-cs"/>
            </a:rPr>
            <a:t>Moderate cases </a:t>
          </a:r>
          <a:endParaRPr lang="en-US" sz="1400" kern="1200" dirty="0">
            <a:solidFill>
              <a:schemeClr val="bg1"/>
            </a:solidFill>
            <a:latin typeface="Comic Sans MS" panose="030F0702030302020204" pitchFamily="66" charset="0"/>
          </a:endParaRPr>
        </a:p>
      </dsp:txBody>
      <dsp:txXfrm>
        <a:off x="5703182" y="1070189"/>
        <a:ext cx="1310949" cy="1311076"/>
      </dsp:txXfrm>
    </dsp:sp>
    <dsp:sp modelId="{1B8EF6A5-85BB-4CB6-B89D-1C0FC772B0BB}">
      <dsp:nvSpPr>
        <dsp:cNvPr id="0" name=""/>
        <dsp:cNvSpPr/>
      </dsp:nvSpPr>
      <dsp:spPr>
        <a:xfrm rot="2700000">
          <a:off x="3345458" y="744711"/>
          <a:ext cx="1961687" cy="1961687"/>
        </a:xfrm>
        <a:prstGeom prst="teardrop">
          <a:avLst>
            <a:gd name="adj" fmla="val 1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66EF1-C5B9-4D8C-99C3-0E1CFA2ED11C}">
      <dsp:nvSpPr>
        <dsp:cNvPr id="0" name=""/>
        <dsp:cNvSpPr/>
      </dsp:nvSpPr>
      <dsp:spPr>
        <a:xfrm>
          <a:off x="3408381" y="807904"/>
          <a:ext cx="1835840" cy="1835645"/>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i="0" u="none" strike="noStrike" kern="1200" baseline="0" dirty="0" smtClean="0">
              <a:solidFill>
                <a:schemeClr val="bg1"/>
              </a:solidFill>
              <a:latin typeface="Comic Sans MS" panose="030F0702030302020204" pitchFamily="66" charset="0"/>
              <a:ea typeface="+mn-ea"/>
              <a:cs typeface="+mn-cs"/>
            </a:rPr>
            <a:t>1091 (50.9%) </a:t>
          </a:r>
        </a:p>
        <a:p>
          <a:pPr lvl="0" algn="ctr" defTabSz="622300">
            <a:lnSpc>
              <a:spcPct val="90000"/>
            </a:lnSpc>
            <a:spcBef>
              <a:spcPct val="0"/>
            </a:spcBef>
            <a:spcAft>
              <a:spcPct val="35000"/>
            </a:spcAft>
          </a:pPr>
          <a:r>
            <a:rPr lang="en-US" sz="1400" b="0" i="0" u="none" strike="noStrike" kern="1200" baseline="0" dirty="0" smtClean="0">
              <a:solidFill>
                <a:schemeClr val="bg1"/>
              </a:solidFill>
              <a:latin typeface="Comic Sans MS" panose="030F0702030302020204" pitchFamily="66" charset="0"/>
              <a:ea typeface="+mn-ea"/>
              <a:cs typeface="+mn-cs"/>
            </a:rPr>
            <a:t>Mild cases</a:t>
          </a:r>
          <a:endParaRPr lang="en-US" sz="1400" kern="1200" dirty="0">
            <a:solidFill>
              <a:schemeClr val="bg1"/>
            </a:solidFill>
            <a:latin typeface="Comic Sans MS" panose="030F0702030302020204" pitchFamily="66" charset="0"/>
          </a:endParaRPr>
        </a:p>
      </dsp:txBody>
      <dsp:txXfrm>
        <a:off x="3670827" y="1070189"/>
        <a:ext cx="1310949" cy="1311076"/>
      </dsp:txXfrm>
    </dsp:sp>
    <dsp:sp modelId="{1C7E039E-B0D2-461C-9A6A-67521F1C0053}">
      <dsp:nvSpPr>
        <dsp:cNvPr id="0" name=""/>
        <dsp:cNvSpPr/>
      </dsp:nvSpPr>
      <dsp:spPr>
        <a:xfrm rot="2700000">
          <a:off x="1313103" y="744711"/>
          <a:ext cx="1961687" cy="1961687"/>
        </a:xfrm>
        <a:prstGeom prst="teardrop">
          <a:avLst>
            <a:gd name="adj" fmla="val 1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EAEF2-84F1-45FB-9754-7A7B8A93CC62}">
      <dsp:nvSpPr>
        <dsp:cNvPr id="0" name=""/>
        <dsp:cNvSpPr/>
      </dsp:nvSpPr>
      <dsp:spPr>
        <a:xfrm>
          <a:off x="1376026" y="807904"/>
          <a:ext cx="1835840" cy="1835645"/>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0" i="0" u="none" strike="noStrike" kern="1200" baseline="0" dirty="0" smtClean="0">
              <a:solidFill>
                <a:schemeClr val="bg1"/>
              </a:solidFill>
              <a:latin typeface="Comic Sans MS" panose="030F0702030302020204" pitchFamily="66" charset="0"/>
              <a:ea typeface="+mn-ea"/>
              <a:cs typeface="+mn-cs"/>
            </a:rPr>
            <a:t>94 (4.4%)</a:t>
          </a:r>
        </a:p>
        <a:p>
          <a:pPr lvl="0" algn="ctr" defTabSz="622300">
            <a:lnSpc>
              <a:spcPct val="90000"/>
            </a:lnSpc>
            <a:spcBef>
              <a:spcPct val="0"/>
            </a:spcBef>
            <a:spcAft>
              <a:spcPct val="35000"/>
            </a:spcAft>
          </a:pPr>
          <a:r>
            <a:rPr lang="en-US" sz="1400" b="0" i="0" u="none" strike="noStrike" kern="1200" baseline="0" dirty="0" smtClean="0">
              <a:solidFill>
                <a:schemeClr val="bg1"/>
              </a:solidFill>
              <a:latin typeface="Comic Sans MS" panose="030F0702030302020204" pitchFamily="66" charset="0"/>
              <a:ea typeface="+mn-ea"/>
              <a:cs typeface="+mn-cs"/>
            </a:rPr>
            <a:t>Asymptomatic </a:t>
          </a:r>
          <a:endParaRPr lang="en-US" sz="1400" kern="1200" dirty="0">
            <a:solidFill>
              <a:schemeClr val="bg1"/>
            </a:solidFill>
            <a:latin typeface="Comic Sans MS" panose="030F0702030302020204" pitchFamily="66" charset="0"/>
          </a:endParaRPr>
        </a:p>
      </dsp:txBody>
      <dsp:txXfrm>
        <a:off x="1638472" y="1070189"/>
        <a:ext cx="1310949" cy="13110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9F322-73E5-4D63-AE50-6D98328B39B3}">
      <dsp:nvSpPr>
        <dsp:cNvPr id="0" name=""/>
        <dsp:cNvSpPr/>
      </dsp:nvSpPr>
      <dsp:spPr>
        <a:xfrm>
          <a:off x="5982564" y="631997"/>
          <a:ext cx="1674369" cy="167445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4CF14-BF57-4290-A331-392C8180031F}">
      <dsp:nvSpPr>
        <dsp:cNvPr id="0" name=""/>
        <dsp:cNvSpPr/>
      </dsp:nvSpPr>
      <dsp:spPr>
        <a:xfrm>
          <a:off x="6007775" y="687822"/>
          <a:ext cx="1563080" cy="1562805"/>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latin typeface="Comic Sans MS" panose="030F0702030302020204" pitchFamily="66" charset="0"/>
            </a:rPr>
            <a:t>12 patients</a:t>
          </a:r>
        </a:p>
        <a:p>
          <a:pPr lvl="0" algn="ctr" defTabSz="533400">
            <a:lnSpc>
              <a:spcPct val="90000"/>
            </a:lnSpc>
            <a:spcBef>
              <a:spcPct val="0"/>
            </a:spcBef>
            <a:spcAft>
              <a:spcPct val="35000"/>
            </a:spcAft>
          </a:pPr>
          <a:r>
            <a:rPr lang="en-US" sz="1200" kern="1200" dirty="0" smtClean="0">
              <a:solidFill>
                <a:schemeClr val="bg1"/>
              </a:solidFill>
              <a:latin typeface="Comic Sans MS" panose="030F0702030302020204" pitchFamily="66" charset="0"/>
            </a:rPr>
            <a:t> +</a:t>
          </a:r>
          <a:r>
            <a:rPr lang="en-US" sz="1200" kern="1200" dirty="0" err="1" smtClean="0">
              <a:solidFill>
                <a:schemeClr val="bg1"/>
              </a:solidFill>
              <a:latin typeface="Comic Sans MS" panose="030F0702030302020204" pitchFamily="66" charset="0"/>
            </a:rPr>
            <a:t>ve</a:t>
          </a:r>
          <a:r>
            <a:rPr lang="en-US" sz="1200" kern="1200" dirty="0" smtClean="0">
              <a:solidFill>
                <a:schemeClr val="bg1"/>
              </a:solidFill>
              <a:latin typeface="Comic Sans MS" panose="030F0702030302020204" pitchFamily="66" charset="0"/>
            </a:rPr>
            <a:t> Pneumonia radiographs</a:t>
          </a:r>
        </a:p>
        <a:p>
          <a:pPr lvl="0" algn="ctr" defTabSz="533400">
            <a:lnSpc>
              <a:spcPct val="90000"/>
            </a:lnSpc>
            <a:spcBef>
              <a:spcPct val="0"/>
            </a:spcBef>
            <a:spcAft>
              <a:spcPct val="35000"/>
            </a:spcAft>
          </a:pPr>
          <a:r>
            <a:rPr lang="en-US" sz="1200" kern="1200" dirty="0" smtClean="0">
              <a:solidFill>
                <a:schemeClr val="bg1"/>
              </a:solidFill>
              <a:latin typeface="Comic Sans MS" panose="030F0702030302020204" pitchFamily="66" charset="0"/>
            </a:rPr>
            <a:t>No symptoms</a:t>
          </a:r>
          <a:endParaRPr lang="en-US" sz="1200" kern="1200" dirty="0">
            <a:solidFill>
              <a:schemeClr val="bg1"/>
            </a:solidFill>
            <a:latin typeface="Comic Sans MS" panose="030F0702030302020204" pitchFamily="66" charset="0"/>
          </a:endParaRPr>
        </a:p>
      </dsp:txBody>
      <dsp:txXfrm>
        <a:off x="6231072" y="911122"/>
        <a:ext cx="1116485" cy="1116205"/>
      </dsp:txXfrm>
    </dsp:sp>
    <dsp:sp modelId="{A4533B9E-7136-476D-A49E-62833FD42896}">
      <dsp:nvSpPr>
        <dsp:cNvPr id="0" name=""/>
        <dsp:cNvSpPr/>
      </dsp:nvSpPr>
      <dsp:spPr>
        <a:xfrm rot="2700000">
          <a:off x="4244996" y="631879"/>
          <a:ext cx="1674397" cy="1674397"/>
        </a:xfrm>
        <a:prstGeom prst="teardrop">
          <a:avLst>
            <a:gd name="adj" fmla="val 1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A6AC03-AD7F-4141-B339-587E98A1039F}">
      <dsp:nvSpPr>
        <dsp:cNvPr id="0" name=""/>
        <dsp:cNvSpPr/>
      </dsp:nvSpPr>
      <dsp:spPr>
        <a:xfrm>
          <a:off x="4308194" y="687822"/>
          <a:ext cx="1563080" cy="1562805"/>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latin typeface="Comic Sans MS" panose="030F0702030302020204" pitchFamily="66" charset="0"/>
            </a:rPr>
            <a:t>15.8%</a:t>
          </a:r>
        </a:p>
        <a:p>
          <a:pPr lvl="0" algn="ctr" defTabSz="533400">
            <a:lnSpc>
              <a:spcPct val="90000"/>
            </a:lnSpc>
            <a:spcBef>
              <a:spcPct val="0"/>
            </a:spcBef>
            <a:spcAft>
              <a:spcPct val="35000"/>
            </a:spcAft>
          </a:pPr>
          <a:r>
            <a:rPr lang="en-US" sz="1200" kern="1200" dirty="0" smtClean="0">
              <a:solidFill>
                <a:schemeClr val="bg1"/>
              </a:solidFill>
              <a:latin typeface="Comic Sans MS" panose="030F0702030302020204" pitchFamily="66" charset="0"/>
            </a:rPr>
            <a:t>No symptoms</a:t>
          </a:r>
          <a:endParaRPr lang="en-US" sz="1200" kern="1200" dirty="0">
            <a:solidFill>
              <a:schemeClr val="bg1"/>
            </a:solidFill>
            <a:latin typeface="Comic Sans MS" panose="030F0702030302020204" pitchFamily="66" charset="0"/>
          </a:endParaRPr>
        </a:p>
      </dsp:txBody>
      <dsp:txXfrm>
        <a:off x="4531491" y="911122"/>
        <a:ext cx="1116485" cy="1116205"/>
      </dsp:txXfrm>
    </dsp:sp>
    <dsp:sp modelId="{1B8EF6A5-85BB-4CB6-B89D-1C0FC772B0BB}">
      <dsp:nvSpPr>
        <dsp:cNvPr id="0" name=""/>
        <dsp:cNvSpPr/>
      </dsp:nvSpPr>
      <dsp:spPr>
        <a:xfrm rot="2700000">
          <a:off x="2521802" y="631879"/>
          <a:ext cx="1674397" cy="1674397"/>
        </a:xfrm>
        <a:prstGeom prst="teardrop">
          <a:avLst>
            <a:gd name="adj" fmla="val 1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66EF1-C5B9-4D8C-99C3-0E1CFA2ED11C}">
      <dsp:nvSpPr>
        <dsp:cNvPr id="0" name=""/>
        <dsp:cNvSpPr/>
      </dsp:nvSpPr>
      <dsp:spPr>
        <a:xfrm>
          <a:off x="2577820" y="687822"/>
          <a:ext cx="1563080" cy="1562805"/>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latin typeface="Comic Sans MS" panose="030F0702030302020204" pitchFamily="66" charset="0"/>
            </a:rPr>
            <a:t>Cough &amp; erythema</a:t>
          </a:r>
          <a:endParaRPr lang="en-US" sz="1200" kern="1200" dirty="0">
            <a:solidFill>
              <a:schemeClr val="bg1"/>
            </a:solidFill>
            <a:latin typeface="Comic Sans MS" panose="030F0702030302020204" pitchFamily="66" charset="0"/>
          </a:endParaRPr>
        </a:p>
      </dsp:txBody>
      <dsp:txXfrm>
        <a:off x="2801117" y="911122"/>
        <a:ext cx="1116485" cy="1116205"/>
      </dsp:txXfrm>
    </dsp:sp>
    <dsp:sp modelId="{1C7E039E-B0D2-461C-9A6A-67521F1C0053}">
      <dsp:nvSpPr>
        <dsp:cNvPr id="0" name=""/>
        <dsp:cNvSpPr/>
      </dsp:nvSpPr>
      <dsp:spPr>
        <a:xfrm rot="2700000">
          <a:off x="791428" y="631879"/>
          <a:ext cx="1674397" cy="1674397"/>
        </a:xfrm>
        <a:prstGeom prst="teardrop">
          <a:avLst>
            <a:gd name="adj" fmla="val 1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EAEF2-84F1-45FB-9754-7A7B8A93CC62}">
      <dsp:nvSpPr>
        <dsp:cNvPr id="0" name=""/>
        <dsp:cNvSpPr/>
      </dsp:nvSpPr>
      <dsp:spPr>
        <a:xfrm>
          <a:off x="847446" y="687822"/>
          <a:ext cx="1563080" cy="1562805"/>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latin typeface="Comic Sans MS" panose="030F0702030302020204" pitchFamily="66" charset="0"/>
            </a:rPr>
            <a:t>41.5%</a:t>
          </a:r>
        </a:p>
        <a:p>
          <a:pPr lvl="0" algn="ctr" defTabSz="533400">
            <a:lnSpc>
              <a:spcPct val="90000"/>
            </a:lnSpc>
            <a:spcBef>
              <a:spcPct val="0"/>
            </a:spcBef>
            <a:spcAft>
              <a:spcPct val="35000"/>
            </a:spcAft>
          </a:pPr>
          <a:r>
            <a:rPr lang="en-US" sz="1200" kern="1200" dirty="0" smtClean="0">
              <a:solidFill>
                <a:schemeClr val="bg1"/>
              </a:solidFill>
              <a:latin typeface="Comic Sans MS" panose="030F0702030302020204" pitchFamily="66" charset="0"/>
            </a:rPr>
            <a:t>fever</a:t>
          </a:r>
          <a:endParaRPr lang="en-US" sz="1200" kern="1200" dirty="0">
            <a:solidFill>
              <a:schemeClr val="bg1"/>
            </a:solidFill>
            <a:latin typeface="Comic Sans MS" panose="030F0702030302020204" pitchFamily="66" charset="0"/>
          </a:endParaRPr>
        </a:p>
      </dsp:txBody>
      <dsp:txXfrm>
        <a:off x="1070743" y="911122"/>
        <a:ext cx="1116485" cy="11162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37C76-B563-40F9-9285-CEBCE2C9DBCC}" type="datetimeFigureOut">
              <a:rPr lang="en-US" smtClean="0"/>
              <a:t>7/13/2020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53655-C98E-41A0-B5E4-0750657FD94C}" type="slidenum">
              <a:rPr lang="en-US" smtClean="0"/>
              <a:t>‹#›</a:t>
            </a:fld>
            <a:endParaRPr lang="en-US"/>
          </a:p>
        </p:txBody>
      </p:sp>
    </p:spTree>
    <p:extLst>
      <p:ext uri="{BB962C8B-B14F-4D97-AF65-F5344CB8AC3E}">
        <p14:creationId xmlns:p14="http://schemas.microsoft.com/office/powerpoint/2010/main" val="193654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clinical symptoms of COVID-19 are still being documented and collated, although the majority of affected patients exhibit symptoms including a dry cough which is usually accompanied by fever</a:t>
            </a:r>
            <a:endParaRPr lang="en-US" dirty="0" smtClean="0"/>
          </a:p>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4</a:t>
            </a:fld>
            <a:endParaRPr lang="en-US"/>
          </a:p>
        </p:txBody>
      </p:sp>
    </p:spTree>
    <p:extLst>
      <p:ext uri="{BB962C8B-B14F-4D97-AF65-F5344CB8AC3E}">
        <p14:creationId xmlns:p14="http://schemas.microsoft.com/office/powerpoint/2010/main" val="3198685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13</a:t>
            </a:fld>
            <a:endParaRPr lang="en-US"/>
          </a:p>
        </p:txBody>
      </p:sp>
    </p:spTree>
    <p:extLst>
      <p:ext uri="{BB962C8B-B14F-4D97-AF65-F5344CB8AC3E}">
        <p14:creationId xmlns:p14="http://schemas.microsoft.com/office/powerpoint/2010/main" val="2781320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14</a:t>
            </a:fld>
            <a:endParaRPr lang="en-US"/>
          </a:p>
        </p:txBody>
      </p:sp>
    </p:spTree>
    <p:extLst>
      <p:ext uri="{BB962C8B-B14F-4D97-AF65-F5344CB8AC3E}">
        <p14:creationId xmlns:p14="http://schemas.microsoft.com/office/powerpoint/2010/main" val="211913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URWPalladioL-Roma"/>
              </a:rPr>
              <a:t>In adults,</a:t>
            </a:r>
          </a:p>
          <a:p>
            <a:r>
              <a:rPr lang="en-US" dirty="0" smtClean="0">
                <a:latin typeface="URWPalladioL-Roma"/>
              </a:rPr>
              <a:t>signs and symptoms of COVID-19 may appear two to 14 days after exposure and can include: fever, </a:t>
            </a:r>
            <a:r>
              <a:rPr lang="en-US" dirty="0" err="1" smtClean="0"/>
              <a:t>ough</a:t>
            </a:r>
            <a:r>
              <a:rPr lang="en-US" dirty="0" smtClean="0"/>
              <a:t>, shortness of breath or </a:t>
            </a:r>
            <a:r>
              <a:rPr lang="en-US" dirty="0" err="1" smtClean="0"/>
              <a:t>diculty</a:t>
            </a:r>
            <a:r>
              <a:rPr lang="en-US" dirty="0" smtClean="0"/>
              <a:t> breathing, tiredness, body aches, runny nose, sore throat.</a:t>
            </a:r>
          </a:p>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15</a:t>
            </a:fld>
            <a:endParaRPr lang="en-US"/>
          </a:p>
        </p:txBody>
      </p:sp>
    </p:spTree>
    <p:extLst>
      <p:ext uri="{BB962C8B-B14F-4D97-AF65-F5344CB8AC3E}">
        <p14:creationId xmlns:p14="http://schemas.microsoft.com/office/powerpoint/2010/main" val="1638253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16</a:t>
            </a:fld>
            <a:endParaRPr lang="en-US"/>
          </a:p>
        </p:txBody>
      </p:sp>
    </p:spTree>
    <p:extLst>
      <p:ext uri="{BB962C8B-B14F-4D97-AF65-F5344CB8AC3E}">
        <p14:creationId xmlns:p14="http://schemas.microsoft.com/office/powerpoint/2010/main" val="1648202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URWPalladioL-Roma"/>
              </a:rPr>
              <a:t>Fever was present in 41.5%</a:t>
            </a:r>
            <a:endParaRPr lang="en-US" dirty="0" smtClean="0"/>
          </a:p>
          <a:p>
            <a:r>
              <a:rPr lang="en-US" dirty="0" smtClean="0">
                <a:latin typeface="URWPalladioL-Roma"/>
              </a:rPr>
              <a:t>Cough &amp; pharyngeal erythema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URWPalladioL-Roma"/>
              </a:rPr>
              <a:t>27 patients (15.8%) did not have any symptoms of infection or radiologic features of pneumonia.</a:t>
            </a:r>
            <a:endParaRPr lang="en-US" dirty="0" smtClean="0"/>
          </a:p>
          <a:p>
            <a:r>
              <a:rPr lang="en-US" dirty="0" smtClean="0">
                <a:latin typeface="URWPalladioL-Roma"/>
              </a:rPr>
              <a:t>12 patients had radiologic features of pneumonia</a:t>
            </a:r>
          </a:p>
          <a:p>
            <a:r>
              <a:rPr lang="en-US" dirty="0" smtClean="0">
                <a:latin typeface="URWPalladioL-Roma"/>
              </a:rPr>
              <a:t>but did not have any symptoms of infection</a:t>
            </a:r>
            <a:endParaRPr lang="en-US"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comprehensive study conducted by Dong et al. reported data on 2143 pediatric patients with COVID-19. Of them, 731 (34.1%) patients were identified as laboratory-confirmed cases and 1412 (65.9%) were suspected cases. For the severity of patients (including both confirmed and suspected cases), 94 (4.4%), 1091 (50.9%) and 831 (38.8%) patients were diagnosed as asymptomatic, mild or moderate cases, respectively, totally accounted for 94.1% of all cases [16].</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17</a:t>
            </a:fld>
            <a:endParaRPr lang="en-US"/>
          </a:p>
        </p:txBody>
      </p:sp>
    </p:spTree>
    <p:extLst>
      <p:ext uri="{BB962C8B-B14F-4D97-AF65-F5344CB8AC3E}">
        <p14:creationId xmlns:p14="http://schemas.microsoft.com/office/powerpoint/2010/main" val="2897657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18</a:t>
            </a:fld>
            <a:endParaRPr lang="en-US"/>
          </a:p>
        </p:txBody>
      </p:sp>
    </p:spTree>
    <p:extLst>
      <p:ext uri="{BB962C8B-B14F-4D97-AF65-F5344CB8AC3E}">
        <p14:creationId xmlns:p14="http://schemas.microsoft.com/office/powerpoint/2010/main" val="1080482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19</a:t>
            </a:fld>
            <a:endParaRPr lang="en-US"/>
          </a:p>
        </p:txBody>
      </p:sp>
    </p:spTree>
    <p:extLst>
      <p:ext uri="{BB962C8B-B14F-4D97-AF65-F5344CB8AC3E}">
        <p14:creationId xmlns:p14="http://schemas.microsoft.com/office/powerpoint/2010/main" val="346880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20</a:t>
            </a:fld>
            <a:endParaRPr lang="en-US"/>
          </a:p>
        </p:txBody>
      </p:sp>
    </p:spTree>
    <p:extLst>
      <p:ext uri="{BB962C8B-B14F-4D97-AF65-F5344CB8AC3E}">
        <p14:creationId xmlns:p14="http://schemas.microsoft.com/office/powerpoint/2010/main" val="3850011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21</a:t>
            </a:fld>
            <a:endParaRPr lang="en-US"/>
          </a:p>
        </p:txBody>
      </p:sp>
    </p:spTree>
    <p:extLst>
      <p:ext uri="{BB962C8B-B14F-4D97-AF65-F5344CB8AC3E}">
        <p14:creationId xmlns:p14="http://schemas.microsoft.com/office/powerpoint/2010/main" val="33711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22</a:t>
            </a:fld>
            <a:endParaRPr lang="en-US"/>
          </a:p>
        </p:txBody>
      </p:sp>
    </p:spTree>
    <p:extLst>
      <p:ext uri="{BB962C8B-B14F-4D97-AF65-F5344CB8AC3E}">
        <p14:creationId xmlns:p14="http://schemas.microsoft.com/office/powerpoint/2010/main" val="58043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survey of 1391 children in China found 171 (12.3%) cases tested positive for SARS-CoV-2.8 </a:t>
            </a:r>
          </a:p>
          <a:p>
            <a:r>
              <a:rPr lang="en-US" sz="1200" b="0" i="0" u="none" strike="noStrike" kern="1200" baseline="0" dirty="0" smtClean="0">
                <a:solidFill>
                  <a:schemeClr val="tx1"/>
                </a:solidFill>
                <a:latin typeface="+mn-lt"/>
                <a:ea typeface="+mn-ea"/>
                <a:cs typeface="+mn-cs"/>
              </a:rPr>
              <a:t>An analysis of more than 2000 child patients with suspected or confirmed COVID-19 in Hubei, China, found that over 90% presented as asymptomatic or with mild to moderate symptoms.</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5</a:t>
            </a:fld>
            <a:endParaRPr lang="en-US"/>
          </a:p>
        </p:txBody>
      </p:sp>
    </p:spTree>
    <p:extLst>
      <p:ext uri="{BB962C8B-B14F-4D97-AF65-F5344CB8AC3E}">
        <p14:creationId xmlns:p14="http://schemas.microsoft.com/office/powerpoint/2010/main" val="4252947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23</a:t>
            </a:fld>
            <a:endParaRPr lang="en-US"/>
          </a:p>
        </p:txBody>
      </p:sp>
    </p:spTree>
    <p:extLst>
      <p:ext uri="{BB962C8B-B14F-4D97-AF65-F5344CB8AC3E}">
        <p14:creationId xmlns:p14="http://schemas.microsoft.com/office/powerpoint/2010/main" val="141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numbers are likely to be under-representative, as there is not universal testing of the whole population for the presence of COVID-19</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6</a:t>
            </a:fld>
            <a:endParaRPr lang="en-US"/>
          </a:p>
        </p:txBody>
      </p:sp>
    </p:spTree>
    <p:extLst>
      <p:ext uri="{BB962C8B-B14F-4D97-AF65-F5344CB8AC3E}">
        <p14:creationId xmlns:p14="http://schemas.microsoft.com/office/powerpoint/2010/main" val="3179839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Because of the long incubation period (2-14 days)6 for everyone, and because children can be asymptomatic or present with mild, nonspecific symptoms, all child patients and parents should be considered as potential carriers of SARSCoV-2 unless proved otherwise.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and all clinic surfaces should be disinfected using chemicals recommended for eliminating SARS-CoV-2.</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7</a:t>
            </a:fld>
            <a:endParaRPr lang="en-US"/>
          </a:p>
        </p:txBody>
      </p:sp>
    </p:spTree>
    <p:extLst>
      <p:ext uri="{BB962C8B-B14F-4D97-AF65-F5344CB8AC3E}">
        <p14:creationId xmlns:p14="http://schemas.microsoft.com/office/powerpoint/2010/main" val="3054911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mic Sans MS" panose="030F0702030302020204" pitchFamily="66" charset="0"/>
              </a:rPr>
              <a:t>An infection prevention checklist should be used, including administrative measures, infection prevention education and training, dental healthcare personnel safety, </a:t>
            </a:r>
            <a:r>
              <a:rPr lang="en-US" dirty="0" err="1" smtClean="0">
                <a:latin typeface="Comic Sans MS" panose="030F0702030302020204" pitchFamily="66" charset="0"/>
              </a:rPr>
              <a:t>programme</a:t>
            </a:r>
            <a:r>
              <a:rPr lang="en-US" dirty="0" smtClean="0">
                <a:latin typeface="Comic Sans MS" panose="030F0702030302020204" pitchFamily="66" charset="0"/>
              </a:rPr>
              <a:t> evaluation, hand hygiene, personal protective equipment (PPE), respiratory hygiene/cough etiquette, sharps safety, safe injection practices, sterilization and disinfection of patient-care items and devices, environmental infection prevention and control, and dental unit water quality.</a:t>
            </a:r>
          </a:p>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8</a:t>
            </a:fld>
            <a:endParaRPr lang="en-US"/>
          </a:p>
        </p:txBody>
      </p:sp>
    </p:spTree>
    <p:extLst>
      <p:ext uri="{BB962C8B-B14F-4D97-AF65-F5344CB8AC3E}">
        <p14:creationId xmlns:p14="http://schemas.microsoft.com/office/powerpoint/2010/main" val="381582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latin typeface="STIX-Regular"/>
              </a:rPr>
              <a:t>Countries will be in different phases at different</a:t>
            </a:r>
            <a:r>
              <a:rPr lang="en-US" baseline="0" dirty="0" smtClean="0">
                <a:latin typeface="STIX-Regular"/>
              </a:rPr>
              <a:t> </a:t>
            </a:r>
            <a:r>
              <a:rPr lang="en-US" dirty="0" smtClean="0">
                <a:latin typeface="STIX-Regular"/>
              </a:rPr>
              <a:t>times; therefore, it is not possible to give universal guidelines </a:t>
            </a:r>
            <a:r>
              <a:rPr lang="en-US" sz="1200" b="0" i="0" u="none" strike="noStrike" kern="1200" baseline="0" dirty="0" smtClean="0">
                <a:solidFill>
                  <a:schemeClr val="tx1"/>
                </a:solidFill>
                <a:latin typeface="+mn-lt"/>
                <a:ea typeface="+mn-ea"/>
                <a:cs typeface="+mn-cs"/>
              </a:rPr>
              <a:t>so following local updated guidelines are essential.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All the above applies to child patients during the acute phase of COVID-19 pandemic, and the treatment choices and planning may vary during the next phases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Countries have put different measures in place for the overall delivery of dental care even during the ‘Widespread Human Infection’ phases of the pandemic leading up to the peaks of infection</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9</a:t>
            </a:fld>
            <a:endParaRPr lang="en-US"/>
          </a:p>
        </p:txBody>
      </p:sp>
    </p:spTree>
    <p:extLst>
      <p:ext uri="{BB962C8B-B14F-4D97-AF65-F5344CB8AC3E}">
        <p14:creationId xmlns:p14="http://schemas.microsoft.com/office/powerpoint/2010/main" val="149974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clinical symptoms of COVID-19 are still being documented and collated, although the majority of affected patients exhibit symptoms including a dry cough which is usually accompanied by fever</a:t>
            </a:r>
            <a:endParaRPr lang="en-US" dirty="0" smtClean="0"/>
          </a:p>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10</a:t>
            </a:fld>
            <a:endParaRPr lang="en-US"/>
          </a:p>
        </p:txBody>
      </p:sp>
    </p:spTree>
    <p:extLst>
      <p:ext uri="{BB962C8B-B14F-4D97-AF65-F5344CB8AC3E}">
        <p14:creationId xmlns:p14="http://schemas.microsoft.com/office/powerpoint/2010/main" val="428543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Guidance cannot ever cover all possible circumstances, and professional </a:t>
            </a:r>
            <a:r>
              <a:rPr lang="en-US" sz="1200" b="0" i="0" u="none" strike="noStrike" kern="1200" baseline="0" dirty="0" err="1" smtClean="0">
                <a:solidFill>
                  <a:schemeClr val="tx1"/>
                </a:solidFill>
                <a:latin typeface="+mn-lt"/>
                <a:ea typeface="+mn-ea"/>
                <a:cs typeface="+mn-cs"/>
              </a:rPr>
              <a:t>judgement</a:t>
            </a:r>
            <a:r>
              <a:rPr lang="en-US" sz="1200" b="0" i="0" u="none" strike="noStrike" kern="1200" baseline="0" dirty="0" smtClean="0">
                <a:solidFill>
                  <a:schemeClr val="tx1"/>
                </a:solidFill>
                <a:latin typeface="+mn-lt"/>
                <a:ea typeface="+mn-ea"/>
                <a:cs typeface="+mn-cs"/>
              </a:rPr>
              <a:t> must be exercised to make decisions around whether or not to provide treatment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Treatment should only be provided adhering to local, regional, and national guidelines as far as possible and, in the opinion of the dental professional, when it is safe for child patients, their accompanying </a:t>
            </a:r>
            <a:r>
              <a:rPr lang="en-US" sz="1200" b="0" i="0" u="none" strike="noStrike" kern="1200" baseline="0" dirty="0" err="1" smtClean="0">
                <a:solidFill>
                  <a:schemeClr val="tx1"/>
                </a:solidFill>
                <a:latin typeface="+mn-lt"/>
                <a:ea typeface="+mn-ea"/>
                <a:cs typeface="+mn-cs"/>
              </a:rPr>
              <a:t>carer</a:t>
            </a:r>
            <a:r>
              <a:rPr lang="en-US" sz="1200" b="0" i="0" u="none" strike="noStrike" kern="1200" baseline="0" dirty="0" smtClean="0">
                <a:solidFill>
                  <a:schemeClr val="tx1"/>
                </a:solidFill>
                <a:latin typeface="+mn-lt"/>
                <a:ea typeface="+mn-ea"/>
                <a:cs typeface="+mn-cs"/>
              </a:rPr>
              <a:t>, and for the dental team.</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11</a:t>
            </a:fld>
            <a:endParaRPr lang="en-US"/>
          </a:p>
        </p:txBody>
      </p:sp>
    </p:spTree>
    <p:extLst>
      <p:ext uri="{BB962C8B-B14F-4D97-AF65-F5344CB8AC3E}">
        <p14:creationId xmlns:p14="http://schemas.microsoft.com/office/powerpoint/2010/main" val="366523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12</a:t>
            </a:fld>
            <a:endParaRPr lang="en-US"/>
          </a:p>
        </p:txBody>
      </p:sp>
    </p:spTree>
    <p:extLst>
      <p:ext uri="{BB962C8B-B14F-4D97-AF65-F5344CB8AC3E}">
        <p14:creationId xmlns:p14="http://schemas.microsoft.com/office/powerpoint/2010/main" val="364434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80FCC2-263A-4996-8A78-E6C1C42767A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42812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11436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3300627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5325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40580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380FCC2-263A-4996-8A78-E6C1C42767A0}" type="datetimeFigureOut">
              <a:rPr lang="en-US" smtClean="0"/>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3676648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380FCC2-263A-4996-8A78-E6C1C42767A0}" type="datetimeFigureOut">
              <a:rPr lang="en-US" smtClean="0"/>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71992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80FCC2-263A-4996-8A78-E6C1C42767A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353540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80FCC2-263A-4996-8A78-E6C1C42767A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0510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80FCC2-263A-4996-8A78-E6C1C42767A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18530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0FCC2-263A-4996-8A78-E6C1C42767A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78494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80FCC2-263A-4996-8A78-E6C1C42767A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74030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80FCC2-263A-4996-8A78-E6C1C42767A0}" type="datetimeFigureOut">
              <a:rPr lang="en-US" smtClean="0"/>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392183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80FCC2-263A-4996-8A78-E6C1C42767A0}" type="datetimeFigureOut">
              <a:rPr lang="en-US" smtClean="0"/>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72957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0FCC2-263A-4996-8A78-E6C1C42767A0}" type="datetimeFigureOut">
              <a:rPr lang="en-US" smtClean="0"/>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388783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49391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89821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380FCC2-263A-4996-8A78-E6C1C42767A0}" type="datetimeFigureOut">
              <a:rPr lang="en-US" smtClean="0"/>
              <a:t>7/13/2020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F3AB60-232D-4A92-B157-FF539A89C565}" type="slidenum">
              <a:rPr lang="en-US" smtClean="0"/>
              <a:t>‹#›</a:t>
            </a:fld>
            <a:endParaRPr lang="en-US"/>
          </a:p>
        </p:txBody>
      </p:sp>
    </p:spTree>
    <p:extLst>
      <p:ext uri="{BB962C8B-B14F-4D97-AF65-F5344CB8AC3E}">
        <p14:creationId xmlns:p14="http://schemas.microsoft.com/office/powerpoint/2010/main" val="405066070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858" y="1123648"/>
            <a:ext cx="8442761" cy="2871549"/>
          </a:xfrm>
        </p:spPr>
        <p:txBody>
          <a:bodyPr>
            <a:noAutofit/>
          </a:bodyPr>
          <a:lstStyle/>
          <a:p>
            <a:pPr algn="ctr"/>
            <a: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CORONAVIRUS DISEASE</a:t>
            </a:r>
            <a:b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br>
            <a: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 </a:t>
            </a:r>
            <a:r>
              <a:rPr lang="en-US" sz="3200" b="1" dirty="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(COVID-19): </a:t>
            </a:r>
            <a: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
            </a:r>
            <a:b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br>
            <a:r>
              <a:rPr lang="en-US" sz="3200"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Characteristics </a:t>
            </a:r>
            <a:r>
              <a:rPr lang="en-US" sz="3200" dirty="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in children and</a:t>
            </a:r>
            <a:br>
              <a:rPr lang="en-US" sz="3200" dirty="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br>
            <a:r>
              <a:rPr lang="en-US" sz="3200" dirty="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considerations for Dentists providing their care</a:t>
            </a:r>
          </a:p>
        </p:txBody>
      </p:sp>
      <p:sp>
        <p:nvSpPr>
          <p:cNvPr id="3" name="Subtitle 2"/>
          <p:cNvSpPr>
            <a:spLocks noGrp="1"/>
          </p:cNvSpPr>
          <p:nvPr>
            <p:ph type="subTitle" idx="1"/>
          </p:nvPr>
        </p:nvSpPr>
        <p:spPr>
          <a:xfrm>
            <a:off x="504458" y="4931352"/>
            <a:ext cx="8135665" cy="627530"/>
          </a:xfrm>
          <a:solidFill>
            <a:schemeClr val="accent1">
              <a:lumMod val="60000"/>
              <a:lumOff val="40000"/>
            </a:schemeClr>
          </a:solidFill>
          <a:ln w="38100">
            <a:noFill/>
          </a:ln>
        </p:spPr>
        <p:txBody>
          <a:bodyPr>
            <a:noAutofit/>
          </a:bodyPr>
          <a:lstStyle/>
          <a:p>
            <a:pPr algn="ctr"/>
            <a:r>
              <a:rPr lang="en-US" sz="1800" dirty="0" err="1">
                <a:solidFill>
                  <a:schemeClr val="bg1"/>
                </a:solidFill>
                <a:latin typeface="Comic Sans MS" panose="030F0702030302020204" pitchFamily="66" charset="0"/>
              </a:rPr>
              <a:t>Mallineni</a:t>
            </a:r>
            <a:r>
              <a:rPr lang="en-US" sz="1800" dirty="0">
                <a:solidFill>
                  <a:schemeClr val="bg1"/>
                </a:solidFill>
                <a:latin typeface="Comic Sans MS" panose="030F0702030302020204" pitchFamily="66" charset="0"/>
              </a:rPr>
              <a:t> SK, Innes NP, </a:t>
            </a:r>
            <a:r>
              <a:rPr lang="en-US" sz="1800" dirty="0" err="1">
                <a:solidFill>
                  <a:schemeClr val="bg1"/>
                </a:solidFill>
                <a:latin typeface="Comic Sans MS" panose="030F0702030302020204" pitchFamily="66" charset="0"/>
              </a:rPr>
              <a:t>Raggio</a:t>
            </a:r>
            <a:r>
              <a:rPr lang="en-US" sz="1800" dirty="0">
                <a:solidFill>
                  <a:schemeClr val="bg1"/>
                </a:solidFill>
                <a:latin typeface="Comic Sans MS" panose="030F0702030302020204" pitchFamily="66" charset="0"/>
              </a:rPr>
              <a:t> DP, Araujo MP, Robertson MD, </a:t>
            </a:r>
            <a:r>
              <a:rPr lang="en-US" sz="1800" dirty="0" err="1">
                <a:solidFill>
                  <a:schemeClr val="bg1"/>
                </a:solidFill>
                <a:latin typeface="Comic Sans MS" panose="030F0702030302020204" pitchFamily="66" charset="0"/>
              </a:rPr>
              <a:t>Jayaraman</a:t>
            </a:r>
            <a:r>
              <a:rPr lang="en-US" sz="1800" dirty="0">
                <a:solidFill>
                  <a:schemeClr val="bg1"/>
                </a:solidFill>
                <a:latin typeface="Comic Sans MS" panose="030F0702030302020204" pitchFamily="66" charset="0"/>
              </a:rPr>
              <a:t> J. </a:t>
            </a:r>
            <a:r>
              <a:rPr lang="en-US" sz="1800" dirty="0" smtClean="0">
                <a:solidFill>
                  <a:schemeClr val="bg1"/>
                </a:solidFill>
                <a:latin typeface="Comic Sans MS" panose="030F0702030302020204" pitchFamily="66" charset="0"/>
              </a:rPr>
              <a:t>International </a:t>
            </a:r>
            <a:r>
              <a:rPr lang="en-US" sz="1800" dirty="0">
                <a:solidFill>
                  <a:schemeClr val="bg1"/>
                </a:solidFill>
                <a:latin typeface="Comic Sans MS" panose="030F0702030302020204" pitchFamily="66" charset="0"/>
              </a:rPr>
              <a:t>Journal of Paediatric Dentistry. 2020 May;30(3):245-50.</a:t>
            </a:r>
          </a:p>
        </p:txBody>
      </p:sp>
      <p:cxnSp>
        <p:nvCxnSpPr>
          <p:cNvPr id="5" name="Straight Connector 4"/>
          <p:cNvCxnSpPr/>
          <p:nvPr/>
        </p:nvCxnSpPr>
        <p:spPr>
          <a:xfrm flipH="1">
            <a:off x="295835" y="0"/>
            <a:ext cx="8965" cy="6858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367554"/>
            <a:ext cx="9144000" cy="2689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529367"/>
            <a:ext cx="9144000" cy="2689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60157" y="-26892"/>
            <a:ext cx="8965" cy="6858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823" y="424295"/>
            <a:ext cx="9144000" cy="2689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893" y="6459179"/>
            <a:ext cx="9144000" cy="2689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775460" y="26892"/>
            <a:ext cx="8965" cy="6858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839782" y="0"/>
            <a:ext cx="8965" cy="6858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606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11" name="Diagram 10"/>
          <p:cNvGraphicFramePr/>
          <p:nvPr>
            <p:extLst>
              <p:ext uri="{D42A27DB-BD31-4B8C-83A1-F6EECF244321}">
                <p14:modId xmlns:p14="http://schemas.microsoft.com/office/powerpoint/2010/main" val="67531160"/>
              </p:ext>
            </p:extLst>
          </p:nvPr>
        </p:nvGraphicFramePr>
        <p:xfrm>
          <a:off x="816078" y="738239"/>
          <a:ext cx="7580670" cy="54855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647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694271" y="476553"/>
            <a:ext cx="7859221"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latin typeface="Segoe Print" panose="02000600000000000000" pitchFamily="2" charset="0"/>
              </a:rPr>
              <a:t>The role of guidelines and professional judgment</a:t>
            </a:r>
          </a:p>
        </p:txBody>
      </p:sp>
      <p:sp>
        <p:nvSpPr>
          <p:cNvPr id="11" name="Rectangle 10"/>
          <p:cNvSpPr/>
          <p:nvPr/>
        </p:nvSpPr>
        <p:spPr>
          <a:xfrm>
            <a:off x="694271" y="1903759"/>
            <a:ext cx="2696966" cy="923330"/>
          </a:xfrm>
          <a:prstGeom prst="rect">
            <a:avLst/>
          </a:prstGeom>
          <a:ln>
            <a:solidFill>
              <a:schemeClr val="accent1">
                <a:lumMod val="60000"/>
                <a:lumOff val="40000"/>
              </a:schemeClr>
            </a:solidFill>
          </a:ln>
        </p:spPr>
        <p:txBody>
          <a:bodyPr wrap="square">
            <a:spAutoFit/>
          </a:bodyPr>
          <a:lstStyle/>
          <a:p>
            <a:pPr marL="285750" indent="-285750">
              <a:buFont typeface="Wingdings" panose="05000000000000000000" pitchFamily="2" charset="2"/>
              <a:buChar char="ü"/>
            </a:pPr>
            <a:r>
              <a:rPr lang="en-US" dirty="0" smtClean="0">
                <a:latin typeface="Segoe Print" panose="02000600000000000000" pitchFamily="2" charset="0"/>
              </a:rPr>
              <a:t>Local</a:t>
            </a:r>
          </a:p>
          <a:p>
            <a:pPr marL="285750" indent="-285750">
              <a:buFont typeface="Wingdings" panose="05000000000000000000" pitchFamily="2" charset="2"/>
              <a:buChar char="ü"/>
            </a:pPr>
            <a:r>
              <a:rPr lang="en-US" dirty="0" smtClean="0">
                <a:latin typeface="Segoe Print" panose="02000600000000000000" pitchFamily="2" charset="0"/>
              </a:rPr>
              <a:t>Regional</a:t>
            </a:r>
          </a:p>
          <a:p>
            <a:pPr marL="285750" indent="-285750">
              <a:buFont typeface="Wingdings" panose="05000000000000000000" pitchFamily="2" charset="2"/>
              <a:buChar char="ü"/>
            </a:pPr>
            <a:r>
              <a:rPr lang="en-US" dirty="0" smtClean="0">
                <a:latin typeface="Segoe Print" panose="02000600000000000000" pitchFamily="2" charset="0"/>
              </a:rPr>
              <a:t>National guidelines</a:t>
            </a:r>
            <a:endParaRPr lang="en-US" dirty="0">
              <a:latin typeface="Segoe Print" panose="02000600000000000000" pitchFamily="2" charset="0"/>
            </a:endParaRPr>
          </a:p>
        </p:txBody>
      </p:sp>
    </p:spTree>
    <p:extLst>
      <p:ext uri="{BB962C8B-B14F-4D97-AF65-F5344CB8AC3E}">
        <p14:creationId xmlns:p14="http://schemas.microsoft.com/office/powerpoint/2010/main" val="1129418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1695335" y="476553"/>
            <a:ext cx="6112924"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smtClean="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rPr>
              <a:t>CONCLUSIONS</a:t>
            </a:r>
            <a:endParaRPr lang="en-US" sz="6000" b="1" dirty="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endParaRPr>
          </a:p>
        </p:txBody>
      </p:sp>
    </p:spTree>
    <p:extLst>
      <p:ext uri="{BB962C8B-B14F-4D97-AF65-F5344CB8AC3E}">
        <p14:creationId xmlns:p14="http://schemas.microsoft.com/office/powerpoint/2010/main" val="779109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94010" y="1481370"/>
            <a:ext cx="7934931" cy="3170099"/>
          </a:xfrm>
          <a:prstGeom prst="rect">
            <a:avLst/>
          </a:prstGeom>
        </p:spPr>
        <p:txBody>
          <a:bodyPr wrap="square">
            <a:spAutoFit/>
          </a:bodyPr>
          <a:lstStyle/>
          <a:p>
            <a:pPr algn="ctr"/>
            <a:r>
              <a:rPr lang="en-US" sz="4000" b="1" dirty="0">
                <a:solidFill>
                  <a:schemeClr val="accent1">
                    <a:lumMod val="60000"/>
                    <a:lumOff val="40000"/>
                  </a:schemeClr>
                </a:solidFill>
                <a:latin typeface="Segoe Print" panose="02000600000000000000" pitchFamily="2" charset="0"/>
              </a:rPr>
              <a:t>COVID-19 Disease in Children: What </a:t>
            </a:r>
            <a:r>
              <a:rPr lang="en-US" sz="4000" b="1" dirty="0" smtClean="0">
                <a:solidFill>
                  <a:schemeClr val="accent1">
                    <a:lumMod val="60000"/>
                    <a:lumOff val="40000"/>
                  </a:schemeClr>
                </a:solidFill>
                <a:latin typeface="Segoe Print" panose="02000600000000000000" pitchFamily="2" charset="0"/>
              </a:rPr>
              <a:t>Dentists Should </a:t>
            </a:r>
            <a:r>
              <a:rPr lang="en-US" sz="4000" b="1" dirty="0">
                <a:solidFill>
                  <a:schemeClr val="accent1">
                    <a:lumMod val="60000"/>
                    <a:lumOff val="40000"/>
                  </a:schemeClr>
                </a:solidFill>
                <a:latin typeface="Segoe Print" panose="02000600000000000000" pitchFamily="2" charset="0"/>
              </a:rPr>
              <a:t>Know and Do to Prevent Viral </a:t>
            </a:r>
            <a:r>
              <a:rPr lang="en-US" sz="4000" b="1" dirty="0" smtClean="0">
                <a:solidFill>
                  <a:schemeClr val="accent1">
                    <a:lumMod val="60000"/>
                    <a:lumOff val="40000"/>
                  </a:schemeClr>
                </a:solidFill>
                <a:latin typeface="Segoe Print" panose="02000600000000000000" pitchFamily="2" charset="0"/>
              </a:rPr>
              <a:t>Spread. The </a:t>
            </a:r>
            <a:r>
              <a:rPr lang="en-US" sz="4000" b="1" dirty="0">
                <a:solidFill>
                  <a:schemeClr val="accent1">
                    <a:lumMod val="60000"/>
                    <a:lumOff val="40000"/>
                  </a:schemeClr>
                </a:solidFill>
                <a:latin typeface="Segoe Print" panose="02000600000000000000" pitchFamily="2" charset="0"/>
              </a:rPr>
              <a:t>Italian Point of View</a:t>
            </a:r>
            <a:endParaRPr lang="en-US" sz="4000" dirty="0">
              <a:solidFill>
                <a:schemeClr val="accent1">
                  <a:lumMod val="60000"/>
                  <a:lumOff val="40000"/>
                </a:schemeClr>
              </a:solidFill>
              <a:latin typeface="Segoe Print" panose="02000600000000000000" pitchFamily="2" charset="0"/>
            </a:endParaRPr>
          </a:p>
        </p:txBody>
      </p:sp>
      <p:sp>
        <p:nvSpPr>
          <p:cNvPr id="12" name="Rectangle 11"/>
          <p:cNvSpPr/>
          <p:nvPr/>
        </p:nvSpPr>
        <p:spPr>
          <a:xfrm>
            <a:off x="795181" y="4761529"/>
            <a:ext cx="7655391" cy="1569660"/>
          </a:xfrm>
          <a:prstGeom prst="rect">
            <a:avLst/>
          </a:prstGeom>
          <a:ln w="28575">
            <a:solidFill>
              <a:schemeClr val="accent1">
                <a:lumMod val="60000"/>
                <a:lumOff val="40000"/>
              </a:schemeClr>
            </a:solidFill>
          </a:ln>
        </p:spPr>
        <p:txBody>
          <a:bodyPr wrap="square">
            <a:spAutoFit/>
          </a:bodyPr>
          <a:lstStyle/>
          <a:p>
            <a:pPr algn="ctr"/>
            <a:r>
              <a:rPr lang="en-US" sz="2400" dirty="0" err="1">
                <a:latin typeface="Segoe Print" panose="02000600000000000000" pitchFamily="2" charset="0"/>
              </a:rPr>
              <a:t>Ferrazzano</a:t>
            </a:r>
            <a:r>
              <a:rPr lang="en-US" sz="2400" dirty="0">
                <a:latin typeface="Segoe Print" panose="02000600000000000000" pitchFamily="2" charset="0"/>
              </a:rPr>
              <a:t> GF, </a:t>
            </a:r>
            <a:r>
              <a:rPr lang="en-US" sz="2400" dirty="0" err="1">
                <a:latin typeface="Segoe Print" panose="02000600000000000000" pitchFamily="2" charset="0"/>
              </a:rPr>
              <a:t>Ingenito</a:t>
            </a:r>
            <a:r>
              <a:rPr lang="en-US" sz="2400" dirty="0">
                <a:latin typeface="Segoe Print" panose="02000600000000000000" pitchFamily="2" charset="0"/>
              </a:rPr>
              <a:t> A, </a:t>
            </a:r>
            <a:r>
              <a:rPr lang="en-US" sz="2400" dirty="0" err="1">
                <a:latin typeface="Segoe Print" panose="02000600000000000000" pitchFamily="2" charset="0"/>
              </a:rPr>
              <a:t>Cantile</a:t>
            </a:r>
            <a:r>
              <a:rPr lang="en-US" sz="2400" dirty="0">
                <a:latin typeface="Segoe Print" panose="02000600000000000000" pitchFamily="2" charset="0"/>
              </a:rPr>
              <a:t> T. </a:t>
            </a:r>
            <a:endParaRPr lang="en-US" sz="2400" dirty="0" smtClean="0">
              <a:latin typeface="Segoe Print" panose="02000600000000000000" pitchFamily="2" charset="0"/>
            </a:endParaRPr>
          </a:p>
          <a:p>
            <a:pPr algn="ctr"/>
            <a:r>
              <a:rPr lang="en-US" sz="2400" dirty="0" smtClean="0">
                <a:latin typeface="Segoe Print" panose="02000600000000000000" pitchFamily="2" charset="0"/>
              </a:rPr>
              <a:t>International </a:t>
            </a:r>
            <a:r>
              <a:rPr lang="en-US" sz="2400" dirty="0">
                <a:latin typeface="Segoe Print" panose="02000600000000000000" pitchFamily="2" charset="0"/>
              </a:rPr>
              <a:t>Journal of Environmental Research and Public Health. </a:t>
            </a:r>
            <a:endParaRPr lang="en-US" sz="2400" dirty="0" smtClean="0">
              <a:latin typeface="Segoe Print" panose="02000600000000000000" pitchFamily="2" charset="0"/>
            </a:endParaRPr>
          </a:p>
          <a:p>
            <a:pPr algn="ctr"/>
            <a:r>
              <a:rPr lang="en-US" sz="2400" dirty="0" smtClean="0">
                <a:latin typeface="Segoe Print" panose="02000600000000000000" pitchFamily="2" charset="0"/>
              </a:rPr>
              <a:t>2020 </a:t>
            </a:r>
            <a:r>
              <a:rPr lang="en-US" sz="2400" dirty="0">
                <a:latin typeface="Segoe Print" panose="02000600000000000000" pitchFamily="2" charset="0"/>
              </a:rPr>
              <a:t>Jan;17(10):3642.</a:t>
            </a:r>
          </a:p>
        </p:txBody>
      </p:sp>
      <p:sp>
        <p:nvSpPr>
          <p:cNvPr id="13" name="TextBox 12"/>
          <p:cNvSpPr txBox="1"/>
          <p:nvPr/>
        </p:nvSpPr>
        <p:spPr>
          <a:xfrm>
            <a:off x="1554319" y="543319"/>
            <a:ext cx="6214311" cy="769441"/>
          </a:xfrm>
          <a:prstGeom prst="rect">
            <a:avLst/>
          </a:prstGeom>
          <a:noFill/>
        </p:spPr>
        <p:txBody>
          <a:bodyPr wrap="square" rtlCol="0">
            <a:spAutoFit/>
          </a:bodyPr>
          <a:lstStyle/>
          <a:p>
            <a:pPr algn="ctr"/>
            <a:r>
              <a:rPr lang="en-US" sz="4400" dirty="0" smtClean="0">
                <a:latin typeface="Comic Sans MS" panose="030F0702030302020204" pitchFamily="66" charset="0"/>
              </a:rPr>
              <a:t>RELATED ARTICLE -1</a:t>
            </a:r>
            <a:endParaRPr lang="en-US" sz="4400" dirty="0">
              <a:latin typeface="Comic Sans MS" panose="030F0702030302020204" pitchFamily="66" charset="0"/>
            </a:endParaRPr>
          </a:p>
        </p:txBody>
      </p:sp>
    </p:spTree>
    <p:extLst>
      <p:ext uri="{BB962C8B-B14F-4D97-AF65-F5344CB8AC3E}">
        <p14:creationId xmlns:p14="http://schemas.microsoft.com/office/powerpoint/2010/main" val="1270442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82883" y="881229"/>
            <a:ext cx="7870609" cy="4431983"/>
          </a:xfrm>
          <a:prstGeom prst="rect">
            <a:avLst/>
          </a:prstGeom>
        </p:spPr>
        <p:txBody>
          <a:bodyPr wrap="square">
            <a:spAutoFit/>
          </a:bodyPr>
          <a:lstStyle/>
          <a:p>
            <a:pPr marL="342900" indent="-342900">
              <a:lnSpc>
                <a:spcPct val="200000"/>
              </a:lnSpc>
              <a:buFont typeface="Arial" panose="020B0604020202020204" pitchFamily="34" charset="0"/>
              <a:buChar char="•"/>
            </a:pPr>
            <a:r>
              <a:rPr lang="en-US" sz="2400" dirty="0">
                <a:solidFill>
                  <a:schemeClr val="accent1">
                    <a:lumMod val="60000"/>
                    <a:lumOff val="40000"/>
                  </a:schemeClr>
                </a:solidFill>
                <a:latin typeface="Segoe Print" panose="02000600000000000000" pitchFamily="2" charset="0"/>
              </a:rPr>
              <a:t>2019 novel coronavirus (2019-nCoV</a:t>
            </a:r>
            <a:r>
              <a:rPr lang="en-US" sz="2400" dirty="0" smtClean="0">
                <a:solidFill>
                  <a:schemeClr val="accent1">
                    <a:lumMod val="60000"/>
                    <a:lumOff val="40000"/>
                  </a:schemeClr>
                </a:solidFill>
                <a:latin typeface="Segoe Print" panose="02000600000000000000" pitchFamily="2" charset="0"/>
              </a:rPr>
              <a:t>)</a:t>
            </a:r>
          </a:p>
          <a:p>
            <a:pPr marL="342900" indent="-342900">
              <a:lnSpc>
                <a:spcPct val="200000"/>
              </a:lnSpc>
              <a:buFont typeface="Arial" panose="020B0604020202020204" pitchFamily="34" charset="0"/>
              <a:buChar char="•"/>
            </a:pPr>
            <a:r>
              <a:rPr lang="en-US" sz="2400" dirty="0" smtClean="0">
                <a:latin typeface="Comic Sans MS" panose="030F0702030302020204" pitchFamily="66" charset="0"/>
              </a:rPr>
              <a:t>11 Feb 2020, - International </a:t>
            </a:r>
            <a:r>
              <a:rPr lang="en-US" sz="2400" dirty="0">
                <a:latin typeface="Comic Sans MS" panose="030F0702030302020204" pitchFamily="66" charset="0"/>
              </a:rPr>
              <a:t>Committee on Taxonomy of Viruses </a:t>
            </a:r>
            <a:r>
              <a:rPr lang="en-US" sz="2400" dirty="0" smtClean="0">
                <a:latin typeface="Comic Sans MS" panose="030F0702030302020204" pitchFamily="66" charset="0"/>
              </a:rPr>
              <a:t>- new </a:t>
            </a:r>
            <a:r>
              <a:rPr lang="en-US" sz="2400" dirty="0">
                <a:latin typeface="Comic Sans MS" panose="030F0702030302020204" pitchFamily="66" charset="0"/>
              </a:rPr>
              <a:t>coronavirus capable of </a:t>
            </a:r>
            <a:r>
              <a:rPr lang="en-US" sz="2400" dirty="0" smtClean="0">
                <a:latin typeface="Comic Sans MS" panose="030F0702030302020204" pitchFamily="66" charset="0"/>
              </a:rPr>
              <a:t>infecting humans </a:t>
            </a:r>
            <a:r>
              <a:rPr lang="en-US" sz="2400" dirty="0">
                <a:latin typeface="Comic Sans MS" panose="030F0702030302020204" pitchFamily="66" charset="0"/>
              </a:rPr>
              <a:t>as </a:t>
            </a:r>
            <a:r>
              <a:rPr lang="en-US" sz="2400" dirty="0">
                <a:solidFill>
                  <a:schemeClr val="accent1">
                    <a:lumMod val="60000"/>
                    <a:lumOff val="40000"/>
                  </a:schemeClr>
                </a:solidFill>
                <a:latin typeface="Segoe Print" panose="02000600000000000000" pitchFamily="2" charset="0"/>
              </a:rPr>
              <a:t>SARS-CoV-2</a:t>
            </a:r>
            <a:r>
              <a:rPr lang="en-US" sz="2400" dirty="0">
                <a:latin typeface="Segoe Print" panose="02000600000000000000" pitchFamily="2" charset="0"/>
              </a:rPr>
              <a:t> </a:t>
            </a:r>
            <a:endParaRPr lang="en-US" sz="2400" dirty="0">
              <a:latin typeface="Segoe Print" panose="02000600000000000000" pitchFamily="2" charset="0"/>
            </a:endParaRPr>
          </a:p>
          <a:p>
            <a:pPr marL="342900" indent="-342900">
              <a:lnSpc>
                <a:spcPct val="200000"/>
              </a:lnSpc>
              <a:buFont typeface="Arial" panose="020B0604020202020204" pitchFamily="34" charset="0"/>
              <a:buChar char="•"/>
            </a:pPr>
            <a:r>
              <a:rPr lang="en-US" sz="2400" dirty="0" smtClean="0">
                <a:latin typeface="Comic Sans MS" panose="030F0702030302020204" pitchFamily="66" charset="0"/>
              </a:rPr>
              <a:t>World </a:t>
            </a:r>
            <a:r>
              <a:rPr lang="en-US" sz="2400" dirty="0">
                <a:latin typeface="Comic Sans MS" panose="030F0702030302020204" pitchFamily="66" charset="0"/>
              </a:rPr>
              <a:t>Health Organization declared </a:t>
            </a:r>
            <a:r>
              <a:rPr lang="en-US" sz="2400" dirty="0" smtClean="0">
                <a:latin typeface="Comic Sans MS" panose="030F0702030302020204" pitchFamily="66" charset="0"/>
              </a:rPr>
              <a:t>disease </a:t>
            </a:r>
            <a:r>
              <a:rPr lang="en-US" sz="2400" dirty="0">
                <a:latin typeface="Comic Sans MS" panose="030F0702030302020204" pitchFamily="66" charset="0"/>
              </a:rPr>
              <a:t>caused by this virus </a:t>
            </a:r>
            <a:r>
              <a:rPr lang="en-US" sz="2400" dirty="0" smtClean="0">
                <a:latin typeface="Comic Sans MS" panose="030F0702030302020204" pitchFamily="66" charset="0"/>
              </a:rPr>
              <a:t>as </a:t>
            </a:r>
            <a:r>
              <a:rPr lang="en-US" sz="2400" dirty="0">
                <a:solidFill>
                  <a:schemeClr val="accent1">
                    <a:lumMod val="60000"/>
                    <a:lumOff val="40000"/>
                  </a:schemeClr>
                </a:solidFill>
                <a:latin typeface="Segoe Print" panose="02000600000000000000" pitchFamily="2" charset="0"/>
              </a:rPr>
              <a:t>COVID-19</a:t>
            </a:r>
            <a:r>
              <a:rPr lang="en-US" sz="2400" dirty="0">
                <a:solidFill>
                  <a:schemeClr val="accent1">
                    <a:lumMod val="60000"/>
                    <a:lumOff val="40000"/>
                  </a:schemeClr>
                </a:solidFill>
                <a:latin typeface="Comic Sans MS" panose="030F0702030302020204" pitchFamily="66" charset="0"/>
              </a:rPr>
              <a:t> </a:t>
            </a:r>
            <a:endParaRPr lang="en-US" sz="2400" dirty="0">
              <a:solidFill>
                <a:schemeClr val="accent1">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256624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AutoShape 2" descr="Sick Man Laying In Bed With Fever Royalty Free Cliparts, Vector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Sick Man Laying In Bed With Fever Royalty Free Cliparts, Vectors ..."/>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69" b="97692" l="3615" r="98615"/>
                    </a14:imgEffect>
                  </a14:imgLayer>
                </a14:imgProps>
              </a:ext>
              <a:ext uri="{28A0092B-C50C-407E-A947-70E740481C1C}">
                <a14:useLocalDpi xmlns:a14="http://schemas.microsoft.com/office/drawing/2010/main" val="0"/>
              </a:ext>
            </a:extLst>
          </a:blip>
          <a:srcRect/>
          <a:stretch>
            <a:fillRect/>
          </a:stretch>
        </p:blipFill>
        <p:spPr bwMode="auto">
          <a:xfrm>
            <a:off x="445060" y="349156"/>
            <a:ext cx="2895473" cy="2895473"/>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6" descr="Coughing Man Holding Hot Drink Stock Vector - Illustration of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Coughing Man Holding Hot Drink Stock Vector - Illustration of ..."/>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375" b="98750" l="0" r="97375"/>
                    </a14:imgEffect>
                  </a14:imgLayer>
                </a14:imgProps>
              </a:ext>
              <a:ext uri="{28A0092B-C50C-407E-A947-70E740481C1C}">
                <a14:useLocalDpi xmlns:a14="http://schemas.microsoft.com/office/drawing/2010/main" val="0"/>
              </a:ext>
            </a:extLst>
          </a:blip>
          <a:srcRect/>
          <a:stretch>
            <a:fillRect/>
          </a:stretch>
        </p:blipFill>
        <p:spPr bwMode="auto">
          <a:xfrm>
            <a:off x="3308397" y="426222"/>
            <a:ext cx="2749599" cy="27495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ult Pain Throat Stock Illustrations – 246 Adult Pain Throat ..."/>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375" b="90000" l="10000" r="90000"/>
                    </a14:imgEffect>
                  </a14:imgLayer>
                </a14:imgProps>
              </a:ext>
              <a:ext uri="{28A0092B-C50C-407E-A947-70E740481C1C}">
                <a14:useLocalDpi xmlns:a14="http://schemas.microsoft.com/office/drawing/2010/main" val="0"/>
              </a:ext>
            </a:extLst>
          </a:blip>
          <a:srcRect/>
          <a:stretch>
            <a:fillRect/>
          </a:stretch>
        </p:blipFill>
        <p:spPr bwMode="auto">
          <a:xfrm>
            <a:off x="5569836" y="407224"/>
            <a:ext cx="2994936" cy="299493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ody aches Clipart | +1,566,198 clip art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552" y="4048156"/>
            <a:ext cx="6981825" cy="22479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34151" y="3317225"/>
            <a:ext cx="7319933" cy="646331"/>
          </a:xfrm>
          <a:prstGeom prst="rect">
            <a:avLst/>
          </a:prstGeom>
          <a:ln>
            <a:solidFill>
              <a:schemeClr val="accent1">
                <a:lumMod val="60000"/>
                <a:lumOff val="40000"/>
              </a:schemeClr>
            </a:solidFill>
          </a:ln>
        </p:spPr>
        <p:txBody>
          <a:bodyPr wrap="square">
            <a:spAutoFit/>
          </a:bodyPr>
          <a:lstStyle/>
          <a:p>
            <a:pPr algn="ctr"/>
            <a:r>
              <a:rPr lang="en-US" dirty="0">
                <a:latin typeface="Segoe Print" panose="02000600000000000000" pitchFamily="2" charset="0"/>
              </a:rPr>
              <a:t>fever, </a:t>
            </a:r>
            <a:r>
              <a:rPr lang="en-US" dirty="0" smtClean="0">
                <a:latin typeface="Segoe Print" panose="02000600000000000000" pitchFamily="2" charset="0"/>
              </a:rPr>
              <a:t>Cough</a:t>
            </a:r>
            <a:r>
              <a:rPr lang="en-US" dirty="0">
                <a:latin typeface="Segoe Print" panose="02000600000000000000" pitchFamily="2" charset="0"/>
              </a:rPr>
              <a:t>, shortness of breath or </a:t>
            </a:r>
            <a:r>
              <a:rPr lang="en-US" dirty="0" smtClean="0">
                <a:latin typeface="Segoe Print" panose="02000600000000000000" pitchFamily="2" charset="0"/>
              </a:rPr>
              <a:t>difficulty in breathing, tiredness</a:t>
            </a:r>
            <a:r>
              <a:rPr lang="en-US" dirty="0">
                <a:latin typeface="Segoe Print" panose="02000600000000000000" pitchFamily="2" charset="0"/>
              </a:rPr>
              <a:t>, body aches, runny nose, sore throat.</a:t>
            </a:r>
            <a:endParaRPr lang="en-US" dirty="0">
              <a:latin typeface="Segoe Print" panose="02000600000000000000" pitchFamily="2" charset="0"/>
            </a:endParaRPr>
          </a:p>
        </p:txBody>
      </p:sp>
    </p:spTree>
    <p:extLst>
      <p:ext uri="{BB962C8B-B14F-4D97-AF65-F5344CB8AC3E}">
        <p14:creationId xmlns:p14="http://schemas.microsoft.com/office/powerpoint/2010/main" val="632518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85800" y="651224"/>
            <a:ext cx="7858729"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Comic Sans MS" panose="030F0702030302020204" pitchFamily="66" charset="0"/>
              </a:rPr>
              <a:t>Severity - </a:t>
            </a:r>
            <a:r>
              <a:rPr lang="en-US" dirty="0" smtClean="0">
                <a:solidFill>
                  <a:schemeClr val="accent1">
                    <a:lumMod val="60000"/>
                    <a:lumOff val="40000"/>
                  </a:schemeClr>
                </a:solidFill>
                <a:latin typeface="Comic Sans MS" panose="030F0702030302020204" pitchFamily="66" charset="0"/>
              </a:rPr>
              <a:t>very mild to severe. </a:t>
            </a:r>
          </a:p>
          <a:p>
            <a:pPr marL="285750" indent="-285750">
              <a:buFont typeface="Arial" panose="020B0604020202020204" pitchFamily="34" charset="0"/>
              <a:buChar char="•"/>
            </a:pPr>
            <a:r>
              <a:rPr lang="en-US" dirty="0" smtClean="0">
                <a:latin typeface="Comic Sans MS" panose="030F0702030302020204" pitchFamily="66" charset="0"/>
              </a:rPr>
              <a:t>Complications - Pneumonia in both lungs</a:t>
            </a:r>
          </a:p>
          <a:p>
            <a:r>
              <a:rPr lang="en-US" dirty="0" smtClean="0">
                <a:latin typeface="Comic Sans MS" panose="030F0702030302020204" pitchFamily="66" charset="0"/>
              </a:rPr>
              <a:t>                             Organ failure in several organs &amp; death</a:t>
            </a:r>
            <a:endParaRPr lang="en-US" dirty="0">
              <a:latin typeface="Comic Sans MS" panose="030F0702030302020204" pitchFamily="66" charset="0"/>
            </a:endParaRPr>
          </a:p>
        </p:txBody>
      </p:sp>
    </p:spTree>
    <p:extLst>
      <p:ext uri="{BB962C8B-B14F-4D97-AF65-F5344CB8AC3E}">
        <p14:creationId xmlns:p14="http://schemas.microsoft.com/office/powerpoint/2010/main" val="78109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31431" y="3652565"/>
            <a:ext cx="1798890" cy="461665"/>
          </a:xfrm>
          <a:prstGeom prst="rect">
            <a:avLst/>
          </a:prstGeom>
        </p:spPr>
        <p:txBody>
          <a:bodyPr wrap="none">
            <a:spAutoFit/>
          </a:bodyPr>
          <a:lstStyle/>
          <a:p>
            <a:r>
              <a:rPr lang="en-US" sz="2400" b="1" dirty="0">
                <a:solidFill>
                  <a:schemeClr val="accent1">
                    <a:lumMod val="60000"/>
                    <a:lumOff val="40000"/>
                  </a:schemeClr>
                </a:solidFill>
                <a:latin typeface="Segoe Print" panose="02000600000000000000" pitchFamily="2" charset="0"/>
              </a:rPr>
              <a:t>Dong et al</a:t>
            </a:r>
          </a:p>
        </p:txBody>
      </p:sp>
      <p:sp>
        <p:nvSpPr>
          <p:cNvPr id="12" name="Rectangle 11"/>
          <p:cNvSpPr/>
          <p:nvPr/>
        </p:nvSpPr>
        <p:spPr>
          <a:xfrm>
            <a:off x="2372474" y="4066320"/>
            <a:ext cx="4381125" cy="369332"/>
          </a:xfrm>
          <a:prstGeom prst="rect">
            <a:avLst/>
          </a:prstGeom>
          <a:ln>
            <a:solidFill>
              <a:schemeClr val="accent1">
                <a:lumMod val="60000"/>
                <a:lumOff val="40000"/>
              </a:schemeClr>
            </a:solidFill>
          </a:ln>
        </p:spPr>
        <p:txBody>
          <a:bodyPr wrap="square">
            <a:spAutoFit/>
          </a:bodyPr>
          <a:lstStyle/>
          <a:p>
            <a:pPr algn="ctr"/>
            <a:r>
              <a:rPr lang="en-US" dirty="0">
                <a:latin typeface="Comic Sans MS" panose="030F0702030302020204" pitchFamily="66" charset="0"/>
              </a:rPr>
              <a:t>2143 pediatric patients with COVID-19</a:t>
            </a:r>
            <a:endParaRPr lang="en-US" dirty="0" smtClean="0">
              <a:latin typeface="Comic Sans MS" panose="030F0702030302020204" pitchFamily="66" charset="0"/>
            </a:endParaRPr>
          </a:p>
        </p:txBody>
      </p:sp>
      <p:graphicFrame>
        <p:nvGraphicFramePr>
          <p:cNvPr id="13" name="Diagram 12"/>
          <p:cNvGraphicFramePr/>
          <p:nvPr>
            <p:extLst>
              <p:ext uri="{D42A27DB-BD31-4B8C-83A1-F6EECF244321}">
                <p14:modId xmlns:p14="http://schemas.microsoft.com/office/powerpoint/2010/main" val="3765924660"/>
              </p:ext>
            </p:extLst>
          </p:nvPr>
        </p:nvGraphicFramePr>
        <p:xfrm>
          <a:off x="231513" y="3733150"/>
          <a:ext cx="8248694" cy="3451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p:cNvSpPr/>
          <p:nvPr/>
        </p:nvSpPr>
        <p:spPr>
          <a:xfrm>
            <a:off x="3811431" y="449503"/>
            <a:ext cx="1459054" cy="461665"/>
          </a:xfrm>
          <a:prstGeom prst="rect">
            <a:avLst/>
          </a:prstGeom>
        </p:spPr>
        <p:txBody>
          <a:bodyPr wrap="none">
            <a:spAutoFit/>
          </a:bodyPr>
          <a:lstStyle/>
          <a:p>
            <a:r>
              <a:rPr lang="en-US" sz="2400" b="1" dirty="0">
                <a:solidFill>
                  <a:schemeClr val="accent1">
                    <a:lumMod val="60000"/>
                    <a:lumOff val="40000"/>
                  </a:schemeClr>
                </a:solidFill>
                <a:latin typeface="Segoe Print" panose="02000600000000000000" pitchFamily="2" charset="0"/>
              </a:rPr>
              <a:t>Lu et al.</a:t>
            </a:r>
          </a:p>
        </p:txBody>
      </p:sp>
      <p:sp>
        <p:nvSpPr>
          <p:cNvPr id="17" name="Rectangle 16"/>
          <p:cNvSpPr/>
          <p:nvPr/>
        </p:nvSpPr>
        <p:spPr>
          <a:xfrm>
            <a:off x="1388420" y="875006"/>
            <a:ext cx="6367742" cy="369332"/>
          </a:xfrm>
          <a:prstGeom prst="rect">
            <a:avLst/>
          </a:prstGeom>
          <a:ln>
            <a:solidFill>
              <a:schemeClr val="accent1">
                <a:lumMod val="60000"/>
                <a:lumOff val="40000"/>
              </a:schemeClr>
            </a:solidFill>
          </a:ln>
        </p:spPr>
        <p:txBody>
          <a:bodyPr wrap="square">
            <a:spAutoFit/>
          </a:bodyPr>
          <a:lstStyle/>
          <a:p>
            <a:pPr algn="ctr"/>
            <a:r>
              <a:rPr lang="en-US" dirty="0" smtClean="0">
                <a:latin typeface="Comic Sans MS" panose="030F0702030302020204" pitchFamily="66" charset="0"/>
              </a:rPr>
              <a:t>Nasopharyngeal or </a:t>
            </a:r>
            <a:r>
              <a:rPr lang="en-US" dirty="0">
                <a:latin typeface="Comic Sans MS" panose="030F0702030302020204" pitchFamily="66" charset="0"/>
              </a:rPr>
              <a:t>throat </a:t>
            </a:r>
            <a:r>
              <a:rPr lang="en-US" dirty="0" smtClean="0">
                <a:latin typeface="Comic Sans MS" panose="030F0702030302020204" pitchFamily="66" charset="0"/>
              </a:rPr>
              <a:t>swabs - </a:t>
            </a:r>
            <a:r>
              <a:rPr lang="en-US" dirty="0">
                <a:latin typeface="Comic Sans MS" panose="030F0702030302020204" pitchFamily="66" charset="0"/>
              </a:rPr>
              <a:t>1391 children </a:t>
            </a:r>
            <a:r>
              <a:rPr lang="en-US" dirty="0" smtClean="0">
                <a:latin typeface="Comic Sans MS" panose="030F0702030302020204" pitchFamily="66" charset="0"/>
              </a:rPr>
              <a:t>assessed</a:t>
            </a:r>
          </a:p>
        </p:txBody>
      </p:sp>
      <p:sp>
        <p:nvSpPr>
          <p:cNvPr id="18" name="Rectangle 17"/>
          <p:cNvSpPr/>
          <p:nvPr/>
        </p:nvSpPr>
        <p:spPr>
          <a:xfrm>
            <a:off x="3174135" y="1277637"/>
            <a:ext cx="3161443" cy="369332"/>
          </a:xfrm>
          <a:prstGeom prst="rect">
            <a:avLst/>
          </a:prstGeom>
          <a:ln>
            <a:solidFill>
              <a:schemeClr val="accent1">
                <a:lumMod val="60000"/>
                <a:lumOff val="40000"/>
              </a:schemeClr>
            </a:solidFill>
          </a:ln>
        </p:spPr>
        <p:txBody>
          <a:bodyPr wrap="none">
            <a:spAutoFit/>
          </a:bodyPr>
          <a:lstStyle/>
          <a:p>
            <a:r>
              <a:rPr lang="en-US" dirty="0">
                <a:latin typeface="Comic Sans MS" panose="030F0702030302020204" pitchFamily="66" charset="0"/>
              </a:rPr>
              <a:t>171 (12.3%) were confirmed</a:t>
            </a:r>
          </a:p>
        </p:txBody>
      </p:sp>
      <p:graphicFrame>
        <p:nvGraphicFramePr>
          <p:cNvPr id="19" name="Diagram 18"/>
          <p:cNvGraphicFramePr/>
          <p:nvPr>
            <p:extLst>
              <p:ext uri="{D42A27DB-BD31-4B8C-83A1-F6EECF244321}">
                <p14:modId xmlns:p14="http://schemas.microsoft.com/office/powerpoint/2010/main" val="3668790868"/>
              </p:ext>
            </p:extLst>
          </p:nvPr>
        </p:nvGraphicFramePr>
        <p:xfrm>
          <a:off x="489338" y="1106516"/>
          <a:ext cx="8101584" cy="29381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32776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7050" y="1390400"/>
            <a:ext cx="8034804" cy="1754326"/>
          </a:xfrm>
          <a:prstGeom prst="rect">
            <a:avLst/>
          </a:prstGeom>
        </p:spPr>
        <p:txBody>
          <a:bodyPr wrap="square">
            <a:spAutoFit/>
          </a:bodyPr>
          <a:lstStyle/>
          <a:p>
            <a:pPr marL="285750" indent="-285750">
              <a:buFont typeface="Wingdings" panose="05000000000000000000" pitchFamily="2" charset="2"/>
              <a:buChar char="ü"/>
            </a:pPr>
            <a:r>
              <a:rPr lang="en-US" dirty="0" smtClean="0">
                <a:latin typeface="Comic Sans MS" panose="030F0702030302020204" pitchFamily="66" charset="0"/>
              </a:rPr>
              <a:t>Children </a:t>
            </a:r>
            <a:r>
              <a:rPr lang="en-US" dirty="0">
                <a:latin typeface="Comic Sans MS" panose="030F0702030302020204" pitchFamily="66" charset="0"/>
              </a:rPr>
              <a:t>having a more active innate immune </a:t>
            </a:r>
            <a:r>
              <a:rPr lang="en-US" dirty="0" smtClean="0">
                <a:latin typeface="Comic Sans MS" panose="030F0702030302020204" pitchFamily="66" charset="0"/>
              </a:rPr>
              <a:t>response, healthier </a:t>
            </a:r>
            <a:r>
              <a:rPr lang="en-US" dirty="0">
                <a:latin typeface="Comic Sans MS" panose="030F0702030302020204" pitchFamily="66" charset="0"/>
              </a:rPr>
              <a:t>respiratory tracts because they have not been exposed to as much cigarette smoke and </a:t>
            </a:r>
            <a:r>
              <a:rPr lang="en-US" dirty="0" smtClean="0">
                <a:latin typeface="Comic Sans MS" panose="030F0702030302020204" pitchFamily="66" charset="0"/>
              </a:rPr>
              <a:t>air pollution </a:t>
            </a:r>
            <a:r>
              <a:rPr lang="en-US" dirty="0">
                <a:latin typeface="Comic Sans MS" panose="030F0702030302020204" pitchFamily="66" charset="0"/>
              </a:rPr>
              <a:t>as adults, and less underlying </a:t>
            </a:r>
            <a:r>
              <a:rPr lang="en-US" dirty="0" smtClean="0">
                <a:latin typeface="Comic Sans MS" panose="030F0702030302020204" pitchFamily="66" charset="0"/>
              </a:rPr>
              <a:t>illnesses</a:t>
            </a:r>
          </a:p>
          <a:p>
            <a:pPr marL="285750" indent="-285750">
              <a:buFont typeface="Wingdings" panose="05000000000000000000" pitchFamily="2" charset="2"/>
              <a:buChar char="ü"/>
            </a:pPr>
            <a:r>
              <a:rPr lang="en-US" dirty="0" smtClean="0">
                <a:latin typeface="Comic Sans MS" panose="030F0702030302020204" pitchFamily="66" charset="0"/>
              </a:rPr>
              <a:t>Weaker </a:t>
            </a:r>
            <a:r>
              <a:rPr lang="en-US" dirty="0">
                <a:latin typeface="Comic Sans MS" panose="030F0702030302020204" pitchFamily="66" charset="0"/>
              </a:rPr>
              <a:t>ability to trigger an </a:t>
            </a:r>
            <a:r>
              <a:rPr lang="en-US" dirty="0" smtClean="0">
                <a:latin typeface="Comic Sans MS" panose="030F0702030302020204" pitchFamily="66" charset="0"/>
              </a:rPr>
              <a:t>acute inflammatory </a:t>
            </a:r>
            <a:r>
              <a:rPr lang="en-US" dirty="0">
                <a:latin typeface="Comic Sans MS" panose="030F0702030302020204" pitchFamily="66" charset="0"/>
              </a:rPr>
              <a:t>response to SARS-CoV-2 might also contribute to the children’s better outcome </a:t>
            </a:r>
          </a:p>
        </p:txBody>
      </p:sp>
      <p:sp>
        <p:nvSpPr>
          <p:cNvPr id="11" name="Rectangle 10"/>
          <p:cNvSpPr/>
          <p:nvPr/>
        </p:nvSpPr>
        <p:spPr>
          <a:xfrm>
            <a:off x="764230" y="744069"/>
            <a:ext cx="7487478" cy="646331"/>
          </a:xfrm>
          <a:prstGeom prst="rect">
            <a:avLst/>
          </a:prstGeom>
        </p:spPr>
        <p:txBody>
          <a:bodyPr wrap="square">
            <a:spAutoFit/>
          </a:bodyPr>
          <a:lstStyle/>
          <a:p>
            <a:pPr algn="ctr"/>
            <a:r>
              <a:rPr lang="en-US" dirty="0">
                <a:latin typeface="Segoe Print" panose="02000600000000000000" pitchFamily="2" charset="0"/>
              </a:rPr>
              <a:t>The reason why COVID-19 cases in children are </a:t>
            </a:r>
            <a:r>
              <a:rPr lang="en-US" b="1" dirty="0">
                <a:solidFill>
                  <a:schemeClr val="accent1">
                    <a:lumMod val="60000"/>
                    <a:lumOff val="40000"/>
                  </a:schemeClr>
                </a:solidFill>
                <a:latin typeface="Segoe Print" panose="02000600000000000000" pitchFamily="2" charset="0"/>
              </a:rPr>
              <a:t>less severe </a:t>
            </a:r>
            <a:r>
              <a:rPr lang="en-US" dirty="0">
                <a:latin typeface="Segoe Print" panose="02000600000000000000" pitchFamily="2" charset="0"/>
              </a:rPr>
              <a:t>than in adults is still confusing</a:t>
            </a:r>
          </a:p>
        </p:txBody>
      </p:sp>
    </p:spTree>
    <p:extLst>
      <p:ext uri="{BB962C8B-B14F-4D97-AF65-F5344CB8AC3E}">
        <p14:creationId xmlns:p14="http://schemas.microsoft.com/office/powerpoint/2010/main" val="1603367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80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1695335" y="476553"/>
            <a:ext cx="5753911"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smtClean="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rPr>
              <a:t>CONTENTS</a:t>
            </a:r>
            <a:endParaRPr lang="en-US" sz="6000" b="1" dirty="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endParaRPr>
          </a:p>
        </p:txBody>
      </p:sp>
      <p:sp>
        <p:nvSpPr>
          <p:cNvPr id="11" name="Content Placeholder 2"/>
          <p:cNvSpPr txBox="1">
            <a:spLocks/>
          </p:cNvSpPr>
          <p:nvPr/>
        </p:nvSpPr>
        <p:spPr>
          <a:xfrm>
            <a:off x="694271" y="1299883"/>
            <a:ext cx="8016867" cy="4473388"/>
          </a:xfrm>
          <a:prstGeom prst="rect">
            <a:avLst/>
          </a:prstGeom>
        </p:spPr>
        <p:txBody>
          <a:bodyPr>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150000"/>
              </a:lnSpc>
              <a:buClr>
                <a:schemeClr val="accent1">
                  <a:lumMod val="60000"/>
                  <a:lumOff val="40000"/>
                </a:schemeClr>
              </a:buClr>
              <a:buFont typeface="Courier New" panose="02070309020205020404" pitchFamily="49" charset="0"/>
              <a:buChar char="o"/>
            </a:pPr>
            <a:r>
              <a:rPr lang="en-US" sz="1800" b="1" dirty="0" smtClean="0">
                <a:latin typeface="Comic Sans MS" panose="030F0702030302020204" pitchFamily="66" charset="0"/>
              </a:rPr>
              <a:t>INTRODUCTION</a:t>
            </a:r>
          </a:p>
          <a:p>
            <a:pPr>
              <a:lnSpc>
                <a:spcPct val="150000"/>
              </a:lnSpc>
              <a:buClr>
                <a:schemeClr val="accent1">
                  <a:lumMod val="60000"/>
                  <a:lumOff val="40000"/>
                </a:schemeClr>
              </a:buClr>
              <a:buFont typeface="Courier New" panose="02070309020205020404" pitchFamily="49" charset="0"/>
              <a:buChar char="o"/>
            </a:pPr>
            <a:r>
              <a:rPr lang="en-US" sz="1800" b="1" dirty="0" smtClean="0">
                <a:latin typeface="Comic Sans MS" panose="030F0702030302020204" pitchFamily="66" charset="0"/>
              </a:rPr>
              <a:t>COVID-19 – </a:t>
            </a:r>
          </a:p>
          <a:p>
            <a:pPr marL="0" indent="0">
              <a:lnSpc>
                <a:spcPct val="150000"/>
              </a:lnSpc>
              <a:buFont typeface="Wingdings 2" charset="2"/>
              <a:buNone/>
            </a:pPr>
            <a:r>
              <a:rPr lang="en-US" sz="1800" b="1" dirty="0" smtClean="0">
                <a:solidFill>
                  <a:schemeClr val="accent1">
                    <a:lumMod val="75000"/>
                  </a:schemeClr>
                </a:solidFill>
                <a:latin typeface="Comic Sans MS" panose="030F0702030302020204" pitchFamily="66" charset="0"/>
              </a:rPr>
              <a:t>              a. </a:t>
            </a:r>
            <a:r>
              <a:rPr lang="en-US" sz="1800" b="1" dirty="0" smtClean="0">
                <a:latin typeface="Comic Sans MS" panose="030F0702030302020204" pitchFamily="66" charset="0"/>
              </a:rPr>
              <a:t>Clinical characteristics of COVID-19 in children</a:t>
            </a:r>
          </a:p>
          <a:p>
            <a:pPr marL="0" indent="0">
              <a:lnSpc>
                <a:spcPct val="150000"/>
              </a:lnSpc>
              <a:buFont typeface="Wingdings 2" charset="2"/>
              <a:buNone/>
            </a:pPr>
            <a:r>
              <a:rPr lang="en-US" sz="1800" b="1" dirty="0" smtClean="0">
                <a:solidFill>
                  <a:schemeClr val="accent1">
                    <a:lumMod val="75000"/>
                  </a:schemeClr>
                </a:solidFill>
                <a:latin typeface="Comic Sans MS" panose="030F0702030302020204" pitchFamily="66" charset="0"/>
              </a:rPr>
              <a:t>              b. </a:t>
            </a:r>
            <a:r>
              <a:rPr lang="en-US" sz="1800" b="1" dirty="0" smtClean="0">
                <a:latin typeface="Comic Sans MS" panose="030F0702030302020204" pitchFamily="66" charset="0"/>
              </a:rPr>
              <a:t>The child patient in the dental setting</a:t>
            </a:r>
          </a:p>
          <a:p>
            <a:pPr marL="0" indent="0">
              <a:lnSpc>
                <a:spcPct val="150000"/>
              </a:lnSpc>
              <a:buFont typeface="Wingdings 2" charset="2"/>
              <a:buNone/>
            </a:pPr>
            <a:r>
              <a:rPr lang="en-US" sz="1800" b="1" dirty="0" smtClean="0">
                <a:solidFill>
                  <a:schemeClr val="accent1">
                    <a:lumMod val="75000"/>
                  </a:schemeClr>
                </a:solidFill>
                <a:latin typeface="Comic Sans MS" panose="030F0702030302020204" pitchFamily="66" charset="0"/>
              </a:rPr>
              <a:t>              c. </a:t>
            </a:r>
            <a:r>
              <a:rPr lang="en-US" sz="1800" b="1" dirty="0" smtClean="0">
                <a:latin typeface="Comic Sans MS" panose="030F0702030302020204" pitchFamily="66" charset="0"/>
              </a:rPr>
              <a:t>Country-specific approaches &amp; recommendations</a:t>
            </a:r>
          </a:p>
          <a:p>
            <a:pPr marL="0" indent="0">
              <a:lnSpc>
                <a:spcPct val="150000"/>
              </a:lnSpc>
              <a:buFont typeface="Wingdings 2" charset="2"/>
              <a:buNone/>
            </a:pPr>
            <a:r>
              <a:rPr lang="en-US" sz="1800" b="1" dirty="0" smtClean="0">
                <a:latin typeface="Comic Sans MS" panose="030F0702030302020204" pitchFamily="66" charset="0"/>
              </a:rPr>
              <a:t>              </a:t>
            </a:r>
            <a:r>
              <a:rPr lang="en-US" sz="1800" b="1" dirty="0" smtClean="0">
                <a:solidFill>
                  <a:schemeClr val="accent1">
                    <a:lumMod val="75000"/>
                  </a:schemeClr>
                </a:solidFill>
                <a:latin typeface="Comic Sans MS" panose="030F0702030302020204" pitchFamily="66" charset="0"/>
              </a:rPr>
              <a:t>d. </a:t>
            </a:r>
            <a:r>
              <a:rPr lang="en-US" sz="1800" b="1" dirty="0" smtClean="0">
                <a:latin typeface="Comic Sans MS" panose="030F0702030302020204" pitchFamily="66" charset="0"/>
              </a:rPr>
              <a:t>The role of guidelines and professional judgment</a:t>
            </a:r>
          </a:p>
          <a:p>
            <a:pPr>
              <a:lnSpc>
                <a:spcPct val="150000"/>
              </a:lnSpc>
              <a:buClr>
                <a:schemeClr val="accent1">
                  <a:lumMod val="60000"/>
                  <a:lumOff val="40000"/>
                </a:schemeClr>
              </a:buClr>
              <a:buFont typeface="Courier New" panose="02070309020205020404" pitchFamily="49" charset="0"/>
              <a:buChar char="o"/>
            </a:pPr>
            <a:r>
              <a:rPr lang="en-US" sz="1800" b="1" dirty="0" smtClean="0">
                <a:latin typeface="Comic Sans MS" panose="030F0702030302020204" pitchFamily="66" charset="0"/>
              </a:rPr>
              <a:t>CONCLUSIONS</a:t>
            </a:r>
          </a:p>
          <a:p>
            <a:pPr>
              <a:lnSpc>
                <a:spcPct val="150000"/>
              </a:lnSpc>
              <a:buClr>
                <a:schemeClr val="accent1">
                  <a:lumMod val="60000"/>
                  <a:lumOff val="40000"/>
                </a:schemeClr>
              </a:buClr>
              <a:buFont typeface="Courier New" panose="02070309020205020404" pitchFamily="49" charset="0"/>
              <a:buChar char="o"/>
            </a:pPr>
            <a:r>
              <a:rPr lang="en-US" sz="1800" b="1" dirty="0" smtClean="0">
                <a:latin typeface="Comic Sans MS" panose="030F0702030302020204" pitchFamily="66" charset="0"/>
              </a:rPr>
              <a:t>RELATED ARTICLES</a:t>
            </a:r>
          </a:p>
        </p:txBody>
      </p:sp>
    </p:spTree>
    <p:extLst>
      <p:ext uri="{BB962C8B-B14F-4D97-AF65-F5344CB8AC3E}">
        <p14:creationId xmlns:p14="http://schemas.microsoft.com/office/powerpoint/2010/main" val="4186424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717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139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35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12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264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1395230" y="463106"/>
            <a:ext cx="6614947"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smtClean="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rPr>
              <a:t>INTRODUCTION</a:t>
            </a:r>
            <a:endParaRPr lang="en-US" sz="6000" b="1" dirty="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endParaRPr>
          </a:p>
        </p:txBody>
      </p:sp>
      <p:sp>
        <p:nvSpPr>
          <p:cNvPr id="11" name="Content Placeholder 2"/>
          <p:cNvSpPr txBox="1">
            <a:spLocks/>
          </p:cNvSpPr>
          <p:nvPr/>
        </p:nvSpPr>
        <p:spPr>
          <a:xfrm>
            <a:off x="694271" y="1299883"/>
            <a:ext cx="8016867" cy="4473388"/>
          </a:xfrm>
          <a:prstGeom prst="rect">
            <a:avLst/>
          </a:prstGeom>
        </p:spPr>
        <p:txBody>
          <a:bodyPr>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150000"/>
              </a:lnSpc>
              <a:buClr>
                <a:schemeClr val="accent1">
                  <a:lumMod val="60000"/>
                  <a:lumOff val="40000"/>
                </a:schemeClr>
              </a:buClr>
              <a:buFont typeface="Courier New" panose="02070309020205020404" pitchFamily="49" charset="0"/>
              <a:buChar char="o"/>
            </a:pPr>
            <a:endParaRPr lang="en-US" sz="1800" b="1" dirty="0" smtClean="0">
              <a:latin typeface="Comic Sans MS" panose="030F0702030302020204" pitchFamily="66" charset="0"/>
            </a:endParaRPr>
          </a:p>
        </p:txBody>
      </p:sp>
    </p:spTree>
    <p:extLst>
      <p:ext uri="{BB962C8B-B14F-4D97-AF65-F5344CB8AC3E}">
        <p14:creationId xmlns:p14="http://schemas.microsoft.com/office/powerpoint/2010/main" val="1182139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545277" y="463106"/>
            <a:ext cx="7943893"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accent1">
                    <a:lumMod val="60000"/>
                    <a:lumOff val="40000"/>
                  </a:schemeClr>
                </a:solidFill>
                <a:latin typeface="Segoe Print" panose="02000600000000000000" pitchFamily="2" charset="0"/>
              </a:rPr>
              <a:t>Clinical characteristics of COVID-19 in children</a:t>
            </a:r>
            <a:endParaRPr lang="en-US" sz="3600" b="1" dirty="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endParaRPr>
          </a:p>
        </p:txBody>
      </p:sp>
      <p:sp>
        <p:nvSpPr>
          <p:cNvPr id="11" name="Rectangle 10"/>
          <p:cNvSpPr/>
          <p:nvPr/>
        </p:nvSpPr>
        <p:spPr>
          <a:xfrm>
            <a:off x="1463905" y="2160911"/>
            <a:ext cx="6376219" cy="400110"/>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a:spAutoFit/>
          </a:bodyPr>
          <a:lstStyle/>
          <a:p>
            <a:pPr algn="ctr"/>
            <a:r>
              <a:rPr lang="en-US" sz="2000" b="1" dirty="0" smtClean="0">
                <a:solidFill>
                  <a:schemeClr val="bg1"/>
                </a:solidFill>
                <a:latin typeface="Comic Sans MS" panose="030F0702030302020204" pitchFamily="66" charset="0"/>
              </a:rPr>
              <a:t>Dry cough which is usually accompanied by fever</a:t>
            </a:r>
            <a:endParaRPr lang="en-US" sz="2000" b="1" dirty="0">
              <a:solidFill>
                <a:schemeClr val="bg1"/>
              </a:solidFill>
              <a:latin typeface="Comic Sans MS" panose="030F0702030302020204" pitchFamily="66" charset="0"/>
            </a:endParaRPr>
          </a:p>
        </p:txBody>
      </p:sp>
      <p:sp>
        <p:nvSpPr>
          <p:cNvPr id="12" name="Rectangle 11"/>
          <p:cNvSpPr/>
          <p:nvPr/>
        </p:nvSpPr>
        <p:spPr>
          <a:xfrm>
            <a:off x="2344993" y="2582668"/>
            <a:ext cx="5088195" cy="923330"/>
          </a:xfrm>
          <a:prstGeom prst="rect">
            <a:avLst/>
          </a:prstGeom>
        </p:spPr>
        <p:txBody>
          <a:bodyPr wrap="square">
            <a:spAutoFit/>
          </a:bodyPr>
          <a:lstStyle/>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Difficulty in breathing</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Fatigue</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Other less typical symptoms can also occur</a:t>
            </a:r>
            <a:endParaRPr lang="en-US" dirty="0">
              <a:latin typeface="Comic Sans MS" panose="030F0702030302020204" pitchFamily="66" charset="0"/>
            </a:endParaRPr>
          </a:p>
        </p:txBody>
      </p:sp>
      <p:graphicFrame>
        <p:nvGraphicFramePr>
          <p:cNvPr id="13" name="Diagram 12"/>
          <p:cNvGraphicFramePr/>
          <p:nvPr>
            <p:extLst>
              <p:ext uri="{D42A27DB-BD31-4B8C-83A1-F6EECF244321}">
                <p14:modId xmlns:p14="http://schemas.microsoft.com/office/powerpoint/2010/main" val="3858900409"/>
              </p:ext>
            </p:extLst>
          </p:nvPr>
        </p:nvGraphicFramePr>
        <p:xfrm>
          <a:off x="508052" y="3493651"/>
          <a:ext cx="8239729" cy="1830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p:cNvSpPr/>
          <p:nvPr/>
        </p:nvSpPr>
        <p:spPr>
          <a:xfrm>
            <a:off x="2332788" y="1726638"/>
            <a:ext cx="4572000" cy="369332"/>
          </a:xfrm>
          <a:prstGeom prst="rect">
            <a:avLst/>
          </a:prstGeom>
          <a:ln w="28575">
            <a:solidFill>
              <a:schemeClr val="accent1">
                <a:lumMod val="60000"/>
                <a:lumOff val="40000"/>
              </a:schemeClr>
            </a:solidFill>
          </a:ln>
        </p:spPr>
        <p:txBody>
          <a:bodyPr>
            <a:spAutoFit/>
          </a:bodyPr>
          <a:lstStyle/>
          <a:p>
            <a:pPr algn="ctr"/>
            <a:r>
              <a:rPr lang="en-US" dirty="0" smtClean="0">
                <a:latin typeface="Comic Sans MS" panose="030F0702030302020204" pitchFamily="66" charset="0"/>
              </a:rPr>
              <a:t>Similar but milder symptoms to adults</a:t>
            </a:r>
            <a:endParaRPr lang="en-US" dirty="0">
              <a:latin typeface="Comic Sans MS" panose="030F0702030302020204" pitchFamily="66" charset="0"/>
            </a:endParaRPr>
          </a:p>
        </p:txBody>
      </p:sp>
      <p:sp>
        <p:nvSpPr>
          <p:cNvPr id="15" name="Rectangle 14"/>
          <p:cNvSpPr/>
          <p:nvPr/>
        </p:nvSpPr>
        <p:spPr>
          <a:xfrm>
            <a:off x="1613889" y="5467156"/>
            <a:ext cx="5981125" cy="461665"/>
          </a:xfrm>
          <a:prstGeom prst="rect">
            <a:avLst/>
          </a:prstGeom>
          <a:ln>
            <a:solidFill>
              <a:schemeClr val="accent1">
                <a:lumMod val="60000"/>
                <a:lumOff val="40000"/>
              </a:schemeClr>
            </a:solidFill>
          </a:ln>
        </p:spPr>
        <p:txBody>
          <a:bodyPr wrap="none">
            <a:spAutoFit/>
          </a:bodyPr>
          <a:lstStyle/>
          <a:p>
            <a:r>
              <a:rPr lang="en-US" sz="2400" dirty="0">
                <a:latin typeface="Comic Sans MS" panose="030F0702030302020204" pitchFamily="66" charset="0"/>
              </a:rPr>
              <a:t>3092 </a:t>
            </a:r>
            <a:r>
              <a:rPr lang="en-US" sz="2400" dirty="0" smtClean="0">
                <a:latin typeface="Comic Sans MS" panose="030F0702030302020204" pitchFamily="66" charset="0"/>
              </a:rPr>
              <a:t>Paediatric cases tested </a:t>
            </a:r>
            <a:r>
              <a:rPr lang="en-US" sz="2400" b="1" dirty="0" smtClean="0">
                <a:solidFill>
                  <a:schemeClr val="accent1">
                    <a:lumMod val="60000"/>
                    <a:lumOff val="40000"/>
                  </a:schemeClr>
                </a:solidFill>
                <a:latin typeface="Segoe Print" panose="02000600000000000000" pitchFamily="2" charset="0"/>
              </a:rPr>
              <a:t>POSITIVE</a:t>
            </a:r>
            <a:endParaRPr lang="en-US" sz="2400" b="1" dirty="0">
              <a:solidFill>
                <a:schemeClr val="accent1">
                  <a:lumMod val="60000"/>
                  <a:lumOff val="40000"/>
                </a:schemeClr>
              </a:solidFill>
              <a:latin typeface="Segoe Print" panose="02000600000000000000" pitchFamily="2" charset="0"/>
            </a:endParaRPr>
          </a:p>
        </p:txBody>
      </p:sp>
    </p:spTree>
    <p:extLst>
      <p:ext uri="{BB962C8B-B14F-4D97-AF65-F5344CB8AC3E}">
        <p14:creationId xmlns:p14="http://schemas.microsoft.com/office/powerpoint/2010/main" val="200055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08137" y="912323"/>
            <a:ext cx="1744964" cy="646331"/>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pPr algn="ctr"/>
            <a:r>
              <a:rPr lang="en-US" dirty="0" smtClean="0">
                <a:solidFill>
                  <a:schemeClr val="tx2">
                    <a:lumMod val="10000"/>
                  </a:schemeClr>
                </a:solidFill>
                <a:latin typeface="Comic Sans MS" panose="030F0702030302020204" pitchFamily="66" charset="0"/>
              </a:rPr>
              <a:t>Survey of 1391 children </a:t>
            </a:r>
            <a:endParaRPr lang="en-US" dirty="0">
              <a:solidFill>
                <a:schemeClr val="tx2">
                  <a:lumMod val="10000"/>
                </a:schemeClr>
              </a:solidFill>
              <a:latin typeface="Comic Sans MS" panose="030F0702030302020204" pitchFamily="66" charset="0"/>
            </a:endParaRPr>
          </a:p>
        </p:txBody>
      </p:sp>
      <p:sp>
        <p:nvSpPr>
          <p:cNvPr id="11" name="Rectangle 10"/>
          <p:cNvSpPr/>
          <p:nvPr/>
        </p:nvSpPr>
        <p:spPr>
          <a:xfrm>
            <a:off x="2633392" y="1035289"/>
            <a:ext cx="782587" cy="369332"/>
          </a:xfrm>
          <a:prstGeom prst="rect">
            <a:avLst/>
          </a:prstGeom>
          <a:ln>
            <a:solidFill>
              <a:schemeClr val="accent1">
                <a:lumMod val="60000"/>
                <a:lumOff val="40000"/>
              </a:schemeClr>
            </a:solidFill>
          </a:ln>
        </p:spPr>
        <p:txBody>
          <a:bodyPr wrap="none">
            <a:spAutoFit/>
          </a:bodyPr>
          <a:lstStyle/>
          <a:p>
            <a:r>
              <a:rPr lang="en-US" dirty="0">
                <a:latin typeface="Comic Sans MS" panose="030F0702030302020204" pitchFamily="66" charset="0"/>
              </a:rPr>
              <a:t>China</a:t>
            </a:r>
          </a:p>
        </p:txBody>
      </p:sp>
      <p:sp>
        <p:nvSpPr>
          <p:cNvPr id="12" name="Rectangle 11"/>
          <p:cNvSpPr/>
          <p:nvPr/>
        </p:nvSpPr>
        <p:spPr>
          <a:xfrm>
            <a:off x="3471336" y="1035289"/>
            <a:ext cx="5048259" cy="369332"/>
          </a:xfrm>
          <a:prstGeom prst="rect">
            <a:avLst/>
          </a:prstGeom>
          <a:ln>
            <a:solidFill>
              <a:schemeClr val="accent1">
                <a:lumMod val="60000"/>
                <a:lumOff val="40000"/>
              </a:schemeClr>
            </a:solidFill>
          </a:ln>
        </p:spPr>
        <p:txBody>
          <a:bodyPr wrap="square">
            <a:spAutoFit/>
          </a:bodyPr>
          <a:lstStyle/>
          <a:p>
            <a:r>
              <a:rPr lang="en-US" dirty="0">
                <a:latin typeface="Comic Sans MS" panose="030F0702030302020204" pitchFamily="66" charset="0"/>
              </a:rPr>
              <a:t>171 (12.3%) cases </a:t>
            </a:r>
            <a:r>
              <a:rPr lang="en-US" dirty="0" smtClean="0">
                <a:latin typeface="Comic Sans MS" panose="030F0702030302020204" pitchFamily="66" charset="0"/>
              </a:rPr>
              <a:t>- </a:t>
            </a:r>
            <a:r>
              <a:rPr lang="en-US" dirty="0">
                <a:latin typeface="Comic Sans MS" panose="030F0702030302020204" pitchFamily="66" charset="0"/>
              </a:rPr>
              <a:t>positive </a:t>
            </a:r>
            <a:r>
              <a:rPr lang="en-US" dirty="0" smtClean="0">
                <a:latin typeface="Comic Sans MS" panose="030F0702030302020204" pitchFamily="66" charset="0"/>
              </a:rPr>
              <a:t>- </a:t>
            </a:r>
            <a:r>
              <a:rPr lang="en-US" dirty="0">
                <a:latin typeface="Comic Sans MS" panose="030F0702030302020204" pitchFamily="66" charset="0"/>
              </a:rPr>
              <a:t>SARS-CoV-2.8 </a:t>
            </a:r>
          </a:p>
        </p:txBody>
      </p:sp>
      <p:sp>
        <p:nvSpPr>
          <p:cNvPr id="13" name="Rectangle 12"/>
          <p:cNvSpPr/>
          <p:nvPr/>
        </p:nvSpPr>
        <p:spPr>
          <a:xfrm>
            <a:off x="808137" y="1871755"/>
            <a:ext cx="3062371" cy="646331"/>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pPr algn="ctr"/>
            <a:r>
              <a:rPr lang="en-US" dirty="0" smtClean="0">
                <a:solidFill>
                  <a:schemeClr val="tx2">
                    <a:lumMod val="10000"/>
                  </a:schemeClr>
                </a:solidFill>
                <a:latin typeface="Comic Sans MS" panose="030F0702030302020204" pitchFamily="66" charset="0"/>
              </a:rPr>
              <a:t>Analysis of more than 2000 child patients </a:t>
            </a:r>
            <a:endParaRPr lang="en-US" dirty="0">
              <a:solidFill>
                <a:schemeClr val="tx2">
                  <a:lumMod val="10000"/>
                </a:schemeClr>
              </a:solidFill>
              <a:latin typeface="Comic Sans MS" panose="030F0702030302020204" pitchFamily="66" charset="0"/>
            </a:endParaRPr>
          </a:p>
        </p:txBody>
      </p:sp>
      <p:sp>
        <p:nvSpPr>
          <p:cNvPr id="14" name="Rectangle 13"/>
          <p:cNvSpPr/>
          <p:nvPr/>
        </p:nvSpPr>
        <p:spPr>
          <a:xfrm>
            <a:off x="3981492" y="1877564"/>
            <a:ext cx="4572000" cy="646331"/>
          </a:xfrm>
          <a:prstGeom prst="rect">
            <a:avLst/>
          </a:prstGeom>
          <a:ln>
            <a:solidFill>
              <a:schemeClr val="accent1">
                <a:lumMod val="60000"/>
                <a:lumOff val="40000"/>
              </a:schemeClr>
            </a:solidFill>
          </a:ln>
        </p:spPr>
        <p:txBody>
          <a:bodyPr>
            <a:spAutoFit/>
          </a:bodyPr>
          <a:lstStyle/>
          <a:p>
            <a:r>
              <a:rPr lang="en-US" dirty="0">
                <a:latin typeface="Comic Sans MS" panose="030F0702030302020204" pitchFamily="66" charset="0"/>
              </a:rPr>
              <a:t>90% presented as asymptomatic or with mild to moderate symptoms.</a:t>
            </a:r>
            <a:endParaRPr lang="en-US" dirty="0">
              <a:latin typeface="Comic Sans MS" panose="030F0702030302020204" pitchFamily="66" charset="0"/>
            </a:endParaRPr>
          </a:p>
        </p:txBody>
      </p:sp>
      <p:sp>
        <p:nvSpPr>
          <p:cNvPr id="15" name="Rectangle 14"/>
          <p:cNvSpPr/>
          <p:nvPr/>
        </p:nvSpPr>
        <p:spPr>
          <a:xfrm>
            <a:off x="1026011" y="3330959"/>
            <a:ext cx="7091978" cy="1938992"/>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en-US" sz="2000" dirty="0" smtClean="0">
                <a:solidFill>
                  <a:schemeClr val="bg1"/>
                </a:solidFill>
                <a:latin typeface="Comic Sans MS" panose="030F0702030302020204" pitchFamily="66" charset="0"/>
              </a:rPr>
              <a:t>Overall </a:t>
            </a:r>
            <a:r>
              <a:rPr lang="en-US" sz="2000" dirty="0">
                <a:solidFill>
                  <a:schemeClr val="bg1"/>
                </a:solidFill>
                <a:latin typeface="Comic Sans MS" panose="030F0702030302020204" pitchFamily="66" charset="0"/>
              </a:rPr>
              <a:t>fatality rate of 1.36%-15% has been reported </a:t>
            </a:r>
            <a:r>
              <a:rPr lang="en-US" sz="2000" dirty="0" smtClean="0">
                <a:solidFill>
                  <a:schemeClr val="bg1"/>
                </a:solidFill>
                <a:latin typeface="Comic Sans MS" panose="030F0702030302020204" pitchFamily="66" charset="0"/>
              </a:rPr>
              <a:t>across all </a:t>
            </a:r>
            <a:r>
              <a:rPr lang="en-US" sz="2000" dirty="0">
                <a:solidFill>
                  <a:schemeClr val="bg1"/>
                </a:solidFill>
                <a:latin typeface="Comic Sans MS" panose="030F0702030302020204" pitchFamily="66" charset="0"/>
              </a:rPr>
              <a:t>patients with </a:t>
            </a:r>
            <a:r>
              <a:rPr lang="en-US" sz="2000" dirty="0" smtClean="0">
                <a:solidFill>
                  <a:schemeClr val="bg1"/>
                </a:solidFill>
                <a:latin typeface="Comic Sans MS" panose="030F0702030302020204" pitchFamily="66" charset="0"/>
              </a:rPr>
              <a:t>COVID-19.</a:t>
            </a:r>
          </a:p>
          <a:p>
            <a:pPr marL="285750" indent="-285750">
              <a:buFont typeface="Arial" panose="020B0604020202020204" pitchFamily="34" charset="0"/>
              <a:buChar char="•"/>
            </a:pPr>
            <a:r>
              <a:rPr lang="en-US" sz="2000" dirty="0" smtClean="0">
                <a:solidFill>
                  <a:schemeClr val="bg1"/>
                </a:solidFill>
                <a:latin typeface="Comic Sans MS" panose="030F0702030302020204" pitchFamily="66" charset="0"/>
              </a:rPr>
              <a:t>As </a:t>
            </a:r>
            <a:r>
              <a:rPr lang="en-US" sz="2000" dirty="0">
                <a:solidFill>
                  <a:schemeClr val="bg1"/>
                </a:solidFill>
                <a:latin typeface="Comic Sans MS" panose="030F0702030302020204" pitchFamily="66" charset="0"/>
              </a:rPr>
              <a:t>of 31 March 2020, </a:t>
            </a:r>
            <a:r>
              <a:rPr lang="en-US" sz="2000" dirty="0" smtClean="0">
                <a:solidFill>
                  <a:schemeClr val="bg1"/>
                </a:solidFill>
                <a:latin typeface="Comic Sans MS" panose="030F0702030302020204" pitchFamily="66" charset="0"/>
              </a:rPr>
              <a:t>7 fatalities </a:t>
            </a:r>
            <a:r>
              <a:rPr lang="en-US" sz="2000" dirty="0">
                <a:solidFill>
                  <a:schemeClr val="bg1"/>
                </a:solidFill>
                <a:latin typeface="Comic Sans MS" panose="030F0702030302020204" pitchFamily="66" charset="0"/>
              </a:rPr>
              <a:t>have been reported in paediatric population due </a:t>
            </a:r>
            <a:r>
              <a:rPr lang="en-US" sz="2000" dirty="0" smtClean="0">
                <a:solidFill>
                  <a:schemeClr val="bg1"/>
                </a:solidFill>
                <a:latin typeface="Comic Sans MS" panose="030F0702030302020204" pitchFamily="66" charset="0"/>
              </a:rPr>
              <a:t>to COVID-19</a:t>
            </a:r>
            <a:r>
              <a:rPr lang="en-US" sz="2000" dirty="0">
                <a:solidFill>
                  <a:schemeClr val="bg1"/>
                </a:solidFill>
                <a:latin typeface="Comic Sans MS" panose="030F0702030302020204" pitchFamily="66" charset="0"/>
              </a:rPr>
              <a:t>. </a:t>
            </a:r>
            <a:endParaRPr lang="en-US" sz="2000" dirty="0" smtClean="0">
              <a:solidFill>
                <a:schemeClr val="bg1"/>
              </a:solidFill>
              <a:latin typeface="Comic Sans MS" panose="030F0702030302020204" pitchFamily="66" charset="0"/>
            </a:endParaRPr>
          </a:p>
          <a:p>
            <a:pPr marL="285750" indent="-285750">
              <a:buFont typeface="Arial" panose="020B0604020202020204" pitchFamily="34" charset="0"/>
              <a:buChar char="•"/>
            </a:pPr>
            <a:r>
              <a:rPr lang="en-US" sz="2000" dirty="0" smtClean="0">
                <a:solidFill>
                  <a:schemeClr val="bg1"/>
                </a:solidFill>
                <a:latin typeface="Comic Sans MS" panose="030F0702030302020204" pitchFamily="66" charset="0"/>
              </a:rPr>
              <a:t>Chicago, New York, Belgium, England,  China,</a:t>
            </a:r>
            <a:r>
              <a:rPr lang="en-US" sz="2000" dirty="0">
                <a:solidFill>
                  <a:schemeClr val="bg1"/>
                </a:solidFill>
                <a:latin typeface="Comic Sans MS" panose="030F0702030302020204" pitchFamily="66" charset="0"/>
              </a:rPr>
              <a:t> </a:t>
            </a:r>
            <a:r>
              <a:rPr lang="en-US" sz="2000" dirty="0" smtClean="0">
                <a:solidFill>
                  <a:schemeClr val="bg1"/>
                </a:solidFill>
                <a:latin typeface="Comic Sans MS" panose="030F0702030302020204" pitchFamily="66" charset="0"/>
              </a:rPr>
              <a:t>France,  Los Angeles.</a:t>
            </a:r>
            <a:endParaRPr lang="en-US" sz="20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543519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05" y="1314847"/>
            <a:ext cx="3765744" cy="5010407"/>
          </a:xfrm>
          <a:prstGeom prst="rect">
            <a:avLst/>
          </a:prstGeom>
        </p:spPr>
      </p:pic>
      <p:pic>
        <p:nvPicPr>
          <p:cNvPr id="16" name="Picture 1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006" y="1521329"/>
            <a:ext cx="3733992" cy="4591286"/>
          </a:xfrm>
          <a:prstGeom prst="rect">
            <a:avLst/>
          </a:prstGeom>
        </p:spPr>
      </p:pic>
      <p:sp>
        <p:nvSpPr>
          <p:cNvPr id="17" name="Rectangle 16"/>
          <p:cNvSpPr/>
          <p:nvPr/>
        </p:nvSpPr>
        <p:spPr>
          <a:xfrm>
            <a:off x="424479" y="440556"/>
            <a:ext cx="8055728" cy="830997"/>
          </a:xfrm>
          <a:prstGeom prst="rect">
            <a:avLst/>
          </a:prstGeom>
        </p:spPr>
        <p:txBody>
          <a:bodyPr wrap="square">
            <a:spAutoFit/>
          </a:bodyPr>
          <a:lstStyle/>
          <a:p>
            <a:pPr algn="ctr"/>
            <a:r>
              <a:rPr lang="en-US" sz="2400" b="1" dirty="0" smtClean="0">
                <a:solidFill>
                  <a:schemeClr val="accent1">
                    <a:lumMod val="60000"/>
                    <a:lumOff val="40000"/>
                  </a:schemeClr>
                </a:solidFill>
                <a:latin typeface="Segoe Print" panose="02000600000000000000" pitchFamily="2" charset="0"/>
              </a:rPr>
              <a:t>Summary </a:t>
            </a:r>
            <a:r>
              <a:rPr lang="en-US" sz="2400" b="1" dirty="0">
                <a:solidFill>
                  <a:schemeClr val="accent1">
                    <a:lumMod val="60000"/>
                    <a:lumOff val="40000"/>
                  </a:schemeClr>
                </a:solidFill>
                <a:latin typeface="Segoe Print" panose="02000600000000000000" pitchFamily="2" charset="0"/>
              </a:rPr>
              <a:t>of </a:t>
            </a:r>
            <a:r>
              <a:rPr lang="en-US" sz="2400" b="1" dirty="0" smtClean="0">
                <a:solidFill>
                  <a:schemeClr val="accent1">
                    <a:lumMod val="60000"/>
                    <a:lumOff val="40000"/>
                  </a:schemeClr>
                </a:solidFill>
                <a:latin typeface="Segoe Print" panose="02000600000000000000" pitchFamily="2" charset="0"/>
              </a:rPr>
              <a:t>Paediatric </a:t>
            </a:r>
            <a:r>
              <a:rPr lang="en-US" sz="2400" b="1" dirty="0">
                <a:solidFill>
                  <a:schemeClr val="accent1">
                    <a:lumMod val="60000"/>
                    <a:lumOff val="40000"/>
                  </a:schemeClr>
                </a:solidFill>
                <a:latin typeface="Segoe Print" panose="02000600000000000000" pitchFamily="2" charset="0"/>
              </a:rPr>
              <a:t>cases </a:t>
            </a:r>
            <a:r>
              <a:rPr lang="en-US" sz="2400" b="1" dirty="0" smtClean="0">
                <a:solidFill>
                  <a:schemeClr val="accent1">
                    <a:lumMod val="60000"/>
                    <a:lumOff val="40000"/>
                  </a:schemeClr>
                </a:solidFill>
                <a:latin typeface="Segoe Print" panose="02000600000000000000" pitchFamily="2" charset="0"/>
              </a:rPr>
              <a:t>reported </a:t>
            </a:r>
            <a:r>
              <a:rPr lang="en-US" sz="2400" b="1" dirty="0">
                <a:solidFill>
                  <a:schemeClr val="accent1">
                    <a:lumMod val="60000"/>
                    <a:lumOff val="40000"/>
                  </a:schemeClr>
                </a:solidFill>
                <a:latin typeface="Segoe Print" panose="02000600000000000000" pitchFamily="2" charset="0"/>
              </a:rPr>
              <a:t>with COVID-19</a:t>
            </a:r>
            <a:endParaRPr lang="en-US" sz="2400" b="1" dirty="0">
              <a:solidFill>
                <a:schemeClr val="accent1">
                  <a:lumMod val="60000"/>
                  <a:lumOff val="40000"/>
                </a:schemeClr>
              </a:solidFill>
              <a:latin typeface="Segoe Print" panose="02000600000000000000" pitchFamily="2" charset="0"/>
            </a:endParaRPr>
          </a:p>
        </p:txBody>
      </p:sp>
    </p:spTree>
    <p:extLst>
      <p:ext uri="{BB962C8B-B14F-4D97-AF65-F5344CB8AC3E}">
        <p14:creationId xmlns:p14="http://schemas.microsoft.com/office/powerpoint/2010/main" val="2085458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694271" y="476553"/>
            <a:ext cx="7859221"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latin typeface="Segoe Print" panose="02000600000000000000" pitchFamily="2" charset="0"/>
              </a:rPr>
              <a:t>The child patient in the dental setting</a:t>
            </a:r>
          </a:p>
        </p:txBody>
      </p:sp>
      <p:sp>
        <p:nvSpPr>
          <p:cNvPr id="11" name="Rectangle 10"/>
          <p:cNvSpPr/>
          <p:nvPr/>
        </p:nvSpPr>
        <p:spPr>
          <a:xfrm>
            <a:off x="703235" y="1872564"/>
            <a:ext cx="7850257" cy="1323439"/>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Comic Sans MS" panose="030F0702030302020204" pitchFamily="66" charset="0"/>
              </a:rPr>
              <a:t>Transmitted through </a:t>
            </a:r>
            <a:r>
              <a:rPr lang="en-US" sz="2000" b="1" dirty="0" smtClean="0">
                <a:solidFill>
                  <a:schemeClr val="accent1">
                    <a:lumMod val="75000"/>
                  </a:schemeClr>
                </a:solidFill>
                <a:latin typeface="Segoe Print" panose="02000600000000000000" pitchFamily="2" charset="0"/>
              </a:rPr>
              <a:t>direct and indirect contact</a:t>
            </a:r>
          </a:p>
          <a:p>
            <a:pPr marL="342900" indent="-342900">
              <a:buFont typeface="Arial" panose="020B0604020202020204" pitchFamily="34" charset="0"/>
              <a:buChar char="•"/>
            </a:pPr>
            <a:r>
              <a:rPr lang="en-US" sz="2000" dirty="0" smtClean="0">
                <a:solidFill>
                  <a:schemeClr val="accent1">
                    <a:lumMod val="75000"/>
                  </a:schemeClr>
                </a:solidFill>
                <a:latin typeface="Segoe Print" panose="02000600000000000000" pitchFamily="2" charset="0"/>
              </a:rPr>
              <a:t>Respiratory droplets and splatter </a:t>
            </a:r>
            <a:r>
              <a:rPr lang="en-US" sz="2000" dirty="0" smtClean="0">
                <a:latin typeface="Comic Sans MS" panose="030F0702030302020204" pitchFamily="66" charset="0"/>
              </a:rPr>
              <a:t>from saliva and blood through contact with mucous membranes and contaminated fomites</a:t>
            </a:r>
            <a:endParaRPr lang="en-US" sz="2000" dirty="0">
              <a:latin typeface="Comic Sans MS" panose="030F0702030302020204" pitchFamily="66" charset="0"/>
            </a:endParaRPr>
          </a:p>
        </p:txBody>
      </p:sp>
      <p:sp>
        <p:nvSpPr>
          <p:cNvPr id="12" name="Rectangle 11"/>
          <p:cNvSpPr/>
          <p:nvPr/>
        </p:nvSpPr>
        <p:spPr>
          <a:xfrm>
            <a:off x="1010640" y="3302488"/>
            <a:ext cx="7226481" cy="400110"/>
          </a:xfrm>
          <a:prstGeom prst="rect">
            <a:avLst/>
          </a:prstGeom>
          <a:solidFill>
            <a:schemeClr val="accent1">
              <a:lumMod val="60000"/>
              <a:lumOff val="40000"/>
            </a:schemeClr>
          </a:solidFill>
        </p:spPr>
        <p:txBody>
          <a:bodyPr wrap="square">
            <a:spAutoFit/>
          </a:bodyPr>
          <a:lstStyle/>
          <a:p>
            <a:pPr algn="ctr"/>
            <a:r>
              <a:rPr lang="en-US" sz="2000" b="1" dirty="0" smtClean="0">
                <a:solidFill>
                  <a:schemeClr val="bg2"/>
                </a:solidFill>
                <a:latin typeface="Segoe Print" panose="02000600000000000000" pitchFamily="2" charset="0"/>
              </a:rPr>
              <a:t>Dental professionals in potentially high-risk situations</a:t>
            </a:r>
            <a:endParaRPr lang="en-US" sz="2000" b="1" dirty="0">
              <a:solidFill>
                <a:schemeClr val="bg2"/>
              </a:solidFill>
              <a:latin typeface="Segoe Print" panose="02000600000000000000" pitchFamily="2" charset="0"/>
            </a:endParaRPr>
          </a:p>
        </p:txBody>
      </p:sp>
      <p:sp>
        <p:nvSpPr>
          <p:cNvPr id="13" name="Rectangle 12"/>
          <p:cNvSpPr/>
          <p:nvPr/>
        </p:nvSpPr>
        <p:spPr>
          <a:xfrm>
            <a:off x="1010640" y="3809083"/>
            <a:ext cx="7226481" cy="646331"/>
          </a:xfrm>
          <a:prstGeom prst="rect">
            <a:avLst/>
          </a:prstGeom>
          <a:ln w="28575">
            <a:solidFill>
              <a:schemeClr val="accent1">
                <a:lumMod val="60000"/>
                <a:lumOff val="40000"/>
              </a:schemeClr>
            </a:solidFill>
          </a:ln>
        </p:spPr>
        <p:txBody>
          <a:bodyPr wrap="square">
            <a:spAutoFit/>
          </a:bodyPr>
          <a:lstStyle/>
          <a:p>
            <a:pPr algn="ctr"/>
            <a:r>
              <a:rPr lang="en-US" u="sng" dirty="0" smtClean="0">
                <a:solidFill>
                  <a:schemeClr val="accent1">
                    <a:lumMod val="60000"/>
                    <a:lumOff val="40000"/>
                  </a:schemeClr>
                </a:solidFill>
                <a:latin typeface="Segoe Print" panose="02000600000000000000" pitchFamily="2" charset="0"/>
              </a:rPr>
              <a:t>Aerosol Generating Procedures (AGPs</a:t>
            </a:r>
            <a:r>
              <a:rPr lang="en-US" u="sng" dirty="0">
                <a:solidFill>
                  <a:schemeClr val="accent1">
                    <a:lumMod val="60000"/>
                    <a:lumOff val="40000"/>
                  </a:schemeClr>
                </a:solidFill>
                <a:latin typeface="Segoe Print" panose="02000600000000000000" pitchFamily="2" charset="0"/>
              </a:rPr>
              <a:t>), </a:t>
            </a:r>
            <a:r>
              <a:rPr lang="en-US" dirty="0">
                <a:latin typeface="Comic Sans MS" panose="030F0702030302020204" pitchFamily="66" charset="0"/>
              </a:rPr>
              <a:t>which have been associated with the </a:t>
            </a:r>
            <a:r>
              <a:rPr lang="en-US" dirty="0" smtClean="0">
                <a:latin typeface="Comic Sans MS" panose="030F0702030302020204" pitchFamily="66" charset="0"/>
              </a:rPr>
              <a:t>transmission of </a:t>
            </a:r>
            <a:r>
              <a:rPr lang="en-US" dirty="0">
                <a:latin typeface="Comic Sans MS" panose="030F0702030302020204" pitchFamily="66" charset="0"/>
              </a:rPr>
              <a:t>acute respiratory infections</a:t>
            </a:r>
          </a:p>
        </p:txBody>
      </p:sp>
      <p:sp>
        <p:nvSpPr>
          <p:cNvPr id="14" name="Rectangle 13"/>
          <p:cNvSpPr/>
          <p:nvPr/>
        </p:nvSpPr>
        <p:spPr>
          <a:xfrm>
            <a:off x="1010640" y="4619109"/>
            <a:ext cx="4572000" cy="1200329"/>
          </a:xfrm>
          <a:prstGeom prst="rect">
            <a:avLst/>
          </a:prstGeom>
        </p:spPr>
        <p:txBody>
          <a:bodyPr>
            <a:spAutoFit/>
          </a:bodyPr>
          <a:lstStyle/>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Dental chairs</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Their handles</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Spittoon</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Dental instruments after treatment</a:t>
            </a:r>
            <a:endParaRPr lang="en-US" dirty="0">
              <a:latin typeface="Comic Sans MS" panose="030F0702030302020204" pitchFamily="66" charset="0"/>
            </a:endParaRPr>
          </a:p>
        </p:txBody>
      </p:sp>
      <p:sp>
        <p:nvSpPr>
          <p:cNvPr id="15" name="Rectangle 14"/>
          <p:cNvSpPr/>
          <p:nvPr/>
        </p:nvSpPr>
        <p:spPr>
          <a:xfrm>
            <a:off x="5637997" y="4748758"/>
            <a:ext cx="2602685" cy="923330"/>
          </a:xfrm>
          <a:prstGeom prst="rect">
            <a:avLst/>
          </a:prstGeom>
          <a:ln>
            <a:solidFill>
              <a:srgbClr val="FF0000"/>
            </a:solidFill>
          </a:ln>
        </p:spPr>
        <p:txBody>
          <a:bodyPr wrap="square">
            <a:spAutoFit/>
          </a:bodyPr>
          <a:lstStyle/>
          <a:p>
            <a:pPr algn="ctr"/>
            <a:r>
              <a:rPr lang="en-US" b="1" dirty="0" smtClean="0">
                <a:solidFill>
                  <a:schemeClr val="accent1">
                    <a:lumMod val="60000"/>
                    <a:lumOff val="40000"/>
                  </a:schemeClr>
                </a:solidFill>
                <a:latin typeface="Segoe Print" panose="02000600000000000000" pitchFamily="2" charset="0"/>
              </a:rPr>
              <a:t>Can persist on surfaces for up to </a:t>
            </a:r>
            <a:r>
              <a:rPr lang="en-US" b="1" u="sng" dirty="0" smtClean="0">
                <a:solidFill>
                  <a:schemeClr val="accent1">
                    <a:lumMod val="60000"/>
                    <a:lumOff val="40000"/>
                  </a:schemeClr>
                </a:solidFill>
                <a:latin typeface="Segoe Print" panose="02000600000000000000" pitchFamily="2" charset="0"/>
              </a:rPr>
              <a:t>72 hours</a:t>
            </a:r>
            <a:endParaRPr lang="en-US" b="1" u="sng" dirty="0">
              <a:solidFill>
                <a:schemeClr val="accent1">
                  <a:lumMod val="60000"/>
                  <a:lumOff val="40000"/>
                </a:schemeClr>
              </a:solidFill>
              <a:latin typeface="Segoe Print" panose="02000600000000000000" pitchFamily="2" charset="0"/>
            </a:endParaRPr>
          </a:p>
        </p:txBody>
      </p:sp>
    </p:spTree>
    <p:extLst>
      <p:ext uri="{BB962C8B-B14F-4D97-AF65-F5344CB8AC3E}">
        <p14:creationId xmlns:p14="http://schemas.microsoft.com/office/powerpoint/2010/main" val="961863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98812" y="567461"/>
            <a:ext cx="7682635" cy="147732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lumMod val="60000"/>
                    <a:lumOff val="40000"/>
                  </a:schemeClr>
                </a:solidFill>
                <a:latin typeface="Segoe Print" panose="02000600000000000000" pitchFamily="2" charset="0"/>
              </a:rPr>
              <a:t>Universal precautions </a:t>
            </a:r>
            <a:r>
              <a:rPr lang="en-US" dirty="0">
                <a:latin typeface="Comic Sans MS" panose="030F0702030302020204" pitchFamily="66" charset="0"/>
              </a:rPr>
              <a:t>should be routinely followed </a:t>
            </a:r>
            <a:r>
              <a:rPr lang="en-US" dirty="0" smtClean="0">
                <a:latin typeface="Comic Sans MS" panose="030F0702030302020204" pitchFamily="66" charset="0"/>
              </a:rPr>
              <a:t>in dental clinics.</a:t>
            </a:r>
          </a:p>
          <a:p>
            <a:pPr marL="285750" indent="-285750">
              <a:buFont typeface="Arial" panose="020B0604020202020204" pitchFamily="34" charset="0"/>
              <a:buChar char="•"/>
            </a:pPr>
            <a:r>
              <a:rPr lang="en-US" dirty="0" smtClean="0">
                <a:latin typeface="Comic Sans MS" panose="030F0702030302020204" pitchFamily="66" charset="0"/>
              </a:rPr>
              <a:t>They </a:t>
            </a:r>
            <a:r>
              <a:rPr lang="en-US" dirty="0">
                <a:latin typeface="Comic Sans MS" panose="030F0702030302020204" pitchFamily="66" charset="0"/>
              </a:rPr>
              <a:t>are </a:t>
            </a:r>
            <a:r>
              <a:rPr lang="en-US" b="1" dirty="0">
                <a:solidFill>
                  <a:schemeClr val="accent1">
                    <a:lumMod val="60000"/>
                    <a:lumOff val="40000"/>
                  </a:schemeClr>
                </a:solidFill>
                <a:latin typeface="Segoe Print" panose="02000600000000000000" pitchFamily="2" charset="0"/>
              </a:rPr>
              <a:t>critical </a:t>
            </a:r>
            <a:r>
              <a:rPr lang="en-US" dirty="0">
                <a:latin typeface="Comic Sans MS" panose="030F0702030302020204" pitchFamily="66" charset="0"/>
              </a:rPr>
              <a:t>for avoiding the </a:t>
            </a:r>
            <a:r>
              <a:rPr lang="en-US" dirty="0" smtClean="0">
                <a:latin typeface="Comic Sans MS" panose="030F0702030302020204" pitchFamily="66" charset="0"/>
              </a:rPr>
              <a:t>transmission of </a:t>
            </a:r>
            <a:r>
              <a:rPr lang="en-US" dirty="0">
                <a:latin typeface="Comic Sans MS" panose="030F0702030302020204" pitchFamily="66" charset="0"/>
              </a:rPr>
              <a:t>SARS-CoV-2 virus to children as well as </a:t>
            </a:r>
            <a:r>
              <a:rPr lang="en-US" dirty="0" smtClean="0">
                <a:latin typeface="Comic Sans MS" panose="030F0702030302020204" pitchFamily="66" charset="0"/>
              </a:rPr>
              <a:t>transmission from </a:t>
            </a:r>
            <a:r>
              <a:rPr lang="en-US" dirty="0">
                <a:latin typeface="Comic Sans MS" panose="030F0702030302020204" pitchFamily="66" charset="0"/>
              </a:rPr>
              <a:t>infected children to healthcare professionals. </a:t>
            </a:r>
            <a:endParaRPr lang="en-US" dirty="0" smtClean="0">
              <a:latin typeface="Comic Sans MS" panose="030F0702030302020204" pitchFamily="66" charset="0"/>
            </a:endParaRPr>
          </a:p>
        </p:txBody>
      </p:sp>
      <p:sp>
        <p:nvSpPr>
          <p:cNvPr id="11" name="Rectangle 10"/>
          <p:cNvSpPr/>
          <p:nvPr/>
        </p:nvSpPr>
        <p:spPr>
          <a:xfrm>
            <a:off x="698812" y="2178991"/>
            <a:ext cx="4874970" cy="461665"/>
          </a:xfrm>
          <a:prstGeom prst="rect">
            <a:avLst/>
          </a:prstGeom>
          <a:solidFill>
            <a:schemeClr val="accent1">
              <a:lumMod val="60000"/>
              <a:lumOff val="40000"/>
            </a:schemeClr>
          </a:solidFill>
          <a:effectLst>
            <a:outerShdw blurRad="50800" dist="38100" algn="l" rotWithShape="0">
              <a:prstClr val="black">
                <a:alpha val="40000"/>
              </a:prstClr>
            </a:outerShdw>
          </a:effectLst>
        </p:spPr>
        <p:txBody>
          <a:bodyPr wrap="square">
            <a:spAutoFit/>
          </a:bodyPr>
          <a:lstStyle/>
          <a:p>
            <a:pPr algn="ctr"/>
            <a:r>
              <a:rPr lang="en-US" sz="2400" b="1" dirty="0" smtClean="0">
                <a:solidFill>
                  <a:schemeClr val="bg1"/>
                </a:solidFill>
                <a:latin typeface="Segoe Print" panose="02000600000000000000" pitchFamily="2" charset="0"/>
              </a:rPr>
              <a:t>Infection Prevention Checklist </a:t>
            </a:r>
            <a:endParaRPr lang="en-US" sz="2400" b="1" dirty="0">
              <a:solidFill>
                <a:schemeClr val="bg1"/>
              </a:solidFill>
              <a:latin typeface="Segoe Print" panose="02000600000000000000" pitchFamily="2" charset="0"/>
            </a:endParaRPr>
          </a:p>
        </p:txBody>
      </p:sp>
      <p:sp>
        <p:nvSpPr>
          <p:cNvPr id="12" name="Rectangle 11"/>
          <p:cNvSpPr/>
          <p:nvPr/>
        </p:nvSpPr>
        <p:spPr>
          <a:xfrm>
            <a:off x="700846" y="2683950"/>
            <a:ext cx="7742308" cy="2862322"/>
          </a:xfrm>
          <a:prstGeom prst="rect">
            <a:avLst/>
          </a:prstGeom>
          <a:ln w="28575">
            <a:solidFill>
              <a:schemeClr val="accent1">
                <a:lumMod val="60000"/>
                <a:lumOff val="40000"/>
              </a:schemeClr>
            </a:solidFill>
          </a:ln>
        </p:spPr>
        <p:txBody>
          <a:bodyPr wrap="square">
            <a:spAutoFit/>
          </a:bodyPr>
          <a:lstStyle/>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Administrative measures</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Infection prevention education and training</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Dental healthcare personnel safety, </a:t>
            </a:r>
            <a:r>
              <a:rPr lang="en-US" dirty="0" err="1" smtClean="0">
                <a:latin typeface="Comic Sans MS" panose="030F0702030302020204" pitchFamily="66" charset="0"/>
              </a:rPr>
              <a:t>programme</a:t>
            </a:r>
            <a:r>
              <a:rPr lang="en-US" dirty="0" smtClean="0">
                <a:latin typeface="Comic Sans MS" panose="030F0702030302020204" pitchFamily="66" charset="0"/>
              </a:rPr>
              <a:t> evaluation</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Hand hygiene, personal protective equipment (PPE)</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Respiratory hygiene/cough etiquette</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Sharps safety</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Safe injection practices</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Sterilization and disinfection of patient-care items and devices</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Environmental infection prevention and control</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Dental unit water quality.</a:t>
            </a:r>
            <a:endParaRPr lang="en-US" dirty="0">
              <a:latin typeface="Comic Sans MS" panose="030F0702030302020204" pitchFamily="66" charset="0"/>
            </a:endParaRPr>
          </a:p>
        </p:txBody>
      </p:sp>
    </p:spTree>
    <p:extLst>
      <p:ext uri="{BB962C8B-B14F-4D97-AF65-F5344CB8AC3E}">
        <p14:creationId xmlns:p14="http://schemas.microsoft.com/office/powerpoint/2010/main" val="318196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694271" y="476553"/>
            <a:ext cx="7859221"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latin typeface="Segoe Print" panose="02000600000000000000" pitchFamily="2" charset="0"/>
              </a:rPr>
              <a:t>Country-specific approaches &amp; recommendations</a:t>
            </a:r>
          </a:p>
        </p:txBody>
      </p:sp>
      <p:sp>
        <p:nvSpPr>
          <p:cNvPr id="11" name="Rectangle 10"/>
          <p:cNvSpPr/>
          <p:nvPr/>
        </p:nvSpPr>
        <p:spPr>
          <a:xfrm>
            <a:off x="1802234" y="1811608"/>
            <a:ext cx="5521605" cy="400110"/>
          </a:xfrm>
          <a:prstGeom prst="rect">
            <a:avLst/>
          </a:prstGeom>
          <a:solidFill>
            <a:schemeClr val="accent1">
              <a:lumMod val="60000"/>
              <a:lumOff val="40000"/>
            </a:schemeClr>
          </a:solidFill>
        </p:spPr>
        <p:txBody>
          <a:bodyPr wrap="square">
            <a:spAutoFit/>
          </a:bodyPr>
          <a:lstStyle/>
          <a:p>
            <a:r>
              <a:rPr lang="en-US" sz="2000" b="1" dirty="0" smtClean="0">
                <a:solidFill>
                  <a:schemeClr val="bg1"/>
                </a:solidFill>
                <a:effectLst>
                  <a:outerShdw blurRad="38100" dist="38100" dir="2700000" algn="tl">
                    <a:srgbClr val="000000">
                      <a:alpha val="43137"/>
                    </a:srgbClr>
                  </a:outerShdw>
                </a:effectLst>
                <a:latin typeface="Segoe Print" panose="02000600000000000000" pitchFamily="2" charset="0"/>
              </a:rPr>
              <a:t>WHO - PANDEMIC - 6 different Phases</a:t>
            </a:r>
          </a:p>
        </p:txBody>
      </p:sp>
      <p:sp>
        <p:nvSpPr>
          <p:cNvPr id="12" name="Rectangle 11"/>
          <p:cNvSpPr/>
          <p:nvPr/>
        </p:nvSpPr>
        <p:spPr>
          <a:xfrm>
            <a:off x="2454037" y="2288069"/>
            <a:ext cx="4543231" cy="369332"/>
          </a:xfrm>
          <a:prstGeom prst="rect">
            <a:avLst/>
          </a:prstGeom>
          <a:ln w="28575">
            <a:solidFill>
              <a:schemeClr val="accent1">
                <a:lumMod val="60000"/>
                <a:lumOff val="40000"/>
              </a:schemeClr>
            </a:solidFill>
          </a:ln>
        </p:spPr>
        <p:txBody>
          <a:bodyPr wrap="none">
            <a:spAutoFit/>
          </a:bodyPr>
          <a:lstStyle/>
          <a:p>
            <a:r>
              <a:rPr lang="en-US" b="1" dirty="0">
                <a:latin typeface="Segoe Print" panose="02000600000000000000" pitchFamily="2" charset="0"/>
              </a:rPr>
              <a:t>‘Widespread Human Infection’ phases</a:t>
            </a:r>
          </a:p>
        </p:txBody>
      </p:sp>
      <p:sp>
        <p:nvSpPr>
          <p:cNvPr id="13" name="Rectangle 12"/>
          <p:cNvSpPr/>
          <p:nvPr/>
        </p:nvSpPr>
        <p:spPr>
          <a:xfrm>
            <a:off x="782445" y="3737142"/>
            <a:ext cx="7706725" cy="1200329"/>
          </a:xfrm>
          <a:prstGeom prst="rect">
            <a:avLst/>
          </a:prstGeom>
          <a:ln>
            <a:solidFill>
              <a:schemeClr val="accent1">
                <a:lumMod val="60000"/>
                <a:lumOff val="40000"/>
              </a:schemeClr>
            </a:solidFill>
          </a:ln>
        </p:spPr>
        <p:txBody>
          <a:bodyPr wrap="square">
            <a:spAutoFit/>
          </a:bodyPr>
          <a:lstStyle/>
          <a:p>
            <a:r>
              <a:rPr lang="en-US" dirty="0" smtClean="0">
                <a:latin typeface="Comic Sans MS" panose="030F0702030302020204" pitchFamily="66" charset="0"/>
              </a:rPr>
              <a:t>Contain the disease spread quite quickly as seen in Singapore, for example where </a:t>
            </a:r>
            <a:r>
              <a:rPr lang="en-US" dirty="0" smtClean="0">
                <a:solidFill>
                  <a:schemeClr val="accent3">
                    <a:lumMod val="60000"/>
                    <a:lumOff val="40000"/>
                  </a:schemeClr>
                </a:solidFill>
                <a:latin typeface="Comic Sans MS" panose="030F0702030302020204" pitchFamily="66" charset="0"/>
              </a:rPr>
              <a:t>isolation and testing were put in place within a very short space of the infection being suspected</a:t>
            </a:r>
            <a:r>
              <a:rPr lang="en-US" dirty="0" smtClean="0">
                <a:latin typeface="Comic Sans MS" panose="030F0702030302020204" pitchFamily="66" charset="0"/>
              </a:rPr>
              <a:t> as being present in the country.</a:t>
            </a:r>
            <a:endParaRPr lang="en-US" dirty="0">
              <a:latin typeface="Comic Sans MS" panose="030F0702030302020204" pitchFamily="66" charset="0"/>
            </a:endParaRPr>
          </a:p>
        </p:txBody>
      </p:sp>
      <p:sp>
        <p:nvSpPr>
          <p:cNvPr id="14" name="Rectangle 13"/>
          <p:cNvSpPr/>
          <p:nvPr/>
        </p:nvSpPr>
        <p:spPr>
          <a:xfrm>
            <a:off x="889429" y="3054940"/>
            <a:ext cx="7492755" cy="707886"/>
          </a:xfrm>
          <a:prstGeom prst="rect">
            <a:avLst/>
          </a:prstGeom>
        </p:spPr>
        <p:txBody>
          <a:bodyPr wrap="square">
            <a:spAutoFit/>
          </a:bodyPr>
          <a:lstStyle/>
          <a:p>
            <a:pPr marL="342900" indent="-342900">
              <a:buFont typeface="+mj-lt"/>
              <a:buAutoNum type="arabicPeriod"/>
            </a:pPr>
            <a:r>
              <a:rPr lang="en-US" sz="2000" b="1" dirty="0" smtClean="0">
                <a:latin typeface="Segoe Print" panose="02000600000000000000" pitchFamily="2" charset="0"/>
              </a:rPr>
              <a:t>Dental practices remain open but there are screening activities and additional cross-infection measures</a:t>
            </a:r>
            <a:endParaRPr lang="en-US" sz="2000" b="1" dirty="0">
              <a:latin typeface="Segoe Print" panose="02000600000000000000" pitchFamily="2" charset="0"/>
            </a:endParaRPr>
          </a:p>
        </p:txBody>
      </p:sp>
      <p:sp>
        <p:nvSpPr>
          <p:cNvPr id="15" name="Rectangle 14"/>
          <p:cNvSpPr/>
          <p:nvPr/>
        </p:nvSpPr>
        <p:spPr>
          <a:xfrm>
            <a:off x="825913" y="5099765"/>
            <a:ext cx="3913235" cy="400110"/>
          </a:xfrm>
          <a:prstGeom prst="rect">
            <a:avLst/>
          </a:prstGeom>
        </p:spPr>
        <p:txBody>
          <a:bodyPr wrap="square">
            <a:spAutoFit/>
          </a:bodyPr>
          <a:lstStyle/>
          <a:p>
            <a:r>
              <a:rPr lang="en-US" sz="2000" b="1" dirty="0" smtClean="0">
                <a:effectLst>
                  <a:outerShdw blurRad="38100" dist="38100" dir="2700000" algn="tl">
                    <a:srgbClr val="000000">
                      <a:alpha val="43137"/>
                    </a:srgbClr>
                  </a:outerShdw>
                </a:effectLst>
                <a:latin typeface="Segoe Print" panose="02000600000000000000" pitchFamily="2" charset="0"/>
              </a:rPr>
              <a:t>2. Closed all dental practices</a:t>
            </a:r>
            <a:endParaRPr lang="en-US" sz="2000" b="1" dirty="0">
              <a:effectLst>
                <a:outerShdw blurRad="38100" dist="38100" dir="2700000" algn="tl">
                  <a:srgbClr val="000000">
                    <a:alpha val="43137"/>
                  </a:srgbClr>
                </a:outerShdw>
              </a:effectLst>
              <a:latin typeface="Segoe Print" panose="02000600000000000000" pitchFamily="2" charset="0"/>
            </a:endParaRPr>
          </a:p>
        </p:txBody>
      </p:sp>
    </p:spTree>
    <p:extLst>
      <p:ext uri="{BB962C8B-B14F-4D97-AF65-F5344CB8AC3E}">
        <p14:creationId xmlns:p14="http://schemas.microsoft.com/office/powerpoint/2010/main" val="3241699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335</TotalTime>
  <Words>1446</Words>
  <Application>Microsoft Office PowerPoint</Application>
  <PresentationFormat>On-screen Show (4:3)</PresentationFormat>
  <Paragraphs>155</Paragraphs>
  <Slides>24</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Calisto MT</vt:lpstr>
      <vt:lpstr>Comic Sans MS</vt:lpstr>
      <vt:lpstr>Courier New</vt:lpstr>
      <vt:lpstr>Segoe Print</vt:lpstr>
      <vt:lpstr>STIX-Regular</vt:lpstr>
      <vt:lpstr>Trebuchet MS</vt:lpstr>
      <vt:lpstr>URWPalladioL-Roma</vt:lpstr>
      <vt:lpstr>Wingdings</vt:lpstr>
      <vt:lpstr>Wingdings 2</vt:lpstr>
      <vt:lpstr>Slate</vt:lpstr>
      <vt:lpstr>CORONAVIRUS DISEASE  (COVID-19):  Characteristics in children and considerations for Dentists providing their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Shivajirao Ramakrishnarao Mukkamala</dc:creator>
  <cp:lastModifiedBy>Shivajirao Ramakrishnarao Mukkamala</cp:lastModifiedBy>
  <cp:revision>28</cp:revision>
  <dcterms:created xsi:type="dcterms:W3CDTF">2020-07-12T18:08:13Z</dcterms:created>
  <dcterms:modified xsi:type="dcterms:W3CDTF">2020-07-13T18:43:28Z</dcterms:modified>
</cp:coreProperties>
</file>