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6" r:id="rId2"/>
    <p:sldId id="346" r:id="rId3"/>
    <p:sldId id="337" r:id="rId4"/>
    <p:sldId id="338" r:id="rId5"/>
    <p:sldId id="339" r:id="rId6"/>
    <p:sldId id="340" r:id="rId7"/>
    <p:sldId id="341" r:id="rId8"/>
    <p:sldId id="342" r:id="rId9"/>
    <p:sldId id="345" r:id="rId10"/>
    <p:sldId id="344" r:id="rId11"/>
    <p:sldId id="343" r:id="rId12"/>
    <p:sldId id="347" r:id="rId13"/>
    <p:sldId id="34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selmo Barrero" initials="AB [7]" lastIdx="1" clrIdx="6">
    <p:extLst/>
  </p:cmAuthor>
  <p:cmAuthor id="1" name="Anselmo Barrero" initials="AB" lastIdx="1" clrIdx="0">
    <p:extLst/>
  </p:cmAuthor>
  <p:cmAuthor id="8" name="Anselmo Barrero" initials="AB [8]" lastIdx="1" clrIdx="7">
    <p:extLst/>
  </p:cmAuthor>
  <p:cmAuthor id="2" name="Anselmo Barrero" initials="AB [2]" lastIdx="1" clrIdx="1">
    <p:extLst/>
  </p:cmAuthor>
  <p:cmAuthor id="9" name="Anselmo Barrero" initials="AB [9]" lastIdx="1" clrIdx="8">
    <p:extLst/>
  </p:cmAuthor>
  <p:cmAuthor id="3" name="Anselmo Barrero" initials="AB [3]" lastIdx="1" clrIdx="2">
    <p:extLst/>
  </p:cmAuthor>
  <p:cmAuthor id="10" name="Anselmo Barrero" initials="AB [10]" lastIdx="1" clrIdx="9">
    <p:extLst/>
  </p:cmAuthor>
  <p:cmAuthor id="4" name="Anselmo Barrero" initials="AB [4]" lastIdx="1" clrIdx="3">
    <p:extLst/>
  </p:cmAuthor>
  <p:cmAuthor id="5" name="Anselmo Barrero" initials="AB [5]" lastIdx="1" clrIdx="4">
    <p:extLst/>
  </p:cmAuthor>
  <p:cmAuthor id="6" name="Anselmo Barrero" initials="AB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73B6"/>
    <a:srgbClr val="E2E2E2"/>
    <a:srgbClr val="343533"/>
    <a:srgbClr val="BCE1F0"/>
    <a:srgbClr val="0EA0D4"/>
    <a:srgbClr val="46ADD6"/>
    <a:srgbClr val="118EC6"/>
    <a:srgbClr val="247FA4"/>
    <a:srgbClr val="EAEAEA"/>
    <a:srgbClr val="E9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p:restoredTop sz="92887" autoAdjust="0"/>
  </p:normalViewPr>
  <p:slideViewPr>
    <p:cSldViewPr snapToGrid="0" showGuides="1">
      <p:cViewPr>
        <p:scale>
          <a:sx n="89" d="100"/>
          <a:sy n="89" d="100"/>
        </p:scale>
        <p:origin x="2680" y="116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6597C-44C6-0741-A3CC-22A81EADE9F6}" type="datetimeFigureOut">
              <a:rPr lang="en-US" smtClean="0"/>
              <a:pPr/>
              <a:t>6/1/17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FFD34-982B-D641-A2FD-0E61E0EAA4F4}" type="slidenum">
              <a:rPr lang="en-US" smtClean="0"/>
              <a:pPr/>
              <a:t>‹#›</a:t>
            </a:fld>
            <a:endParaRPr lang="en-US"/>
          </a:p>
        </p:txBody>
      </p:sp>
    </p:spTree>
    <p:extLst>
      <p:ext uri="{BB962C8B-B14F-4D97-AF65-F5344CB8AC3E}">
        <p14:creationId xmlns:p14="http://schemas.microsoft.com/office/powerpoint/2010/main" val="110882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9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84EBF-07BF-B54E-87BD-A4038F24E3DC}" type="slidenum">
              <a:rPr lang="en-US" smtClean="0"/>
              <a:t>9</a:t>
            </a:fld>
            <a:endParaRPr lang="en-US"/>
          </a:p>
        </p:txBody>
      </p:sp>
    </p:spTree>
    <p:extLst>
      <p:ext uri="{BB962C8B-B14F-4D97-AF65-F5344CB8AC3E}">
        <p14:creationId xmlns:p14="http://schemas.microsoft.com/office/powerpoint/2010/main" val="143171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84EBF-07BF-B54E-87BD-A4038F24E3DC}" type="slidenum">
              <a:rPr lang="en-US" smtClean="0"/>
              <a:t>10</a:t>
            </a:fld>
            <a:endParaRPr lang="en-US"/>
          </a:p>
        </p:txBody>
      </p:sp>
    </p:spTree>
    <p:extLst>
      <p:ext uri="{BB962C8B-B14F-4D97-AF65-F5344CB8AC3E}">
        <p14:creationId xmlns:p14="http://schemas.microsoft.com/office/powerpoint/2010/main" val="172646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15" name="Shape 6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415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24637" y="77351"/>
            <a:ext cx="8229600" cy="304494"/>
          </a:xfrm>
          <a:prstGeom prst="rect">
            <a:avLst/>
          </a:prstGeom>
          <a:noFill/>
          <a:ln>
            <a:noFill/>
          </a:ln>
        </p:spPr>
        <p:txBody>
          <a:bodyPr lIns="91425" tIns="91425" rIns="91425" bIns="91425" anchor="t" anchorCtr="0"/>
          <a:lstStyle>
            <a:lvl1pPr marL="0" marR="0" lvl="0" indent="0" algn="r" rtl="0">
              <a:spcBef>
                <a:spcPts val="0"/>
              </a:spcBef>
              <a:buClr>
                <a:srgbClr val="FFFFFF"/>
              </a:buClr>
              <a:buFont typeface="Avenir"/>
              <a:buNone/>
              <a:defRPr sz="1100" b="0" i="0" u="none" strike="noStrike" cap="none">
                <a:solidFill>
                  <a:srgbClr val="FFFFFF"/>
                </a:solidFill>
                <a:latin typeface="Avenir"/>
                <a:ea typeface="Avenir"/>
                <a:cs typeface="Avenir"/>
                <a:sym typeface="Aveni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15" name="Shape 15"/>
          <p:cNvSpPr txBox="1">
            <a:spLocks noGrp="1"/>
          </p:cNvSpPr>
          <p:nvPr>
            <p:ph type="body" idx="1"/>
          </p:nvPr>
        </p:nvSpPr>
        <p:spPr>
          <a:xfrm>
            <a:off x="457200" y="1312188"/>
            <a:ext cx="8229600" cy="3402771"/>
          </a:xfrm>
          <a:prstGeom prst="rect">
            <a:avLst/>
          </a:prstGeom>
          <a:noFill/>
          <a:ln>
            <a:noFill/>
          </a:ln>
        </p:spPr>
        <p:txBody>
          <a:bodyPr lIns="91425" tIns="91425" rIns="91425" bIns="91425" anchor="t" anchorCtr="0"/>
          <a:lstStyle>
            <a:lvl1pPr marL="342900" marR="0" lvl="0" indent="-2794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1pPr>
            <a:lvl2pPr marL="742950" marR="0" lvl="1" indent="-22225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2pPr>
            <a:lvl3pPr marL="1143000" marR="0" lvl="2"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3pPr>
            <a:lvl4pPr marL="1600200" marR="0" lvl="3"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4pPr>
            <a:lvl5pPr marL="2057400" marR="0" lvl="4"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6" name="Shape 16"/>
          <p:cNvSpPr txBox="1">
            <a:spLocks noGrp="1"/>
          </p:cNvSpPr>
          <p:nvPr>
            <p:ph type="dt" idx="10"/>
          </p:nvPr>
        </p:nvSpPr>
        <p:spPr>
          <a:xfrm>
            <a:off x="457200" y="4901603"/>
            <a:ext cx="2133599" cy="273843"/>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Avenir"/>
                <a:ea typeface="Avenir"/>
                <a:cs typeface="Avenir"/>
                <a:sym typeface="Avenir"/>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3124200" y="4901603"/>
            <a:ext cx="2895600" cy="273843"/>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chemeClr val="lt1"/>
                </a:solidFill>
                <a:latin typeface="Avenir"/>
                <a:ea typeface="Avenir"/>
                <a:cs typeface="Avenir"/>
                <a:sym typeface="Avenir"/>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6553200" y="4901603"/>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venir"/>
                <a:ea typeface="Avenir"/>
                <a:cs typeface="Avenir"/>
                <a:sym typeface="Avenir"/>
              </a:rPr>
              <a:pPr marL="0" marR="0" lvl="0" indent="0" algn="r" rtl="0">
                <a:spcBef>
                  <a:spcPts val="0"/>
                </a:spcBef>
                <a:buSzPct val="25000"/>
                <a:buNone/>
              </a:pPr>
              <a:t>‹#›</a:t>
            </a:fld>
            <a:endParaRPr lang="en-US" sz="900" b="0" i="0" u="none" strike="noStrike" cap="none">
              <a:solidFill>
                <a:schemeClr val="lt1"/>
              </a:solidFill>
              <a:latin typeface="Avenir"/>
              <a:ea typeface="Avenir"/>
              <a:cs typeface="Avenir"/>
              <a:sym typeface="Avenir"/>
            </a:endParaRPr>
          </a:p>
        </p:txBody>
      </p:sp>
      <p:sp>
        <p:nvSpPr>
          <p:cNvPr id="19" name="Shape 19"/>
          <p:cNvSpPr txBox="1">
            <a:spLocks noGrp="1"/>
          </p:cNvSpPr>
          <p:nvPr>
            <p:ph type="body" idx="2"/>
          </p:nvPr>
        </p:nvSpPr>
        <p:spPr>
          <a:xfrm>
            <a:off x="457200" y="631231"/>
            <a:ext cx="8229600" cy="557211"/>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venir"/>
                <a:ea typeface="Avenir"/>
                <a:cs typeface="Avenir"/>
                <a:sym typeface="Avenir"/>
              </a:defRPr>
            </a:lvl1pPr>
            <a:lvl2pPr marL="742950" marR="0" lvl="1" indent="-22225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2pPr>
            <a:lvl3pPr marL="1143000" marR="0" lvl="2"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3pPr>
            <a:lvl4pPr marL="1600200" marR="0" lvl="3"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4pPr>
            <a:lvl5pPr marL="2057400" marR="0" lvl="4"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Tree>
    <p:extLst>
      <p:ext uri="{BB962C8B-B14F-4D97-AF65-F5344CB8AC3E}">
        <p14:creationId xmlns:p14="http://schemas.microsoft.com/office/powerpoint/2010/main" val="125314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112" y="205978"/>
            <a:ext cx="8763487" cy="536972"/>
          </a:xfrm>
        </p:spPr>
        <p:txBody>
          <a:bodyPr anchor="t">
            <a:normAutofit/>
          </a:bodyPr>
          <a:lstStyle>
            <a:lvl1pPr algn="l">
              <a:defRPr sz="2600" b="1">
                <a:solidFill>
                  <a:srgbClr val="0773B6"/>
                </a:solidFill>
                <a:latin typeface="+mj-lt"/>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112" y="923492"/>
            <a:ext cx="8763487" cy="3394472"/>
          </a:xfrm>
        </p:spPr>
        <p:txBody>
          <a:bodyPr/>
          <a:lstStyle>
            <a:lvl1pPr>
              <a:defRPr>
                <a:solidFill>
                  <a:srgbClr val="343533"/>
                </a:solidFill>
                <a:latin typeface="+mn-lt"/>
                <a:cs typeface="Arial" pitchFamily="34" charset="0"/>
              </a:defRPr>
            </a:lvl1pPr>
            <a:lvl2pPr>
              <a:defRPr>
                <a:solidFill>
                  <a:srgbClr val="343533"/>
                </a:solidFill>
                <a:latin typeface="+mn-lt"/>
                <a:cs typeface="Arial" pitchFamily="34" charset="0"/>
              </a:defRPr>
            </a:lvl2pPr>
            <a:lvl3pPr>
              <a:defRPr>
                <a:solidFill>
                  <a:srgbClr val="343533"/>
                </a:solidFill>
                <a:latin typeface="+mn-lt"/>
                <a:cs typeface="Arial" pitchFamily="34" charset="0"/>
              </a:defRPr>
            </a:lvl3pPr>
            <a:lvl4pPr>
              <a:defRPr>
                <a:solidFill>
                  <a:srgbClr val="343533"/>
                </a:solidFill>
                <a:latin typeface="+mn-lt"/>
                <a:cs typeface="Arial" pitchFamily="34" charset="0"/>
              </a:defRPr>
            </a:lvl4pPr>
            <a:lvl5pPr>
              <a:defRPr>
                <a:solidFill>
                  <a:srgbClr val="343533"/>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0"/>
            <a:ext cx="9144000" cy="57150"/>
          </a:xfrm>
          <a:prstGeom prst="rect">
            <a:avLst/>
          </a:prstGeom>
          <a:solidFill>
            <a:srgbClr val="077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Work\japan\Aloki\Qbole\PPT\New folder\From Alpesh\ref\Logo Main .png"/>
          <p:cNvPicPr>
            <a:picLocks noChangeAspect="1" noChangeArrowheads="1"/>
          </p:cNvPicPr>
          <p:nvPr userDrawn="1"/>
        </p:nvPicPr>
        <p:blipFill>
          <a:blip r:embed="rId2" cstate="print"/>
          <a:srcRect/>
          <a:stretch>
            <a:fillRect/>
          </a:stretch>
        </p:blipFill>
        <p:spPr bwMode="auto">
          <a:xfrm>
            <a:off x="8481796" y="4808241"/>
            <a:ext cx="501502" cy="209366"/>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7CDB91-6CD6-49B6-B9B3-537F04D63060}" type="datetimeFigureOut">
              <a:rPr lang="en-US" smtClean="0"/>
              <a:pPr/>
              <a:t>6/1/17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7CDB91-6CD6-49B6-B9B3-537F04D63060}" type="datetimeFigureOut">
              <a:rPr lang="en-US" smtClean="0"/>
              <a:pPr/>
              <a:t>6/1/17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CDB91-6CD6-49B6-B9B3-537F04D63060}" type="datetimeFigureOut">
              <a:rPr lang="en-US" smtClean="0"/>
              <a:pPr/>
              <a:t>6/1/17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E7CDB91-6CD6-49B6-B9B3-537F04D63060}" type="datetimeFigureOut">
              <a:rPr lang="en-US" smtClean="0"/>
              <a:pPr/>
              <a:t>6/1/17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54325E-5067-4277-A26C-F935F46515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oud.google.com/produ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hyperlink" Target="https://studio.azureml.net/" TargetMode="External"/><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685800" y="1597819"/>
            <a:ext cx="7772400" cy="1102518"/>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sp>
        <p:nvSpPr>
          <p:cNvPr id="133" name="Shape 133"/>
          <p:cNvSpPr txBox="1">
            <a:spLocks noGrp="1"/>
          </p:cNvSpPr>
          <p:nvPr>
            <p:ph type="subTitle" idx="1"/>
          </p:nvPr>
        </p:nvSpPr>
        <p:spPr>
          <a:xfrm>
            <a:off x="1371600" y="2914650"/>
            <a:ext cx="6400799" cy="1314449"/>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endParaRPr sz="3200" b="0" i="0" u="none" strike="noStrike" cap="none">
              <a:solidFill>
                <a:srgbClr val="888888"/>
              </a:solidFill>
              <a:latin typeface="Calibri"/>
              <a:ea typeface="Calibri"/>
              <a:cs typeface="Calibri"/>
              <a:sym typeface="Calibri"/>
            </a:endParaRPr>
          </a:p>
        </p:txBody>
      </p:sp>
      <p:sp>
        <p:nvSpPr>
          <p:cNvPr id="134" name="Shape 134"/>
          <p:cNvSpPr/>
          <p:nvPr/>
        </p:nvSpPr>
        <p:spPr>
          <a:xfrm>
            <a:off x="0" y="0"/>
            <a:ext cx="9144000" cy="5143499"/>
          </a:xfrm>
          <a:prstGeom prst="rect">
            <a:avLst/>
          </a:prstGeom>
          <a:solidFill>
            <a:srgbClr val="0773B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35" name="Shape 135"/>
          <p:cNvGrpSpPr/>
          <p:nvPr/>
        </p:nvGrpSpPr>
        <p:grpSpPr>
          <a:xfrm>
            <a:off x="328344" y="3973112"/>
            <a:ext cx="4216282" cy="812285"/>
            <a:chOff x="523427" y="659975"/>
            <a:chExt cx="4216282" cy="812285"/>
          </a:xfrm>
        </p:grpSpPr>
        <p:pic>
          <p:nvPicPr>
            <p:cNvPr id="136" name="Shape 136" descr="E:\Work\japan\Aloki\Qbole\PPT\New folder\From Alpesh\ref\Logo White .png"/>
            <p:cNvPicPr preferRelativeResize="0"/>
            <p:nvPr/>
          </p:nvPicPr>
          <p:blipFill rotWithShape="1">
            <a:blip r:embed="rId3">
              <a:alphaModFix/>
            </a:blip>
            <a:srcRect/>
            <a:stretch/>
          </p:blipFill>
          <p:spPr>
            <a:xfrm>
              <a:off x="600341" y="659975"/>
              <a:ext cx="1249413" cy="521599"/>
            </a:xfrm>
            <a:prstGeom prst="rect">
              <a:avLst/>
            </a:prstGeom>
            <a:noFill/>
            <a:ln>
              <a:noFill/>
            </a:ln>
          </p:spPr>
        </p:pic>
        <p:sp>
          <p:nvSpPr>
            <p:cNvPr id="137" name="Shape 137"/>
            <p:cNvSpPr/>
            <p:nvPr/>
          </p:nvSpPr>
          <p:spPr>
            <a:xfrm>
              <a:off x="523427" y="1164483"/>
              <a:ext cx="421628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i="0" u="none" strike="noStrike" cap="none">
                  <a:solidFill>
                    <a:srgbClr val="EFEFEF"/>
                  </a:solidFill>
                  <a:latin typeface="Source Sans Pro ExtraLight"/>
                  <a:ea typeface="Source Sans Pro ExtraLight"/>
                  <a:cs typeface="Source Sans Pro ExtraLight"/>
                  <a:sym typeface="Source Sans Pro ExtraLight"/>
                </a:rPr>
                <a:t>The Cloud Data Platform for Insights-Driven Enterprises</a:t>
              </a:r>
            </a:p>
          </p:txBody>
        </p:sp>
      </p:grpSp>
      <p:sp>
        <p:nvSpPr>
          <p:cNvPr id="138" name="Shape 138"/>
          <p:cNvSpPr/>
          <p:nvPr/>
        </p:nvSpPr>
        <p:spPr>
          <a:xfrm>
            <a:off x="685800" y="1242825"/>
            <a:ext cx="7719300" cy="224670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4000" dirty="0" err="1" smtClean="0">
                <a:solidFill>
                  <a:schemeClr val="lt1"/>
                </a:solidFill>
                <a:latin typeface="Source Sans Pro ExtraLight"/>
                <a:ea typeface="Source Sans Pro ExtraLight"/>
                <a:cs typeface="Source Sans Pro ExtraLight"/>
                <a:sym typeface="Source Sans Pro ExtraLight"/>
              </a:rPr>
              <a:t>DeepLearning</a:t>
            </a:r>
            <a:endParaRPr lang="en-US" sz="4000" dirty="0">
              <a:solidFill>
                <a:schemeClr val="lt1"/>
              </a:solidFill>
              <a:latin typeface="Source Sans Pro ExtraLight"/>
              <a:ea typeface="Source Sans Pro ExtraLight"/>
              <a:cs typeface="Source Sans Pro ExtraLight"/>
              <a:sym typeface="Source Sans Pro ExtraLight"/>
            </a:endParaRPr>
          </a:p>
        </p:txBody>
      </p:sp>
      <p:sp>
        <p:nvSpPr>
          <p:cNvPr id="139" name="Shape 139"/>
          <p:cNvSpPr txBox="1"/>
          <p:nvPr/>
        </p:nvSpPr>
        <p:spPr>
          <a:xfrm>
            <a:off x="1814513" y="3049425"/>
            <a:ext cx="5643562" cy="492300"/>
          </a:xfrm>
          <a:prstGeom prst="rect">
            <a:avLst/>
          </a:prstGeom>
          <a:noFill/>
          <a:ln>
            <a:noFill/>
          </a:ln>
        </p:spPr>
        <p:txBody>
          <a:bodyPr lIns="91425" tIns="91425" rIns="91425" bIns="91425" anchor="t" anchorCtr="0">
            <a:noAutofit/>
          </a:bodyPr>
          <a:lstStyle/>
          <a:p>
            <a:pPr lvl="0" algn="ctr">
              <a:spcBef>
                <a:spcPts val="0"/>
              </a:spcBef>
              <a:buNone/>
            </a:pPr>
            <a:r>
              <a:rPr lang="en-US" sz="2400" smtClean="0">
                <a:solidFill>
                  <a:srgbClr val="F3F3F3"/>
                </a:solidFill>
                <a:latin typeface="Consolas"/>
                <a:ea typeface="Consolas"/>
                <a:cs typeface="Consolas"/>
                <a:sym typeface="Consolas"/>
              </a:rPr>
              <a:t>Frameworks and Competition</a:t>
            </a:r>
            <a:endParaRPr lang="en-US" sz="2400" dirty="0">
              <a:solidFill>
                <a:srgbClr val="F3F3F3"/>
              </a:solidFill>
              <a:latin typeface="Consolas"/>
              <a:ea typeface="Consolas"/>
              <a:cs typeface="Consolas"/>
              <a:sym typeface="Consolas"/>
            </a:endParaRPr>
          </a:p>
        </p:txBody>
      </p:sp>
    </p:spTree>
    <p:extLst>
      <p:ext uri="{BB962C8B-B14F-4D97-AF65-F5344CB8AC3E}">
        <p14:creationId xmlns:p14="http://schemas.microsoft.com/office/powerpoint/2010/main" val="162549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434079"/>
          </a:xfrm>
        </p:spPr>
        <p:txBody>
          <a:bodyPr>
            <a:normAutofit fontScale="90000"/>
          </a:bodyPr>
          <a:lstStyle/>
          <a:p>
            <a:r>
              <a:rPr lang="en-US" dirty="0"/>
              <a:t>Competitive Landscape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6450120"/>
              </p:ext>
            </p:extLst>
          </p:nvPr>
        </p:nvGraphicFramePr>
        <p:xfrm>
          <a:off x="628650" y="707924"/>
          <a:ext cx="7886700" cy="3930862"/>
        </p:xfrm>
        <a:graphic>
          <a:graphicData uri="http://schemas.openxmlformats.org/drawingml/2006/table">
            <a:tbl>
              <a:tblPr firstRow="1" bandRow="1">
                <a:tableStyleId>{5C22544A-7EE6-4342-B048-85BDC9FD1C3A}</a:tableStyleId>
              </a:tblPr>
              <a:tblGrid>
                <a:gridCol w="2628900"/>
                <a:gridCol w="2628900"/>
                <a:gridCol w="2628900"/>
              </a:tblGrid>
              <a:tr h="245455">
                <a:tc>
                  <a:txBody>
                    <a:bodyPr/>
                    <a:lstStyle/>
                    <a:p>
                      <a:r>
                        <a:rPr lang="en-US" sz="1400" dirty="0" smtClean="0"/>
                        <a:t>Company</a:t>
                      </a:r>
                      <a:endParaRPr lang="en-US" sz="1400" dirty="0"/>
                    </a:p>
                  </a:txBody>
                  <a:tcPr marL="68580" marR="68580" marT="34290" marB="34290"/>
                </a:tc>
                <a:tc>
                  <a:txBody>
                    <a:bodyPr/>
                    <a:lstStyle/>
                    <a:p>
                      <a:r>
                        <a:rPr lang="en-US" sz="1400" dirty="0" smtClean="0"/>
                        <a:t>Product</a:t>
                      </a:r>
                      <a:endParaRPr lang="en-US" sz="1400" dirty="0"/>
                    </a:p>
                  </a:txBody>
                  <a:tcPr marL="68580" marR="68580" marT="34290" marB="34290"/>
                </a:tc>
                <a:tc>
                  <a:txBody>
                    <a:bodyPr/>
                    <a:lstStyle/>
                    <a:p>
                      <a:r>
                        <a:rPr lang="en-US" sz="1400" dirty="0" smtClean="0"/>
                        <a:t>Remarks</a:t>
                      </a:r>
                      <a:endParaRPr lang="en-US" sz="1400" dirty="0"/>
                    </a:p>
                  </a:txBody>
                  <a:tcPr marL="68580" marR="68580" marT="34290" marB="34290"/>
                </a:tc>
              </a:tr>
              <a:tr h="3031702">
                <a:tc>
                  <a:txBody>
                    <a:bodyPr/>
                    <a:lstStyle/>
                    <a:p>
                      <a:r>
                        <a:rPr lang="en-US" sz="1200" dirty="0" smtClean="0"/>
                        <a:t>Alphabet</a:t>
                      </a:r>
                      <a:endParaRPr lang="en-US" sz="1200" dirty="0"/>
                    </a:p>
                  </a:txBody>
                  <a:tcPr marL="68580" marR="68580" marT="34290" marB="34290"/>
                </a:tc>
                <a:tc>
                  <a:txBody>
                    <a:bodyPr/>
                    <a:lstStyle/>
                    <a:p>
                      <a:r>
                        <a:rPr lang="en-US" sz="1200" dirty="0" smtClean="0"/>
                        <a:t>Google ML Engine</a:t>
                      </a:r>
                      <a:endParaRPr lang="en-US" sz="1200" b="1" i="1" dirty="0" smtClean="0"/>
                    </a:p>
                    <a:p>
                      <a:r>
                        <a:rPr lang="en-US" sz="1200" b="1" i="1" dirty="0" smtClean="0"/>
                        <a:t>Rest</a:t>
                      </a:r>
                      <a:r>
                        <a:rPr lang="en-US" sz="1200" b="1" i="1" baseline="0" dirty="0" smtClean="0"/>
                        <a:t> API Based</a:t>
                      </a:r>
                      <a:endParaRPr lang="en-US" sz="1200" b="1" i="1" dirty="0" smtClean="0"/>
                    </a:p>
                    <a:p>
                      <a:r>
                        <a:rPr lang="en-US" sz="1200" baseline="0" dirty="0" smtClean="0"/>
                        <a:t>Vision API</a:t>
                      </a:r>
                    </a:p>
                    <a:p>
                      <a:r>
                        <a:rPr lang="en-US" sz="1200" baseline="0" dirty="0" smtClean="0"/>
                        <a:t>Video Intelligence API</a:t>
                      </a:r>
                    </a:p>
                    <a:p>
                      <a:r>
                        <a:rPr lang="en-US" sz="1200" dirty="0" smtClean="0"/>
                        <a:t>Natural language</a:t>
                      </a:r>
                    </a:p>
                    <a:p>
                      <a:r>
                        <a:rPr lang="en-US" sz="1200" dirty="0" smtClean="0"/>
                        <a:t>Translation API</a:t>
                      </a:r>
                      <a:endParaRPr lang="en-US" sz="1200" b="1" dirty="0" smtClean="0"/>
                    </a:p>
                    <a:p>
                      <a:r>
                        <a:rPr lang="en-US" sz="1200" b="1" dirty="0" smtClean="0"/>
                        <a:t>Deep Mind</a:t>
                      </a:r>
                    </a:p>
                    <a:p>
                      <a:pPr marL="285750" indent="-285750">
                        <a:buFontTx/>
                        <a:buChar char="-"/>
                      </a:pPr>
                      <a:r>
                        <a:rPr lang="en-US" sz="1200" b="0" dirty="0" smtClean="0"/>
                        <a:t>Solving</a:t>
                      </a:r>
                      <a:r>
                        <a:rPr lang="en-US" sz="1200" b="0" baseline="0" dirty="0" smtClean="0"/>
                        <a:t> Artificial General Intelligence</a:t>
                      </a:r>
                    </a:p>
                    <a:p>
                      <a:pPr marL="285750" indent="-285750">
                        <a:buFontTx/>
                        <a:buChar char="-"/>
                      </a:pPr>
                      <a:r>
                        <a:rPr lang="en-US" sz="1200" b="0" baseline="0" dirty="0" smtClean="0"/>
                        <a:t>Impact on Healthcare and Data Center Power </a:t>
                      </a:r>
                      <a:r>
                        <a:rPr lang="en-US" sz="1200" b="0" baseline="0" dirty="0" smtClean="0"/>
                        <a:t>Consumption</a:t>
                      </a:r>
                      <a:endParaRPr lang="en-US" sz="1200" b="1" baseline="0" dirty="0" smtClean="0"/>
                    </a:p>
                    <a:p>
                      <a:pPr marL="0" indent="0">
                        <a:buFontTx/>
                        <a:buNone/>
                      </a:pPr>
                      <a:r>
                        <a:rPr lang="en-US" sz="1200" b="1" baseline="0" dirty="0" smtClean="0"/>
                        <a:t>Tensor Processing Unit</a:t>
                      </a:r>
                    </a:p>
                    <a:p>
                      <a:pPr marL="285750" indent="-285750">
                        <a:buFontTx/>
                        <a:buChar char="-"/>
                      </a:pPr>
                      <a:r>
                        <a:rPr lang="en-US" sz="1200" b="1" baseline="0" dirty="0" smtClean="0"/>
                        <a:t>Competing with </a:t>
                      </a:r>
                      <a:r>
                        <a:rPr lang="en-US" sz="1200" b="1" baseline="0" dirty="0" err="1" smtClean="0"/>
                        <a:t>Nvida</a:t>
                      </a:r>
                      <a:endParaRPr lang="en-US" sz="1200" b="1" baseline="0" dirty="0" smtClean="0"/>
                    </a:p>
                    <a:p>
                      <a:pPr marL="285750" indent="-285750">
                        <a:buFontTx/>
                        <a:buChar char="-"/>
                      </a:pPr>
                      <a:r>
                        <a:rPr lang="en-US" sz="1200" b="1" baseline="0" dirty="0" smtClean="0"/>
                        <a:t>Will be offered as a Cloud Service</a:t>
                      </a:r>
                    </a:p>
                  </a:txBody>
                  <a:tcPr marL="68580" marR="68580" marT="34290" marB="34290"/>
                </a:tc>
                <a:tc>
                  <a:txBody>
                    <a:bodyPr/>
                    <a:lstStyle/>
                    <a:p>
                      <a:r>
                        <a:rPr lang="en-US" sz="1200" dirty="0" smtClean="0"/>
                        <a:t>Company</a:t>
                      </a:r>
                      <a:r>
                        <a:rPr lang="en-US" sz="1200" baseline="0" dirty="0" smtClean="0"/>
                        <a:t> with largest Mindshare in Artificial Intelligence.</a:t>
                      </a:r>
                    </a:p>
                    <a:p>
                      <a:endParaRPr lang="en-US" sz="1200" baseline="0" dirty="0" smtClean="0"/>
                    </a:p>
                    <a:p>
                      <a:r>
                        <a:rPr lang="en-US" sz="1200" baseline="0" dirty="0" smtClean="0"/>
                        <a:t>I think Google will be the biggest competitor in the Cloud Business going forward.</a:t>
                      </a:r>
                    </a:p>
                    <a:p>
                      <a:endParaRPr lang="en-US" sz="1200" baseline="0" dirty="0" smtClean="0"/>
                    </a:p>
                    <a:p>
                      <a:r>
                        <a:rPr lang="en-US" sz="1200" dirty="0" smtClean="0">
                          <a:hlinkClick r:id="rId3"/>
                        </a:rPr>
                        <a:t>https://cloud.google.com/products/</a:t>
                      </a:r>
                      <a:endParaRPr lang="en-US" sz="1200" dirty="0" smtClean="0"/>
                    </a:p>
                    <a:p>
                      <a:endParaRPr lang="en-US" sz="1200" dirty="0"/>
                    </a:p>
                  </a:txBody>
                  <a:tcPr marL="68580" marR="68580" marT="34290" marB="34290"/>
                </a:tc>
              </a:tr>
              <a:tr h="616955">
                <a:tc>
                  <a:txBody>
                    <a:bodyPr/>
                    <a:lstStyle/>
                    <a:p>
                      <a:r>
                        <a:rPr lang="en-US" sz="1200" dirty="0" smtClean="0"/>
                        <a:t>Amazon </a:t>
                      </a:r>
                      <a:endParaRPr lang="en-US" sz="1200" dirty="0"/>
                    </a:p>
                  </a:txBody>
                  <a:tcPr marL="68580" marR="68580" marT="34290" marB="34290"/>
                </a:tc>
                <a:tc>
                  <a:txBody>
                    <a:bodyPr/>
                    <a:lstStyle/>
                    <a:p>
                      <a:pPr marL="285750" indent="-285750">
                        <a:buFontTx/>
                        <a:buChar char="-"/>
                      </a:pPr>
                      <a:r>
                        <a:rPr lang="en-US" sz="1200" dirty="0" smtClean="0"/>
                        <a:t>Apache</a:t>
                      </a:r>
                      <a:r>
                        <a:rPr lang="en-US" sz="1200" baseline="0" dirty="0" smtClean="0"/>
                        <a:t> </a:t>
                      </a:r>
                      <a:r>
                        <a:rPr lang="en-US" sz="1200" baseline="0" dirty="0" err="1" smtClean="0"/>
                        <a:t>Mxnet</a:t>
                      </a:r>
                      <a:endParaRPr lang="en-US" sz="1200" baseline="0" dirty="0" smtClean="0"/>
                    </a:p>
                    <a:p>
                      <a:pPr marL="0" indent="0">
                        <a:buFontTx/>
                        <a:buNone/>
                      </a:pPr>
                      <a:r>
                        <a:rPr lang="en-US" sz="1200" b="1" baseline="0" dirty="0" smtClean="0"/>
                        <a:t>Similar Rest based API</a:t>
                      </a:r>
                    </a:p>
                    <a:p>
                      <a:pPr marL="0" indent="0">
                        <a:buFontTx/>
                        <a:buNone/>
                      </a:pPr>
                      <a:r>
                        <a:rPr lang="en-US" sz="1200" b="1" baseline="0" dirty="0" smtClean="0"/>
                        <a:t> as Google</a:t>
                      </a:r>
                      <a:endParaRPr lang="en-US" sz="1200" b="1" dirty="0"/>
                    </a:p>
                  </a:txBody>
                  <a:tcPr marL="68580" marR="68580" marT="34290" marB="34290"/>
                </a:tc>
                <a:tc>
                  <a:txBody>
                    <a:bodyPr/>
                    <a:lstStyle/>
                    <a:p>
                      <a:endParaRPr lang="en-US" sz="1200" dirty="0"/>
                    </a:p>
                  </a:txBody>
                  <a:tcPr marL="68580" marR="68580" marT="34290" marB="34290"/>
                </a:tc>
              </a:tr>
            </a:tbl>
          </a:graphicData>
        </a:graphic>
      </p:graphicFrame>
    </p:spTree>
    <p:extLst>
      <p:ext uri="{BB962C8B-B14F-4D97-AF65-F5344CB8AC3E}">
        <p14:creationId xmlns:p14="http://schemas.microsoft.com/office/powerpoint/2010/main" val="20550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Landscape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8129848"/>
              </p:ext>
            </p:extLst>
          </p:nvPr>
        </p:nvGraphicFramePr>
        <p:xfrm>
          <a:off x="228600" y="923925"/>
          <a:ext cx="8763000" cy="24942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r>
              <a:tr h="370840">
                <a:tc>
                  <a:txBody>
                    <a:bodyPr/>
                    <a:lstStyle/>
                    <a:p>
                      <a:r>
                        <a:rPr lang="en-US" dirty="0" smtClean="0"/>
                        <a:t>H20.ai</a:t>
                      </a:r>
                      <a:endParaRPr lang="en-US" dirty="0"/>
                    </a:p>
                  </a:txBody>
                  <a:tcPr/>
                </a:tc>
                <a:tc>
                  <a:txBody>
                    <a:bodyPr/>
                    <a:lstStyle/>
                    <a:p>
                      <a:r>
                        <a:rPr lang="en-US" dirty="0" smtClean="0"/>
                        <a:t>Sparkling Water</a:t>
                      </a:r>
                      <a:r>
                        <a:rPr lang="en-US" baseline="0" dirty="0" smtClean="0"/>
                        <a:t> and Deep Water</a:t>
                      </a:r>
                      <a:endParaRPr lang="en-US" dirty="0"/>
                    </a:p>
                  </a:txBody>
                  <a:tcPr/>
                </a:tc>
              </a:tr>
              <a:tr h="370840">
                <a:tc>
                  <a:txBody>
                    <a:bodyPr/>
                    <a:lstStyle/>
                    <a:p>
                      <a:r>
                        <a:rPr lang="en-US" dirty="0" err="1" smtClean="0"/>
                        <a:t>SigOpt</a:t>
                      </a:r>
                      <a:endParaRPr lang="en-US" dirty="0"/>
                    </a:p>
                  </a:txBody>
                  <a:tcPr/>
                </a:tc>
                <a:tc>
                  <a:txBody>
                    <a:bodyPr/>
                    <a:lstStyle/>
                    <a:p>
                      <a:r>
                        <a:rPr lang="en-US" dirty="0" smtClean="0"/>
                        <a:t>Improve ML Models</a:t>
                      </a:r>
                      <a:endParaRPr lang="en-US" dirty="0"/>
                    </a:p>
                  </a:txBody>
                  <a:tcPr/>
                </a:tc>
              </a:tr>
              <a:tr h="370840">
                <a:tc>
                  <a:txBody>
                    <a:bodyPr/>
                    <a:lstStyle/>
                    <a:p>
                      <a:r>
                        <a:rPr lang="en-US" dirty="0" err="1" smtClean="0"/>
                        <a:t>DataRobot</a:t>
                      </a:r>
                      <a:endParaRPr lang="en-US" dirty="0"/>
                    </a:p>
                  </a:txBody>
                  <a:tcPr/>
                </a:tc>
                <a:tc>
                  <a:txBody>
                    <a:bodyPr/>
                    <a:lstStyle/>
                    <a:p>
                      <a:r>
                        <a:rPr lang="en-US" dirty="0" smtClean="0"/>
                        <a:t>Build and Deploy Machine Learning Models</a:t>
                      </a:r>
                      <a:endParaRPr lang="en-US" dirty="0"/>
                    </a:p>
                  </a:txBody>
                  <a:tcPr/>
                </a:tc>
              </a:tr>
              <a:tr h="370840">
                <a:tc>
                  <a:txBody>
                    <a:bodyPr/>
                    <a:lstStyle/>
                    <a:p>
                      <a:r>
                        <a:rPr lang="en-US" dirty="0" err="1" smtClean="0"/>
                        <a:t>Clarifai.ai</a:t>
                      </a:r>
                      <a:endParaRPr lang="en-US" dirty="0"/>
                    </a:p>
                  </a:txBody>
                  <a:tcPr/>
                </a:tc>
                <a:tc>
                  <a:txBody>
                    <a:bodyPr/>
                    <a:lstStyle/>
                    <a:p>
                      <a:r>
                        <a:rPr lang="en-US" dirty="0" smtClean="0"/>
                        <a:t>Image and Video Tagging</a:t>
                      </a:r>
                      <a:endParaRPr lang="en-US" dirty="0"/>
                    </a:p>
                  </a:txBody>
                  <a:tcPr/>
                </a:tc>
              </a:tr>
              <a:tr h="370840">
                <a:tc>
                  <a:txBody>
                    <a:bodyPr/>
                    <a:lstStyle/>
                    <a:p>
                      <a:r>
                        <a:rPr lang="en-US" dirty="0" err="1" smtClean="0"/>
                        <a:t>Crowdflower.ai</a:t>
                      </a:r>
                      <a:endParaRPr lang="en-US" dirty="0"/>
                    </a:p>
                  </a:txBody>
                  <a:tcPr/>
                </a:tc>
                <a:tc>
                  <a:txBody>
                    <a:bodyPr/>
                    <a:lstStyle/>
                    <a:p>
                      <a:r>
                        <a:rPr lang="en-US" dirty="0" smtClean="0"/>
                        <a:t>Dataset preparation</a:t>
                      </a:r>
                      <a:r>
                        <a:rPr lang="en-US" baseline="0" dirty="0" smtClean="0"/>
                        <a:t> for Uber and many companies</a:t>
                      </a:r>
                      <a:endParaRPr lang="en-US" dirty="0"/>
                    </a:p>
                  </a:txBody>
                  <a:tcPr/>
                </a:tc>
              </a:tr>
            </a:tbl>
          </a:graphicData>
        </a:graphic>
      </p:graphicFrame>
    </p:spTree>
    <p:extLst>
      <p:ext uri="{BB962C8B-B14F-4D97-AF65-F5344CB8AC3E}">
        <p14:creationId xmlns:p14="http://schemas.microsoft.com/office/powerpoint/2010/main" val="185466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a:t>
            </a:r>
            <a:r>
              <a:rPr lang="en-US" dirty="0" smtClean="0"/>
              <a:t>Deep Learning Success (Andrew 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Data.</a:t>
            </a:r>
            <a:r>
              <a:rPr lang="en-US" dirty="0"/>
              <a:t> Among leading AI teams, many can likely replicate others’ software in, at most, 1–2 years. But it is exceedingly difficult to get access to someone else’s data. Thus data, rather than software, is the defensible barrier for many businesses</a:t>
            </a:r>
            <a:r>
              <a:rPr lang="en-US" dirty="0" smtClean="0"/>
              <a:t>.</a:t>
            </a:r>
          </a:p>
          <a:p>
            <a:endParaRPr lang="en-US" dirty="0"/>
          </a:p>
          <a:p>
            <a:r>
              <a:rPr lang="en-US" b="1" dirty="0"/>
              <a:t>Talent.</a:t>
            </a:r>
            <a:r>
              <a:rPr lang="en-US" dirty="0"/>
              <a:t> Simply downloading and “applying” open-source software to your data won’t work. AI needs to be customized to your business context and data. This is why there is currently a war for the scarce AI talent that can do this work.</a:t>
            </a:r>
          </a:p>
          <a:p>
            <a:endParaRPr lang="en-US" dirty="0"/>
          </a:p>
        </p:txBody>
      </p:sp>
    </p:spTree>
    <p:extLst>
      <p:ext uri="{BB962C8B-B14F-4D97-AF65-F5344CB8AC3E}">
        <p14:creationId xmlns:p14="http://schemas.microsoft.com/office/powerpoint/2010/main" val="12562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228112" y="205978"/>
            <a:ext cx="8763487" cy="536971"/>
          </a:xfrm>
          <a:prstGeom prst="rect">
            <a:avLst/>
          </a:prstGeom>
          <a:noFill/>
          <a:ln>
            <a:noFill/>
          </a:ln>
        </p:spPr>
        <p:txBody>
          <a:bodyPr lIns="91425" tIns="45700" rIns="91425" bIns="45700" anchor="t" anchorCtr="0">
            <a:noAutofit/>
          </a:bodyPr>
          <a:lstStyle/>
          <a:p>
            <a:pPr marL="0" marR="0" lvl="0" indent="0" algn="l" rtl="0">
              <a:spcBef>
                <a:spcPts val="0"/>
              </a:spcBef>
              <a:buClr>
                <a:srgbClr val="0773B6"/>
              </a:buClr>
              <a:buSzPct val="25000"/>
              <a:buFont typeface="Calibri"/>
              <a:buNone/>
            </a:pPr>
            <a:endParaRPr sz="2600" b="1" i="0" u="none" strike="noStrike" cap="none">
              <a:solidFill>
                <a:srgbClr val="0773B6"/>
              </a:solidFill>
              <a:latin typeface="Calibri"/>
              <a:ea typeface="Calibri"/>
              <a:cs typeface="Calibri"/>
              <a:sym typeface="Calibri"/>
            </a:endParaRPr>
          </a:p>
        </p:txBody>
      </p:sp>
      <p:sp>
        <p:nvSpPr>
          <p:cNvPr id="618" name="Shape 618"/>
          <p:cNvSpPr txBox="1">
            <a:spLocks noGrp="1"/>
          </p:cNvSpPr>
          <p:nvPr>
            <p:ph type="body" idx="1"/>
          </p:nvPr>
        </p:nvSpPr>
        <p:spPr>
          <a:xfrm>
            <a:off x="228112" y="923491"/>
            <a:ext cx="8763487" cy="3394472"/>
          </a:xfrm>
          <a:prstGeom prst="rect">
            <a:avLst/>
          </a:prstGeom>
          <a:noFill/>
          <a:ln>
            <a:noFill/>
          </a:ln>
        </p:spPr>
        <p:txBody>
          <a:bodyPr lIns="91425" tIns="45700" rIns="91425" bIns="45700" anchor="t" anchorCtr="0">
            <a:noAutofit/>
          </a:bodyPr>
          <a:lstStyle/>
          <a:p>
            <a:pPr marL="342900" marR="0" lvl="0" indent="-342900" algn="l" rtl="0">
              <a:spcBef>
                <a:spcPts val="0"/>
              </a:spcBef>
              <a:buClr>
                <a:srgbClr val="343533"/>
              </a:buClr>
              <a:buSzPct val="100000"/>
              <a:buFont typeface="Arial"/>
              <a:buNone/>
            </a:pPr>
            <a:endParaRPr sz="3200" b="0" i="0" u="none" strike="noStrike" cap="none">
              <a:solidFill>
                <a:srgbClr val="343533"/>
              </a:solidFill>
              <a:latin typeface="Calibri"/>
              <a:ea typeface="Calibri"/>
              <a:cs typeface="Calibri"/>
              <a:sym typeface="Calibri"/>
            </a:endParaRPr>
          </a:p>
        </p:txBody>
      </p:sp>
      <p:sp>
        <p:nvSpPr>
          <p:cNvPr id="619" name="Shape 619"/>
          <p:cNvSpPr/>
          <p:nvPr/>
        </p:nvSpPr>
        <p:spPr>
          <a:xfrm>
            <a:off x="0" y="25381"/>
            <a:ext cx="9144000" cy="5143500"/>
          </a:xfrm>
          <a:prstGeom prst="rect">
            <a:avLst/>
          </a:prstGeom>
          <a:solidFill>
            <a:srgbClr val="0773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0" name="Shape 620" descr="E:\Work\japan\Aloki\Qbole\PPT\New folder\From Alpesh\ref\Logo White .png"/>
          <p:cNvPicPr preferRelativeResize="0"/>
          <p:nvPr/>
        </p:nvPicPr>
        <p:blipFill rotWithShape="1">
          <a:blip r:embed="rId3">
            <a:alphaModFix/>
          </a:blip>
          <a:srcRect/>
          <a:stretch/>
        </p:blipFill>
        <p:spPr>
          <a:xfrm>
            <a:off x="3581387" y="1381584"/>
            <a:ext cx="1981200" cy="827100"/>
          </a:xfrm>
          <a:prstGeom prst="rect">
            <a:avLst/>
          </a:prstGeom>
          <a:noFill/>
          <a:ln>
            <a:noFill/>
          </a:ln>
        </p:spPr>
      </p:pic>
      <p:pic>
        <p:nvPicPr>
          <p:cNvPr id="621" name="Shape 621" descr="FAQ-100 (1).png"/>
          <p:cNvPicPr preferRelativeResize="0"/>
          <p:nvPr/>
        </p:nvPicPr>
        <p:blipFill>
          <a:blip r:embed="rId4">
            <a:alphaModFix/>
          </a:blip>
          <a:stretch>
            <a:fillRect/>
          </a:stretch>
        </p:blipFill>
        <p:spPr>
          <a:xfrm>
            <a:off x="4095750" y="2433800"/>
            <a:ext cx="952500" cy="952500"/>
          </a:xfrm>
          <a:prstGeom prst="rect">
            <a:avLst/>
          </a:prstGeom>
          <a:noFill/>
          <a:ln>
            <a:noFill/>
          </a:ln>
        </p:spPr>
      </p:pic>
    </p:spTree>
    <p:extLst>
      <p:ext uri="{BB962C8B-B14F-4D97-AF65-F5344CB8AC3E}">
        <p14:creationId xmlns:p14="http://schemas.microsoft.com/office/powerpoint/2010/main" val="67262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DeepLearning</a:t>
            </a:r>
            <a:r>
              <a:rPr lang="en-US" dirty="0" smtClean="0"/>
              <a:t> Frameworks</a:t>
            </a:r>
          </a:p>
          <a:p>
            <a:r>
              <a:rPr lang="en-US" dirty="0" smtClean="0"/>
              <a:t>Programing language Adoption</a:t>
            </a:r>
          </a:p>
          <a:p>
            <a:r>
              <a:rPr lang="en-US" dirty="0" smtClean="0"/>
              <a:t>Competitive Landscape</a:t>
            </a:r>
          </a:p>
          <a:p>
            <a:endParaRPr lang="en-US" dirty="0"/>
          </a:p>
        </p:txBody>
      </p:sp>
    </p:spTree>
    <p:extLst>
      <p:ext uri="{BB962C8B-B14F-4D97-AF65-F5344CB8AC3E}">
        <p14:creationId xmlns:p14="http://schemas.microsoft.com/office/powerpoint/2010/main" val="168267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Needs</a:t>
            </a:r>
            <a:endParaRPr lang="en-US" dirty="0"/>
          </a:p>
        </p:txBody>
      </p:sp>
      <p:sp>
        <p:nvSpPr>
          <p:cNvPr id="3" name="Content Placeholder 2"/>
          <p:cNvSpPr>
            <a:spLocks noGrp="1"/>
          </p:cNvSpPr>
          <p:nvPr>
            <p:ph idx="1"/>
          </p:nvPr>
        </p:nvSpPr>
        <p:spPr>
          <a:xfrm>
            <a:off x="228112" y="923491"/>
            <a:ext cx="8763487" cy="3868641"/>
          </a:xfrm>
        </p:spPr>
        <p:txBody>
          <a:bodyPr>
            <a:normAutofit fontScale="92500" lnSpcReduction="20000"/>
          </a:bodyPr>
          <a:lstStyle/>
          <a:p>
            <a:r>
              <a:rPr lang="en-US" sz="2400" dirty="0" smtClean="0"/>
              <a:t>Intensive Mathematical Operations</a:t>
            </a:r>
          </a:p>
          <a:p>
            <a:r>
              <a:rPr lang="en-US" sz="2400" dirty="0" smtClean="0"/>
              <a:t>Working on Multidimensional Matrices</a:t>
            </a:r>
          </a:p>
          <a:p>
            <a:r>
              <a:rPr lang="en-US" sz="2400" dirty="0" smtClean="0"/>
              <a:t>Various Mathematical Operations for Matrix Initialization (Gaussian, </a:t>
            </a:r>
            <a:r>
              <a:rPr lang="en-US" sz="2400" dirty="0" err="1" smtClean="0"/>
              <a:t>etc</a:t>
            </a:r>
            <a:r>
              <a:rPr lang="en-US" sz="2400" dirty="0" smtClean="0"/>
              <a:t>)</a:t>
            </a:r>
          </a:p>
          <a:p>
            <a:r>
              <a:rPr lang="en-US" sz="2400" dirty="0" smtClean="0"/>
              <a:t>Random Value generation, Initialization functions</a:t>
            </a:r>
          </a:p>
          <a:p>
            <a:r>
              <a:rPr lang="en-US" sz="2400" dirty="0" smtClean="0"/>
              <a:t>Support for processing on Multi-GPUs</a:t>
            </a:r>
          </a:p>
          <a:p>
            <a:r>
              <a:rPr lang="en-US" sz="2400" dirty="0" smtClean="0"/>
              <a:t>Calculating Loss, Annealing, Decay rate</a:t>
            </a:r>
          </a:p>
          <a:p>
            <a:r>
              <a:rPr lang="en-US" sz="2400" dirty="0" smtClean="0"/>
              <a:t>Support for Convolutions, RNN, LSTMs, GRUs</a:t>
            </a:r>
          </a:p>
          <a:p>
            <a:r>
              <a:rPr lang="en-US" sz="2400" dirty="0" smtClean="0"/>
              <a:t>Support Multiple Gradient Descent Algorithms</a:t>
            </a:r>
          </a:p>
          <a:p>
            <a:r>
              <a:rPr lang="en-US" sz="2400" dirty="0" smtClean="0"/>
              <a:t>Ability to persist the models</a:t>
            </a:r>
          </a:p>
          <a:p>
            <a:r>
              <a:rPr lang="en-US" sz="2400" dirty="0" smtClean="0"/>
              <a:t>Need to be able to train fast</a:t>
            </a:r>
          </a:p>
          <a:p>
            <a:r>
              <a:rPr lang="en-US" sz="2400" dirty="0" smtClean="0"/>
              <a:t>Visualize Losses and Accuracy</a:t>
            </a:r>
            <a:endParaRPr lang="en-US" sz="2400" dirty="0"/>
          </a:p>
        </p:txBody>
      </p:sp>
    </p:spTree>
    <p:extLst>
      <p:ext uri="{BB962C8B-B14F-4D97-AF65-F5344CB8AC3E}">
        <p14:creationId xmlns:p14="http://schemas.microsoft.com/office/powerpoint/2010/main" val="165162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Frameworks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97729"/>
              </p:ext>
            </p:extLst>
          </p:nvPr>
        </p:nvGraphicFramePr>
        <p:xfrm>
          <a:off x="228112" y="742950"/>
          <a:ext cx="8763000" cy="412496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r>
                        <a:rPr lang="en-US" baseline="0" dirty="0" smtClean="0"/>
                        <a:t> Name</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err="1" smtClean="0"/>
                        <a:t>Tensorflow</a:t>
                      </a:r>
                      <a:endParaRPr lang="en-US" dirty="0"/>
                    </a:p>
                  </a:txBody>
                  <a:tcPr/>
                </a:tc>
                <a:tc>
                  <a:txBody>
                    <a:bodyPr/>
                    <a:lstStyle/>
                    <a:p>
                      <a:r>
                        <a:rPr lang="en-US" dirty="0" smtClean="0"/>
                        <a:t>High</a:t>
                      </a:r>
                      <a:endParaRPr lang="en-US" dirty="0"/>
                    </a:p>
                  </a:txBody>
                  <a:tcPr/>
                </a:tc>
                <a:tc>
                  <a:txBody>
                    <a:bodyPr/>
                    <a:lstStyle/>
                    <a:p>
                      <a:r>
                        <a:rPr lang="en-US" dirty="0" smtClean="0"/>
                        <a:t>Google</a:t>
                      </a:r>
                      <a:endParaRPr lang="en-US" dirty="0"/>
                    </a:p>
                  </a:txBody>
                  <a:tcPr/>
                </a:tc>
              </a:tr>
              <a:tr h="370840">
                <a:tc>
                  <a:txBody>
                    <a:bodyPr/>
                    <a:lstStyle/>
                    <a:p>
                      <a:r>
                        <a:rPr lang="en-US" dirty="0" err="1" smtClean="0"/>
                        <a:t>Caffe</a:t>
                      </a:r>
                      <a:r>
                        <a:rPr lang="en-US" dirty="0" smtClean="0"/>
                        <a:t>/Caffe2</a:t>
                      </a:r>
                      <a:endParaRPr lang="en-US" dirty="0"/>
                    </a:p>
                  </a:txBody>
                  <a:tcPr/>
                </a:tc>
                <a:tc>
                  <a:txBody>
                    <a:bodyPr/>
                    <a:lstStyle/>
                    <a:p>
                      <a:r>
                        <a:rPr lang="en-US" dirty="0" smtClean="0"/>
                        <a:t>Medium-High</a:t>
                      </a:r>
                      <a:endParaRPr lang="en-US" dirty="0"/>
                    </a:p>
                  </a:txBody>
                  <a:tcPr/>
                </a:tc>
                <a:tc>
                  <a:txBody>
                    <a:bodyPr/>
                    <a:lstStyle/>
                    <a:p>
                      <a:r>
                        <a:rPr lang="en-US" dirty="0" smtClean="0"/>
                        <a:t>Facebook, UC Berkeley</a:t>
                      </a:r>
                      <a:r>
                        <a:rPr lang="en-US" baseline="0" dirty="0" smtClean="0"/>
                        <a:t> (Good support for Image analysis)- Caffe2 released in 2017</a:t>
                      </a:r>
                      <a:endParaRPr lang="en-US" dirty="0"/>
                    </a:p>
                  </a:txBody>
                  <a:tcPr/>
                </a:tc>
              </a:tr>
              <a:tr h="370840">
                <a:tc>
                  <a:txBody>
                    <a:bodyPr/>
                    <a:lstStyle/>
                    <a:p>
                      <a:r>
                        <a:rPr lang="en-US" dirty="0" err="1" smtClean="0"/>
                        <a:t>Mxnet</a:t>
                      </a:r>
                      <a:endParaRPr lang="en-US" dirty="0"/>
                    </a:p>
                  </a:txBody>
                  <a:tcPr/>
                </a:tc>
                <a:tc>
                  <a:txBody>
                    <a:bodyPr/>
                    <a:lstStyle/>
                    <a:p>
                      <a:r>
                        <a:rPr lang="en-US" baseline="0" dirty="0" smtClean="0"/>
                        <a:t>Low</a:t>
                      </a:r>
                      <a:endParaRPr lang="en-US" dirty="0"/>
                    </a:p>
                  </a:txBody>
                  <a:tcPr/>
                </a:tc>
                <a:tc>
                  <a:txBody>
                    <a:bodyPr/>
                    <a:lstStyle/>
                    <a:p>
                      <a:r>
                        <a:rPr lang="en-US" dirty="0" smtClean="0"/>
                        <a:t>Amazon.</a:t>
                      </a:r>
                    </a:p>
                    <a:p>
                      <a:r>
                        <a:rPr lang="en-US" dirty="0" smtClean="0"/>
                        <a:t>Released</a:t>
                      </a:r>
                      <a:r>
                        <a:rPr lang="en-US" baseline="0" dirty="0" smtClean="0"/>
                        <a:t> in 2017</a:t>
                      </a:r>
                      <a:endParaRPr lang="en-US" dirty="0"/>
                    </a:p>
                  </a:txBody>
                  <a:tcPr/>
                </a:tc>
              </a:tr>
              <a:tr h="370840">
                <a:tc>
                  <a:txBody>
                    <a:bodyPr/>
                    <a:lstStyle/>
                    <a:p>
                      <a:r>
                        <a:rPr lang="en-US" dirty="0" smtClean="0"/>
                        <a:t>CNTK</a:t>
                      </a:r>
                      <a:endParaRPr lang="en-US" dirty="0"/>
                    </a:p>
                  </a:txBody>
                  <a:tcPr/>
                </a:tc>
                <a:tc>
                  <a:txBody>
                    <a:bodyPr/>
                    <a:lstStyle/>
                    <a:p>
                      <a:r>
                        <a:rPr lang="en-US" dirty="0" smtClean="0"/>
                        <a:t>Medium (High in Microsoft Users)</a:t>
                      </a:r>
                      <a:endParaRPr lang="en-US" dirty="0"/>
                    </a:p>
                  </a:txBody>
                  <a:tcPr/>
                </a:tc>
                <a:tc>
                  <a:txBody>
                    <a:bodyPr/>
                    <a:lstStyle/>
                    <a:p>
                      <a:r>
                        <a:rPr lang="en-US" dirty="0" smtClean="0"/>
                        <a:t>Microsoft.</a:t>
                      </a:r>
                    </a:p>
                    <a:p>
                      <a:r>
                        <a:rPr lang="en-US" dirty="0" smtClean="0"/>
                        <a:t>Good</a:t>
                      </a:r>
                      <a:r>
                        <a:rPr lang="en-US" baseline="0" dirty="0" smtClean="0"/>
                        <a:t> example with Image Identification (COCO dataset)</a:t>
                      </a:r>
                      <a:endParaRPr lang="en-US" dirty="0"/>
                    </a:p>
                  </a:txBody>
                  <a:tcPr/>
                </a:tc>
              </a:tr>
              <a:tr h="370840">
                <a:tc>
                  <a:txBody>
                    <a:bodyPr/>
                    <a:lstStyle/>
                    <a:p>
                      <a:r>
                        <a:rPr lang="en-US" dirty="0" err="1" smtClean="0"/>
                        <a:t>Theano</a:t>
                      </a:r>
                      <a:endParaRPr lang="en-US" dirty="0"/>
                    </a:p>
                  </a:txBody>
                  <a:tcPr/>
                </a:tc>
                <a:tc>
                  <a:txBody>
                    <a:bodyPr/>
                    <a:lstStyle/>
                    <a:p>
                      <a:r>
                        <a:rPr lang="en-US" dirty="0" smtClean="0"/>
                        <a:t>Medium</a:t>
                      </a:r>
                      <a:endParaRPr lang="en-US" dirty="0"/>
                    </a:p>
                  </a:txBody>
                  <a:tcPr/>
                </a:tc>
                <a:tc>
                  <a:txBody>
                    <a:bodyPr/>
                    <a:lstStyle/>
                    <a:p>
                      <a:r>
                        <a:rPr lang="en-US" dirty="0" smtClean="0"/>
                        <a:t>University</a:t>
                      </a:r>
                      <a:r>
                        <a:rPr lang="en-US" baseline="0" dirty="0" smtClean="0"/>
                        <a:t> of Montreal. One of the </a:t>
                      </a:r>
                      <a:r>
                        <a:rPr lang="en-US" baseline="0" dirty="0" err="1" smtClean="0"/>
                        <a:t>oldests</a:t>
                      </a:r>
                      <a:r>
                        <a:rPr lang="en-US" baseline="0" dirty="0" smtClean="0"/>
                        <a:t> frameworks.</a:t>
                      </a:r>
                      <a:endParaRPr lang="en-US" dirty="0"/>
                    </a:p>
                  </a:txBody>
                  <a:tcPr/>
                </a:tc>
              </a:tr>
            </a:tbl>
          </a:graphicData>
        </a:graphic>
      </p:graphicFrame>
    </p:spTree>
    <p:extLst>
      <p:ext uri="{BB962C8B-B14F-4D97-AF65-F5344CB8AC3E}">
        <p14:creationId xmlns:p14="http://schemas.microsoft.com/office/powerpoint/2010/main" val="14747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Frameworks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6523792"/>
              </p:ext>
            </p:extLst>
          </p:nvPr>
        </p:nvGraphicFramePr>
        <p:xfrm>
          <a:off x="228112" y="742950"/>
          <a:ext cx="8763000" cy="430784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err="1" smtClean="0"/>
                        <a:t>Keras</a:t>
                      </a:r>
                      <a:endParaRPr lang="en-US" dirty="0"/>
                    </a:p>
                  </a:txBody>
                  <a:tcPr/>
                </a:tc>
                <a:tc>
                  <a:txBody>
                    <a:bodyPr/>
                    <a:lstStyle/>
                    <a:p>
                      <a:r>
                        <a:rPr lang="en-US" dirty="0" smtClean="0"/>
                        <a:t>High</a:t>
                      </a:r>
                      <a:endParaRPr lang="en-US" dirty="0"/>
                    </a:p>
                  </a:txBody>
                  <a:tcPr/>
                </a:tc>
                <a:tc>
                  <a:txBody>
                    <a:bodyPr/>
                    <a:lstStyle/>
                    <a:p>
                      <a:r>
                        <a:rPr lang="en-US" dirty="0" smtClean="0"/>
                        <a:t>Google.</a:t>
                      </a:r>
                      <a:r>
                        <a:rPr lang="en-US" baseline="0" dirty="0" smtClean="0"/>
                        <a:t> Extremely popular.</a:t>
                      </a:r>
                      <a:endParaRPr lang="en-US" dirty="0"/>
                    </a:p>
                  </a:txBody>
                  <a:tcPr/>
                </a:tc>
              </a:tr>
              <a:tr h="370840">
                <a:tc>
                  <a:txBody>
                    <a:bodyPr/>
                    <a:lstStyle/>
                    <a:p>
                      <a:r>
                        <a:rPr lang="en-US" dirty="0" smtClean="0"/>
                        <a:t>Torch/</a:t>
                      </a:r>
                      <a:r>
                        <a:rPr lang="en-US" dirty="0" err="1" smtClean="0"/>
                        <a:t>PyTorch</a:t>
                      </a:r>
                      <a:endParaRPr lang="en-US" dirty="0"/>
                    </a:p>
                  </a:txBody>
                  <a:tcPr/>
                </a:tc>
                <a:tc>
                  <a:txBody>
                    <a:bodyPr/>
                    <a:lstStyle/>
                    <a:p>
                      <a:r>
                        <a:rPr lang="en-US" dirty="0" smtClean="0"/>
                        <a:t>Medium</a:t>
                      </a:r>
                      <a:r>
                        <a:rPr lang="en-US" baseline="0" dirty="0" smtClean="0"/>
                        <a:t> - High</a:t>
                      </a:r>
                      <a:endParaRPr lang="en-US" dirty="0"/>
                    </a:p>
                  </a:txBody>
                  <a:tcPr/>
                </a:tc>
                <a:tc>
                  <a:txBody>
                    <a:bodyPr/>
                    <a:lstStyle/>
                    <a:p>
                      <a:r>
                        <a:rPr lang="en-US" dirty="0" smtClean="0"/>
                        <a:t>Open Source. Twitter uses it. Very popular in Non Python user base</a:t>
                      </a:r>
                      <a:endParaRPr lang="en-US" dirty="0"/>
                    </a:p>
                  </a:txBody>
                  <a:tcPr/>
                </a:tc>
              </a:tr>
              <a:tr h="370840">
                <a:tc>
                  <a:txBody>
                    <a:bodyPr/>
                    <a:lstStyle/>
                    <a:p>
                      <a:r>
                        <a:rPr lang="en-US" dirty="0" smtClean="0"/>
                        <a:t>DeepLearning4J</a:t>
                      </a:r>
                      <a:endParaRPr lang="en-US" dirty="0"/>
                    </a:p>
                  </a:txBody>
                  <a:tcPr/>
                </a:tc>
                <a:tc>
                  <a:txBody>
                    <a:bodyPr/>
                    <a:lstStyle/>
                    <a:p>
                      <a:r>
                        <a:rPr lang="en-US" dirty="0" smtClean="0"/>
                        <a:t>Medium</a:t>
                      </a:r>
                      <a:endParaRPr lang="en-US" dirty="0"/>
                    </a:p>
                  </a:txBody>
                  <a:tcPr/>
                </a:tc>
                <a:tc>
                  <a:txBody>
                    <a:bodyPr/>
                    <a:lstStyle/>
                    <a:p>
                      <a:r>
                        <a:rPr lang="en-US" dirty="0" smtClean="0"/>
                        <a:t>DeepLearning4J. Small company in SF,</a:t>
                      </a:r>
                      <a:r>
                        <a:rPr lang="en-US" baseline="0" dirty="0" smtClean="0"/>
                        <a:t> started in 2014. Good Java and Hadoop support. Loosing grounds to </a:t>
                      </a:r>
                      <a:r>
                        <a:rPr lang="en-US" baseline="0" dirty="0" err="1" smtClean="0"/>
                        <a:t>Tensorflow</a:t>
                      </a:r>
                      <a:r>
                        <a:rPr lang="en-US" baseline="0" dirty="0" smtClean="0"/>
                        <a:t>.</a:t>
                      </a:r>
                      <a:endParaRPr lang="en-US" dirty="0"/>
                    </a:p>
                  </a:txBody>
                  <a:tcPr/>
                </a:tc>
              </a:tr>
              <a:tr h="370840">
                <a:tc>
                  <a:txBody>
                    <a:bodyPr/>
                    <a:lstStyle/>
                    <a:p>
                      <a:r>
                        <a:rPr lang="en-US" dirty="0" err="1" smtClean="0"/>
                        <a:t>Chainer</a:t>
                      </a:r>
                      <a:endParaRPr lang="en-US" dirty="0"/>
                    </a:p>
                  </a:txBody>
                  <a:tcPr/>
                </a:tc>
                <a:tc>
                  <a:txBody>
                    <a:bodyPr/>
                    <a:lstStyle/>
                    <a:p>
                      <a:r>
                        <a:rPr lang="en-US" dirty="0" smtClean="0"/>
                        <a:t>Low-Medium</a:t>
                      </a:r>
                      <a:endParaRPr lang="en-US" dirty="0"/>
                    </a:p>
                  </a:txBody>
                  <a:tcPr/>
                </a:tc>
                <a:tc>
                  <a:txBody>
                    <a:bodyPr/>
                    <a:lstStyle/>
                    <a:p>
                      <a:r>
                        <a:rPr lang="en-US" dirty="0" smtClean="0"/>
                        <a:t>Preferred</a:t>
                      </a:r>
                      <a:r>
                        <a:rPr lang="en-US" baseline="0" dirty="0" smtClean="0"/>
                        <a:t> Networks. A </a:t>
                      </a:r>
                      <a:r>
                        <a:rPr lang="en-US" baseline="0" dirty="0" err="1" smtClean="0"/>
                        <a:t>japanese</a:t>
                      </a:r>
                      <a:r>
                        <a:rPr lang="en-US" baseline="0" dirty="0" smtClean="0"/>
                        <a:t> company. Applications in IOT and Robotics</a:t>
                      </a:r>
                      <a:endParaRPr lang="en-US" dirty="0"/>
                    </a:p>
                  </a:txBody>
                  <a:tcPr/>
                </a:tc>
              </a:tr>
            </a:tbl>
          </a:graphicData>
        </a:graphic>
      </p:graphicFrame>
    </p:spTree>
    <p:extLst>
      <p:ext uri="{BB962C8B-B14F-4D97-AF65-F5344CB8AC3E}">
        <p14:creationId xmlns:p14="http://schemas.microsoft.com/office/powerpoint/2010/main" val="115348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Frameworks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3635947"/>
              </p:ext>
            </p:extLst>
          </p:nvPr>
        </p:nvGraphicFramePr>
        <p:xfrm>
          <a:off x="228600" y="923925"/>
          <a:ext cx="8763000" cy="402844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smtClean="0"/>
                        <a:t>Neon</a:t>
                      </a:r>
                      <a:endParaRPr lang="en-US" dirty="0"/>
                    </a:p>
                  </a:txBody>
                  <a:tcPr/>
                </a:tc>
                <a:tc>
                  <a:txBody>
                    <a:bodyPr/>
                    <a:lstStyle/>
                    <a:p>
                      <a:r>
                        <a:rPr lang="en-US" dirty="0" smtClean="0"/>
                        <a:t>Low-Medium</a:t>
                      </a:r>
                      <a:endParaRPr lang="en-US" dirty="0"/>
                    </a:p>
                  </a:txBody>
                  <a:tcPr/>
                </a:tc>
                <a:tc>
                  <a:txBody>
                    <a:bodyPr/>
                    <a:lstStyle/>
                    <a:p>
                      <a:r>
                        <a:rPr lang="en-US" dirty="0" smtClean="0"/>
                        <a:t>Intel. </a:t>
                      </a:r>
                      <a:r>
                        <a:rPr lang="en-US" dirty="0" err="1" smtClean="0"/>
                        <a:t>Nervana</a:t>
                      </a:r>
                      <a:r>
                        <a:rPr lang="en-US" dirty="0" smtClean="0"/>
                        <a:t> acquired</a:t>
                      </a:r>
                      <a:r>
                        <a:rPr lang="en-US" baseline="0" dirty="0" smtClean="0"/>
                        <a:t> in 2016. Fastest DL Framework</a:t>
                      </a:r>
                      <a:endParaRPr lang="en-US" dirty="0"/>
                    </a:p>
                  </a:txBody>
                  <a:tcPr/>
                </a:tc>
              </a:tr>
              <a:tr h="370840">
                <a:tc>
                  <a:txBody>
                    <a:bodyPr/>
                    <a:lstStyle/>
                    <a:p>
                      <a:r>
                        <a:rPr lang="en-US" dirty="0" err="1" smtClean="0"/>
                        <a:t>BigDL</a:t>
                      </a:r>
                      <a:endParaRPr lang="en-US" dirty="0"/>
                    </a:p>
                  </a:txBody>
                  <a:tcPr/>
                </a:tc>
                <a:tc>
                  <a:txBody>
                    <a:bodyPr/>
                    <a:lstStyle/>
                    <a:p>
                      <a:r>
                        <a:rPr lang="en-US" dirty="0" smtClean="0"/>
                        <a:t>Low</a:t>
                      </a:r>
                      <a:endParaRPr lang="en-US" dirty="0"/>
                    </a:p>
                  </a:txBody>
                  <a:tcPr/>
                </a:tc>
                <a:tc>
                  <a:txBody>
                    <a:bodyPr/>
                    <a:lstStyle/>
                    <a:p>
                      <a:r>
                        <a:rPr lang="en-US" dirty="0" smtClean="0"/>
                        <a:t>Intel. Support</a:t>
                      </a:r>
                      <a:r>
                        <a:rPr lang="en-US" baseline="0" dirty="0" smtClean="0"/>
                        <a:t> for running </a:t>
                      </a:r>
                      <a:r>
                        <a:rPr lang="en-US" baseline="0" dirty="0" err="1" smtClean="0"/>
                        <a:t>DeepLearning</a:t>
                      </a:r>
                      <a:r>
                        <a:rPr lang="en-US" baseline="0" dirty="0" smtClean="0"/>
                        <a:t> on Spark. Python </a:t>
                      </a:r>
                      <a:r>
                        <a:rPr lang="en-US" baseline="0" dirty="0" err="1" smtClean="0"/>
                        <a:t>Numpy</a:t>
                      </a:r>
                      <a:r>
                        <a:rPr lang="en-US" baseline="0" dirty="0" smtClean="0"/>
                        <a:t> like API. Built in support for Intel MKL libraries.</a:t>
                      </a:r>
                      <a:endParaRPr lang="en-US" dirty="0"/>
                    </a:p>
                  </a:txBody>
                  <a:tcPr/>
                </a:tc>
              </a:tr>
              <a:tr h="370840">
                <a:tc>
                  <a:txBody>
                    <a:bodyPr/>
                    <a:lstStyle/>
                    <a:p>
                      <a:r>
                        <a:rPr lang="en-US" dirty="0" smtClean="0"/>
                        <a:t>CUDA</a:t>
                      </a:r>
                      <a:endParaRPr lang="en-US" dirty="0"/>
                    </a:p>
                  </a:txBody>
                  <a:tcPr/>
                </a:tc>
                <a:tc>
                  <a:txBody>
                    <a:bodyPr/>
                    <a:lstStyle/>
                    <a:p>
                      <a:r>
                        <a:rPr lang="en-US" dirty="0" smtClean="0"/>
                        <a:t>High</a:t>
                      </a:r>
                      <a:endParaRPr lang="en-US" dirty="0"/>
                    </a:p>
                  </a:txBody>
                  <a:tcPr/>
                </a:tc>
                <a:tc>
                  <a:txBody>
                    <a:bodyPr/>
                    <a:lstStyle/>
                    <a:p>
                      <a:r>
                        <a:rPr lang="en-US" dirty="0" err="1" smtClean="0"/>
                        <a:t>Nvidia</a:t>
                      </a:r>
                      <a:r>
                        <a:rPr lang="en-US" dirty="0" smtClean="0"/>
                        <a:t>.</a:t>
                      </a:r>
                      <a:r>
                        <a:rPr lang="en-US" baseline="0" dirty="0" smtClean="0"/>
                        <a:t> All frameworks use it and Self Driving Car industry</a:t>
                      </a:r>
                      <a:endParaRPr lang="en-US" dirty="0"/>
                    </a:p>
                  </a:txBody>
                  <a:tcPr/>
                </a:tc>
              </a:tr>
              <a:tr h="370840">
                <a:tc>
                  <a:txBody>
                    <a:bodyPr/>
                    <a:lstStyle/>
                    <a:p>
                      <a:r>
                        <a:rPr lang="en-US" dirty="0" err="1" smtClean="0"/>
                        <a:t>TensorRT</a:t>
                      </a:r>
                      <a:endParaRPr lang="en-US" dirty="0"/>
                    </a:p>
                  </a:txBody>
                  <a:tcPr/>
                </a:tc>
                <a:tc>
                  <a:txBody>
                    <a:bodyPr/>
                    <a:lstStyle/>
                    <a:p>
                      <a:r>
                        <a:rPr lang="en-US" dirty="0" smtClean="0"/>
                        <a:t>Low</a:t>
                      </a:r>
                      <a:endParaRPr lang="en-US" dirty="0"/>
                    </a:p>
                  </a:txBody>
                  <a:tcPr/>
                </a:tc>
                <a:tc>
                  <a:txBody>
                    <a:bodyPr/>
                    <a:lstStyle/>
                    <a:p>
                      <a:r>
                        <a:rPr lang="en-US" dirty="0" err="1" smtClean="0"/>
                        <a:t>Nvidia</a:t>
                      </a:r>
                      <a:r>
                        <a:rPr lang="en-US" dirty="0" smtClean="0"/>
                        <a:t>. Optimizes</a:t>
                      </a:r>
                      <a:r>
                        <a:rPr lang="en-US" baseline="0" dirty="0" smtClean="0"/>
                        <a:t> the Deep Learning layers, increasing inference performance.</a:t>
                      </a:r>
                      <a:endParaRPr lang="en-US" dirty="0"/>
                    </a:p>
                  </a:txBody>
                  <a:tcPr/>
                </a:tc>
              </a:tr>
            </a:tbl>
          </a:graphicData>
        </a:graphic>
      </p:graphicFrame>
    </p:spTree>
    <p:extLst>
      <p:ext uri="{BB962C8B-B14F-4D97-AF65-F5344CB8AC3E}">
        <p14:creationId xmlns:p14="http://schemas.microsoft.com/office/powerpoint/2010/main" val="112083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672499"/>
              </p:ext>
            </p:extLst>
          </p:nvPr>
        </p:nvGraphicFramePr>
        <p:xfrm>
          <a:off x="939800" y="1084792"/>
          <a:ext cx="6959600" cy="3479800"/>
        </p:xfrm>
        <a:graphic>
          <a:graphicData uri="http://schemas.openxmlformats.org/drawingml/2006/table">
            <a:tbl>
              <a:tblPr firstRow="1" bandRow="1">
                <a:tableStyleId>{5C22544A-7EE6-4342-B048-85BDC9FD1C3A}</a:tableStyleId>
              </a:tblPr>
              <a:tblGrid>
                <a:gridCol w="3479800"/>
                <a:gridCol w="3479800"/>
              </a:tblGrid>
              <a:tr h="370840">
                <a:tc>
                  <a:txBody>
                    <a:bodyPr/>
                    <a:lstStyle/>
                    <a:p>
                      <a:r>
                        <a:rPr lang="en-US" dirty="0" smtClean="0"/>
                        <a:t>Language</a:t>
                      </a:r>
                      <a:endParaRPr lang="en-US" dirty="0"/>
                    </a:p>
                  </a:txBody>
                  <a:tcPr/>
                </a:tc>
                <a:tc>
                  <a:txBody>
                    <a:bodyPr/>
                    <a:lstStyle/>
                    <a:p>
                      <a:r>
                        <a:rPr lang="en-US" dirty="0" smtClean="0"/>
                        <a:t>Adoption</a:t>
                      </a:r>
                      <a:endParaRPr lang="en-US" dirty="0"/>
                    </a:p>
                  </a:txBody>
                  <a:tcPr/>
                </a:tc>
              </a:tr>
              <a:tr h="370840">
                <a:tc>
                  <a:txBody>
                    <a:bodyPr/>
                    <a:lstStyle/>
                    <a:p>
                      <a:r>
                        <a:rPr lang="en-US" dirty="0" smtClean="0"/>
                        <a:t>Python</a:t>
                      </a:r>
                      <a:endParaRPr lang="en-US" dirty="0"/>
                    </a:p>
                  </a:txBody>
                  <a:tcPr/>
                </a:tc>
                <a:tc>
                  <a:txBody>
                    <a:bodyPr/>
                    <a:lstStyle/>
                    <a:p>
                      <a:r>
                        <a:rPr lang="en-US" dirty="0" smtClean="0"/>
                        <a:t>Very</a:t>
                      </a:r>
                      <a:r>
                        <a:rPr lang="en-US" baseline="0" dirty="0" smtClean="0"/>
                        <a:t> High. Most Common. Works well with </a:t>
                      </a:r>
                      <a:r>
                        <a:rPr lang="en-US" baseline="0" dirty="0" err="1" smtClean="0"/>
                        <a:t>numpy</a:t>
                      </a:r>
                      <a:r>
                        <a:rPr lang="en-US" baseline="0" dirty="0" smtClean="0"/>
                        <a:t>, </a:t>
                      </a:r>
                      <a:r>
                        <a:rPr lang="en-US" baseline="0" dirty="0" err="1" smtClean="0"/>
                        <a:t>openCV</a:t>
                      </a:r>
                      <a:r>
                        <a:rPr lang="en-US" baseline="0" dirty="0" smtClean="0"/>
                        <a:t>, </a:t>
                      </a:r>
                      <a:r>
                        <a:rPr lang="en-US" baseline="0" dirty="0" err="1" smtClean="0"/>
                        <a:t>scikit</a:t>
                      </a:r>
                      <a:r>
                        <a:rPr lang="en-US" baseline="0" dirty="0" smtClean="0"/>
                        <a:t>-learn.</a:t>
                      </a:r>
                      <a:endParaRPr lang="en-US" dirty="0"/>
                    </a:p>
                  </a:txBody>
                  <a:tcPr/>
                </a:tc>
              </a:tr>
              <a:tr h="370840">
                <a:tc>
                  <a:txBody>
                    <a:bodyPr/>
                    <a:lstStyle/>
                    <a:p>
                      <a:r>
                        <a:rPr lang="en-US" dirty="0" smtClean="0"/>
                        <a:t>Torch</a:t>
                      </a:r>
                      <a:endParaRPr lang="en-US" dirty="0"/>
                    </a:p>
                  </a:txBody>
                  <a:tcPr/>
                </a:tc>
                <a:tc>
                  <a:txBody>
                    <a:bodyPr/>
                    <a:lstStyle/>
                    <a:p>
                      <a:r>
                        <a:rPr lang="en-US" dirty="0" smtClean="0"/>
                        <a:t>Medium.</a:t>
                      </a:r>
                      <a:r>
                        <a:rPr lang="en-US" baseline="0" dirty="0" smtClean="0"/>
                        <a:t> Used at Twitter and some universities.</a:t>
                      </a:r>
                      <a:endParaRPr lang="en-US" dirty="0"/>
                    </a:p>
                  </a:txBody>
                  <a:tcPr/>
                </a:tc>
              </a:tr>
              <a:tr h="370840">
                <a:tc>
                  <a:txBody>
                    <a:bodyPr/>
                    <a:lstStyle/>
                    <a:p>
                      <a:r>
                        <a:rPr lang="en-US" dirty="0" smtClean="0"/>
                        <a:t>C++</a:t>
                      </a:r>
                      <a:endParaRPr lang="en-US" dirty="0"/>
                    </a:p>
                  </a:txBody>
                  <a:tcPr/>
                </a:tc>
                <a:tc>
                  <a:txBody>
                    <a:bodyPr/>
                    <a:lstStyle/>
                    <a:p>
                      <a:r>
                        <a:rPr lang="en-US" dirty="0" smtClean="0"/>
                        <a:t>Medium. Common with Hardware vendors</a:t>
                      </a:r>
                      <a:r>
                        <a:rPr lang="en-US" baseline="0" dirty="0" smtClean="0"/>
                        <a:t> and Low lever runtime implementations</a:t>
                      </a:r>
                      <a:endParaRPr lang="en-US" dirty="0"/>
                    </a:p>
                  </a:txBody>
                  <a:tcPr/>
                </a:tc>
              </a:tr>
              <a:tr h="370840">
                <a:tc>
                  <a:txBody>
                    <a:bodyPr/>
                    <a:lstStyle/>
                    <a:p>
                      <a:r>
                        <a:rPr lang="en-US" dirty="0" smtClean="0"/>
                        <a:t>Java</a:t>
                      </a:r>
                      <a:endParaRPr lang="en-US" dirty="0"/>
                    </a:p>
                  </a:txBody>
                  <a:tcPr/>
                </a:tc>
                <a:tc>
                  <a:txBody>
                    <a:bodyPr/>
                    <a:lstStyle/>
                    <a:p>
                      <a:r>
                        <a:rPr lang="en-US" dirty="0" smtClean="0"/>
                        <a:t>Very low. Only among</a:t>
                      </a:r>
                      <a:r>
                        <a:rPr lang="en-US" baseline="0" dirty="0" smtClean="0"/>
                        <a:t> Deeplearning4j users</a:t>
                      </a:r>
                      <a:endParaRPr lang="en-US" dirty="0"/>
                    </a:p>
                  </a:txBody>
                  <a:tcPr/>
                </a:tc>
              </a:tr>
            </a:tbl>
          </a:graphicData>
        </a:graphic>
      </p:graphicFrame>
    </p:spTree>
    <p:extLst>
      <p:ext uri="{BB962C8B-B14F-4D97-AF65-F5344CB8AC3E}">
        <p14:creationId xmlns:p14="http://schemas.microsoft.com/office/powerpoint/2010/main" val="165283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a:bodyPr>
          <a:lstStyle/>
          <a:p>
            <a:r>
              <a:rPr lang="en-US" sz="2000" dirty="0" smtClean="0"/>
              <a:t>Most Frameworks are similar and do a similar job as listed in </a:t>
            </a:r>
            <a:r>
              <a:rPr lang="en-US" sz="2000" dirty="0" smtClean="0">
                <a:hlinkClick r:id="rId2" action="ppaction://hlinksldjump"/>
              </a:rPr>
              <a:t>Slide 2</a:t>
            </a:r>
            <a:r>
              <a:rPr lang="en-US" sz="2000" dirty="0" smtClean="0"/>
              <a:t>.</a:t>
            </a:r>
          </a:p>
          <a:p>
            <a:r>
              <a:rPr lang="en-US" sz="2000" dirty="0" err="1" smtClean="0"/>
              <a:t>Tensorflow</a:t>
            </a:r>
            <a:r>
              <a:rPr lang="en-US" sz="2000" dirty="0" smtClean="0"/>
              <a:t> and </a:t>
            </a:r>
            <a:r>
              <a:rPr lang="en-US" sz="2000" dirty="0" err="1" smtClean="0"/>
              <a:t>Keras</a:t>
            </a:r>
            <a:r>
              <a:rPr lang="en-US" sz="2000" dirty="0" smtClean="0"/>
              <a:t> are the most widely adopted</a:t>
            </a:r>
          </a:p>
          <a:p>
            <a:pPr lvl="1"/>
            <a:r>
              <a:rPr lang="en-US" sz="1600" dirty="0" smtClean="0"/>
              <a:t>Large support from Google</a:t>
            </a:r>
          </a:p>
          <a:p>
            <a:pPr lvl="1"/>
            <a:r>
              <a:rPr lang="en-US" sz="1600" dirty="0" smtClean="0"/>
              <a:t>Support for Threading and multi GPU</a:t>
            </a:r>
          </a:p>
          <a:p>
            <a:pPr lvl="1"/>
            <a:r>
              <a:rPr lang="en-US" sz="1600" dirty="0" smtClean="0"/>
              <a:t>First Class support for Python</a:t>
            </a:r>
          </a:p>
          <a:p>
            <a:pPr lvl="1"/>
            <a:r>
              <a:rPr lang="en-US" sz="1600" dirty="0" smtClean="0"/>
              <a:t>Support for HDFS and Google Cloud File System</a:t>
            </a:r>
          </a:p>
          <a:p>
            <a:pPr lvl="1"/>
            <a:r>
              <a:rPr lang="en-US" sz="1600" dirty="0" smtClean="0"/>
              <a:t>Distributed compute support</a:t>
            </a:r>
            <a:endParaRPr lang="en-US" sz="1600" dirty="0"/>
          </a:p>
        </p:txBody>
      </p:sp>
    </p:spTree>
    <p:extLst>
      <p:ext uri="{BB962C8B-B14F-4D97-AF65-F5344CB8AC3E}">
        <p14:creationId xmlns:p14="http://schemas.microsoft.com/office/powerpoint/2010/main" val="49584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55305"/>
          </a:xfrm>
        </p:spPr>
        <p:txBody>
          <a:bodyPr/>
          <a:lstStyle/>
          <a:p>
            <a:r>
              <a:rPr lang="en-US" dirty="0" smtClean="0"/>
              <a:t>Competitive Landscape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3342544"/>
              </p:ext>
            </p:extLst>
          </p:nvPr>
        </p:nvGraphicFramePr>
        <p:xfrm>
          <a:off x="628650" y="849337"/>
          <a:ext cx="7886700" cy="3903658"/>
        </p:xfrm>
        <a:graphic>
          <a:graphicData uri="http://schemas.openxmlformats.org/drawingml/2006/table">
            <a:tbl>
              <a:tblPr firstRow="1" bandRow="1">
                <a:tableStyleId>{5C22544A-7EE6-4342-B048-85BDC9FD1C3A}</a:tableStyleId>
              </a:tblPr>
              <a:tblGrid>
                <a:gridCol w="2628900"/>
                <a:gridCol w="2628900"/>
                <a:gridCol w="2628900"/>
              </a:tblGrid>
              <a:tr h="381083">
                <a:tc>
                  <a:txBody>
                    <a:bodyPr/>
                    <a:lstStyle/>
                    <a:p>
                      <a:r>
                        <a:rPr lang="en-US" sz="1400" dirty="0" smtClean="0"/>
                        <a:t>Company</a:t>
                      </a:r>
                      <a:endParaRPr lang="en-US" sz="1400" dirty="0"/>
                    </a:p>
                  </a:txBody>
                  <a:tcPr marL="68580" marR="68580" marT="34290" marB="34290"/>
                </a:tc>
                <a:tc>
                  <a:txBody>
                    <a:bodyPr/>
                    <a:lstStyle/>
                    <a:p>
                      <a:r>
                        <a:rPr lang="en-US" sz="1400" dirty="0" smtClean="0"/>
                        <a:t>Product</a:t>
                      </a:r>
                      <a:endParaRPr lang="en-US" sz="1400" dirty="0"/>
                    </a:p>
                  </a:txBody>
                  <a:tcPr marL="68580" marR="68580" marT="34290" marB="34290"/>
                </a:tc>
                <a:tc>
                  <a:txBody>
                    <a:bodyPr/>
                    <a:lstStyle/>
                    <a:p>
                      <a:r>
                        <a:rPr lang="en-US" sz="1400" dirty="0" smtClean="0"/>
                        <a:t>Remarks</a:t>
                      </a:r>
                      <a:endParaRPr lang="en-US" sz="1400" dirty="0"/>
                    </a:p>
                  </a:txBody>
                  <a:tcPr marL="68580" marR="68580" marT="34290" marB="34290"/>
                </a:tc>
              </a:tr>
              <a:tr h="2631035">
                <a:tc>
                  <a:txBody>
                    <a:bodyPr/>
                    <a:lstStyle/>
                    <a:p>
                      <a:r>
                        <a:rPr lang="en-US" sz="1200" dirty="0" smtClean="0"/>
                        <a:t>Microsoft</a:t>
                      </a:r>
                      <a:endParaRPr lang="en-US" sz="1200" dirty="0"/>
                    </a:p>
                  </a:txBody>
                  <a:tcPr marL="68580" marR="68580" marT="34290" marB="34290"/>
                </a:tc>
                <a:tc>
                  <a:txBody>
                    <a:bodyPr/>
                    <a:lstStyle/>
                    <a:p>
                      <a:r>
                        <a:rPr lang="en-US" sz="1200" dirty="0" smtClean="0"/>
                        <a:t>CNTK</a:t>
                      </a:r>
                    </a:p>
                    <a:p>
                      <a:endParaRPr lang="en-US" sz="1200" dirty="0" smtClean="0"/>
                    </a:p>
                    <a:p>
                      <a:r>
                        <a:rPr lang="en-US" sz="1200" b="1" dirty="0" smtClean="0">
                          <a:hlinkClick r:id="rId3"/>
                        </a:rPr>
                        <a:t>https://studio.azureml.net/</a:t>
                      </a:r>
                      <a:endParaRPr lang="en-US" sz="1200" b="1" dirty="0" smtClean="0"/>
                    </a:p>
                    <a:p>
                      <a:r>
                        <a:rPr lang="en-US" sz="1200" b="1" dirty="0" smtClean="0"/>
                        <a:t> - </a:t>
                      </a:r>
                      <a:r>
                        <a:rPr lang="en-US" sz="1200" b="0" dirty="0" smtClean="0"/>
                        <a:t>A very comprehensive</a:t>
                      </a:r>
                      <a:r>
                        <a:rPr lang="en-US" sz="1200" b="0" baseline="0" dirty="0" smtClean="0"/>
                        <a:t> support for Machine Learning Libraries.</a:t>
                      </a:r>
                    </a:p>
                    <a:p>
                      <a:r>
                        <a:rPr lang="en-US" sz="1200" b="0" baseline="0" dirty="0" smtClean="0"/>
                        <a:t>- A well designed Interface</a:t>
                      </a:r>
                      <a:endParaRPr lang="en-US" sz="1200" b="0" dirty="0" smtClean="0"/>
                    </a:p>
                    <a:p>
                      <a:endParaRPr lang="en-US" sz="1200" b="1" dirty="0"/>
                    </a:p>
                  </a:txBody>
                  <a:tcPr marL="68580" marR="68580" marT="34290" marB="34290"/>
                </a:tc>
                <a:tc>
                  <a:txBody>
                    <a:bodyPr/>
                    <a:lstStyle/>
                    <a:p>
                      <a:r>
                        <a:rPr lang="en-US" sz="1200" dirty="0" smtClean="0"/>
                        <a:t>Azure Cloud</a:t>
                      </a:r>
                      <a:r>
                        <a:rPr lang="en-US" sz="1200" baseline="0" dirty="0" smtClean="0"/>
                        <a:t> is growing very fast.</a:t>
                      </a:r>
                    </a:p>
                    <a:p>
                      <a:endParaRPr lang="en-US" sz="1200" baseline="0" dirty="0" smtClean="0"/>
                    </a:p>
                    <a:p>
                      <a:r>
                        <a:rPr lang="en-US" sz="1200" baseline="0" dirty="0" smtClean="0"/>
                        <a:t>They have actively taken up market share from Amazon</a:t>
                      </a:r>
                    </a:p>
                    <a:p>
                      <a:endParaRPr lang="en-US" sz="1200" baseline="0" dirty="0" smtClean="0"/>
                    </a:p>
                  </a:txBody>
                  <a:tcPr marL="68580" marR="68580" marT="34290" marB="34290"/>
                </a:tc>
              </a:tr>
              <a:tr h="891540">
                <a:tc>
                  <a:txBody>
                    <a:bodyPr/>
                    <a:lstStyle/>
                    <a:p>
                      <a:r>
                        <a:rPr lang="en-US" sz="1200" dirty="0" smtClean="0"/>
                        <a:t>IBM</a:t>
                      </a:r>
                      <a:endParaRPr lang="en-US" sz="12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dirty="0" smtClean="0"/>
                        <a:t>Watson</a:t>
                      </a:r>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dirty="0" smtClean="0"/>
                        <a:t>Power8</a:t>
                      </a:r>
                      <a:r>
                        <a:rPr lang="en-US" sz="1200" b="1" baseline="0" dirty="0" smtClean="0"/>
                        <a:t> PC with </a:t>
                      </a:r>
                      <a:r>
                        <a:rPr lang="en-US" sz="1200" b="1" baseline="0" dirty="0" err="1" smtClean="0"/>
                        <a:t>NVLink</a:t>
                      </a:r>
                      <a:endParaRPr lang="en-US" sz="1200" b="1" baseline="0" dirty="0" smtClean="0"/>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baseline="0" dirty="0" smtClean="0"/>
                        <a:t>Historic Dominance with Deep Blue (Chess) and </a:t>
                      </a:r>
                      <a:endParaRPr lang="en-US" sz="1200" b="1" dirty="0"/>
                    </a:p>
                  </a:txBody>
                  <a:tcPr marL="68580" marR="68580" marT="34290" marB="34290"/>
                </a:tc>
                <a:tc>
                  <a:txBody>
                    <a:bodyPr/>
                    <a:lstStyle/>
                    <a:p>
                      <a:r>
                        <a:rPr lang="en-US" sz="1200" dirty="0" smtClean="0"/>
                        <a:t>IBM </a:t>
                      </a:r>
                      <a:r>
                        <a:rPr lang="en-US" sz="1200" dirty="0" err="1" smtClean="0"/>
                        <a:t>BlueMix</a:t>
                      </a:r>
                      <a:endParaRPr lang="en-US" sz="1200" dirty="0" smtClean="0"/>
                    </a:p>
                    <a:p>
                      <a:r>
                        <a:rPr lang="en-US" sz="1200" dirty="0" smtClean="0"/>
                        <a:t>IBM to use Watson to Market</a:t>
                      </a:r>
                      <a:r>
                        <a:rPr lang="en-US" sz="1200" baseline="0" dirty="0" smtClean="0"/>
                        <a:t> itself</a:t>
                      </a:r>
                      <a:endParaRPr lang="en-US" sz="1200" dirty="0"/>
                    </a:p>
                  </a:txBody>
                  <a:tcPr marL="68580" marR="68580" marT="34290" marB="34290"/>
                </a:tc>
              </a:tr>
            </a:tbl>
          </a:graphicData>
        </a:graphic>
      </p:graphicFrame>
      <p:pic>
        <p:nvPicPr>
          <p:cNvPr id="5" name="Picture 4"/>
          <p:cNvPicPr>
            <a:picLocks noChangeAspect="1"/>
          </p:cNvPicPr>
          <p:nvPr/>
        </p:nvPicPr>
        <p:blipFill>
          <a:blip r:embed="rId4"/>
          <a:stretch>
            <a:fillRect/>
          </a:stretch>
        </p:blipFill>
        <p:spPr>
          <a:xfrm>
            <a:off x="5998907" y="2190135"/>
            <a:ext cx="2104718" cy="1304925"/>
          </a:xfrm>
          <a:prstGeom prst="rect">
            <a:avLst/>
          </a:prstGeom>
        </p:spPr>
      </p:pic>
    </p:spTree>
    <p:extLst>
      <p:ext uri="{BB962C8B-B14F-4D97-AF65-F5344CB8AC3E}">
        <p14:creationId xmlns:p14="http://schemas.microsoft.com/office/powerpoint/2010/main" val="2100676080"/>
      </p:ext>
    </p:extLst>
  </p:cSld>
  <p:clrMapOvr>
    <a:masterClrMapping/>
  </p:clrMapOvr>
</p:sld>
</file>

<file path=ppt/theme/theme1.xml><?xml version="1.0" encoding="utf-8"?>
<a:theme xmlns:a="http://schemas.openxmlformats.org/drawingml/2006/main" name="Qubole Pitch Deck 1114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773B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boleoraclewr05-10-17bigdataonbmc-170510191932" id="{9B058005-7339-E849-BBCF-07D49880E6F0}" vid="{DD51CCEA-00DF-E24F-8969-E9D026F36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Qubole</Template>
  <TotalTime>51</TotalTime>
  <Words>591</Words>
  <Application>Microsoft Macintosh PowerPoint</Application>
  <PresentationFormat>On-screen Show (16:9)</PresentationFormat>
  <Paragraphs>156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vt:lpstr>
      <vt:lpstr>Calibri</vt:lpstr>
      <vt:lpstr>Consolas</vt:lpstr>
      <vt:lpstr>Arial</vt:lpstr>
      <vt:lpstr>Source Sans Pro ExtraLight</vt:lpstr>
      <vt:lpstr>Qubole Pitch Deck 111416</vt:lpstr>
      <vt:lpstr>PowerPoint Presentation</vt:lpstr>
      <vt:lpstr>Agenda</vt:lpstr>
      <vt:lpstr>Deep Learning Needs</vt:lpstr>
      <vt:lpstr>Deep Learning Frameworks</vt:lpstr>
      <vt:lpstr>Deep Learning Frameworks</vt:lpstr>
      <vt:lpstr>Deep Learning Frameworks</vt:lpstr>
      <vt:lpstr>Language</vt:lpstr>
      <vt:lpstr>Frameworks</vt:lpstr>
      <vt:lpstr>Competitive Landscape</vt:lpstr>
      <vt:lpstr>Competitive Landscape</vt:lpstr>
      <vt:lpstr>Competitive Landscape</vt:lpstr>
      <vt:lpstr>Challenges to Deep Learning Success (Andrew Ng)</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Shivaji Dutta</dc:creator>
  <cp:lastModifiedBy>Shivaji Dutta</cp:lastModifiedBy>
  <cp:revision>21</cp:revision>
  <dcterms:created xsi:type="dcterms:W3CDTF">2017-06-01T09:00:15Z</dcterms:created>
  <dcterms:modified xsi:type="dcterms:W3CDTF">2017-06-01T09:51:32Z</dcterms:modified>
</cp:coreProperties>
</file>