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oogle Sans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Google Sans"/>
      <p:regular r:id="rId23"/>
      <p:bold r:id="rId24"/>
      <p:italic r:id="rId25"/>
      <p:boldItalic r:id="rId26"/>
    </p:embeddedFont>
    <p:embeddedFont>
      <p:font typeface="Google Sans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GoogleSans-bold.fntdata"/><Relationship Id="rId23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boldItalic.fntdata"/><Relationship Id="rId25" Type="http://schemas.openxmlformats.org/officeDocument/2006/relationships/font" Target="fonts/GoogleSans-italic.fntdata"/><Relationship Id="rId28" Type="http://schemas.openxmlformats.org/officeDocument/2006/relationships/font" Target="fonts/GoogleSansMedium-bold.fntdata"/><Relationship Id="rId27" Type="http://schemas.openxmlformats.org/officeDocument/2006/relationships/font" Target="fonts/Google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oogleSansMedium-boldItalic.fntdata"/><Relationship Id="rId11" Type="http://schemas.openxmlformats.org/officeDocument/2006/relationships/font" Target="fonts/GoogleSans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GoogleSansSemiBold-italic.fntdata"/><Relationship Id="rId12" Type="http://schemas.openxmlformats.org/officeDocument/2006/relationships/font" Target="fonts/GoogleSans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GoogleSans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3585f8bb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3585f8bb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3585f8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3585f8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585f8b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585f8b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ac92f0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ac92f0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LLM</a:t>
            </a:r>
            <a:r>
              <a:rPr lang="en">
                <a:solidFill>
                  <a:schemeClr val="dk2"/>
                </a:solidFill>
              </a:rPr>
              <a:t> on a Enterprise Corpus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Vertex PaLM and Matching Engine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303400" y="3702925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54875" y="4339575"/>
            <a:ext cx="19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Shivaji Dutta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Data Processing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Embedding Generation and Storage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Runtime Query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Context Building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Prompt Building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Execute Prompt on Vertex PaLM API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-"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Demo Data used in Winter Olympics 2022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6100" y="446950"/>
            <a:ext cx="56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 SemiBold"/>
                <a:ea typeface="Google Sans SemiBold"/>
                <a:cs typeface="Google Sans SemiBold"/>
                <a:sym typeface="Google Sans SemiBold"/>
              </a:rPr>
              <a:t>Steps to Build the System</a:t>
            </a:r>
            <a:endParaRPr sz="1800"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825" y="3306550"/>
            <a:ext cx="3090750" cy="1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72150" y="252555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wikipedia.com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283100" y="2553000"/>
            <a:ext cx="25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Crawl 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(Winter Olympics 2022)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81050" y="2629200"/>
            <a:ext cx="17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Chunk the documents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7" y="1447763"/>
            <a:ext cx="953400" cy="87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400" y="1469125"/>
            <a:ext cx="669500" cy="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537" y="1226900"/>
            <a:ext cx="1145124" cy="11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7522825" y="1350700"/>
            <a:ext cx="953400" cy="9141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880725" y="1750325"/>
            <a:ext cx="708600" cy="2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863400" y="1663925"/>
            <a:ext cx="708600" cy="2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612225" y="1580150"/>
            <a:ext cx="708600" cy="2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320825" y="2629200"/>
            <a:ext cx="179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Save the 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Chunked</a:t>
            </a: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 Docs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16100" y="446950"/>
            <a:ext cx="56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 SemiBold"/>
                <a:ea typeface="Google Sans SemiBold"/>
                <a:cs typeface="Google Sans SemiBold"/>
                <a:sym typeface="Google Sans SemiBold"/>
              </a:rPr>
              <a:t>Data Preprocessing</a:t>
            </a:r>
            <a:endParaRPr sz="1800"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708550" y="202025"/>
            <a:ext cx="5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SemiBold"/>
                <a:ea typeface="Google Sans SemiBold"/>
                <a:cs typeface="Google Sans SemiBold"/>
                <a:sym typeface="Google Sans SemiBold"/>
              </a:rPr>
              <a:t>Embedding Generation</a:t>
            </a:r>
            <a:endParaRPr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34875" y="2268800"/>
            <a:ext cx="10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Chunked Text</a:t>
            </a:r>
            <a:endParaRPr sz="1000"/>
          </a:p>
        </p:txBody>
      </p:sp>
      <p:sp>
        <p:nvSpPr>
          <p:cNvPr id="87" name="Google Shape;87;p16"/>
          <p:cNvSpPr txBox="1"/>
          <p:nvPr/>
        </p:nvSpPr>
        <p:spPr>
          <a:xfrm>
            <a:off x="2264450" y="2009550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Palm Embedding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39850" y="20095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590150" y="43957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BigTable (Store the Text, matching the ME id)</a:t>
            </a:r>
            <a:endParaRPr sz="12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860525" y="22848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Embedding File in GCS for Index Creation</a:t>
            </a:r>
            <a:endParaRPr sz="10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878761" y="1423366"/>
            <a:ext cx="8613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65550" y="1205875"/>
            <a:ext cx="953400" cy="9141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573" y="1242390"/>
            <a:ext cx="530353" cy="5303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420200" y="1772751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Vertex</a:t>
            </a:r>
            <a:r>
              <a:rPr lang="en" sz="1000">
                <a:solidFill>
                  <a:srgbClr val="80808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442288" y="1160450"/>
            <a:ext cx="953400" cy="9141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141250" y="1933350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Matching Engine (ME)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373" y="1166190"/>
            <a:ext cx="530353" cy="5303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7297000" y="1696551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Vertex AI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4236191" y="3150795"/>
            <a:ext cx="908415" cy="1148767"/>
            <a:chOff x="7537088" y="3157946"/>
            <a:chExt cx="599100" cy="743779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7537088" y="3651525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i="0" lang="en" sz="1000" u="none" cap="none" strike="noStrike">
                  <a:solidFill>
                    <a:srgbClr val="8080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Cloud Bigtable</a:t>
              </a:r>
              <a:endParaRPr sz="10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descr="Cloud-Bigtable_256px.png" id="101" name="Google Shape;101;p16"/>
            <p:cNvPicPr preferRelativeResize="0"/>
            <p:nvPr/>
          </p:nvPicPr>
          <p:blipFill rotWithShape="1">
            <a:blip r:embed="rId4">
              <a:alphaModFix/>
            </a:blip>
            <a:srcRect b="5092" l="0" r="0" t="5092"/>
            <a:stretch/>
          </p:blipFill>
          <p:spPr>
            <a:xfrm>
              <a:off x="7571936" y="315794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6"/>
          <p:cNvSpPr/>
          <p:nvPr/>
        </p:nvSpPr>
        <p:spPr>
          <a:xfrm flipH="1" rot="10800000">
            <a:off x="594850" y="2712525"/>
            <a:ext cx="3367800" cy="957900"/>
          </a:xfrm>
          <a:prstGeom prst="bentArrow">
            <a:avLst>
              <a:gd fmla="val 24033" name="adj1"/>
              <a:gd fmla="val 19858" name="adj2"/>
              <a:gd fmla="val 25000" name="adj3"/>
              <a:gd fmla="val 52294" name="adj4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433161" y="1495091"/>
            <a:ext cx="8613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489336" y="1534966"/>
            <a:ext cx="8613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flipH="1" rot="10800000">
            <a:off x="5615875" y="2371375"/>
            <a:ext cx="16359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7050450" y="3071200"/>
            <a:ext cx="1583400" cy="1268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295375" y="3163725"/>
            <a:ext cx="111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 Medium"/>
                <a:ea typeface="Google Sans Medium"/>
                <a:cs typeface="Google Sans Medium"/>
                <a:sym typeface="Google Sans Medium"/>
              </a:rPr>
              <a:t>Embeddings and Text are soft linked by ids in Bigtable and ME</a:t>
            </a:r>
            <a:endParaRPr sz="10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25" y="1946425"/>
            <a:ext cx="701525" cy="7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625" y="2647950"/>
            <a:ext cx="701524" cy="70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525375" y="3514800"/>
            <a:ext cx="107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 Medium"/>
                <a:ea typeface="Google Sans Medium"/>
                <a:cs typeface="Google Sans Medium"/>
                <a:sym typeface="Google Sans Medium"/>
              </a:rPr>
              <a:t>User: Asks Questions</a:t>
            </a:r>
            <a:endParaRPr sz="800"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 Medium"/>
                <a:ea typeface="Google Sans Medium"/>
                <a:cs typeface="Google Sans Medium"/>
                <a:sym typeface="Google Sans Medium"/>
              </a:rPr>
              <a:t>E.g.</a:t>
            </a:r>
            <a:br>
              <a:rPr lang="en" sz="800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br>
              <a:rPr lang="en" sz="800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 sz="800">
                <a:latin typeface="Google Sans Medium"/>
                <a:ea typeface="Google Sans Medium"/>
                <a:cs typeface="Google Sans Medium"/>
                <a:sym typeface="Google Sans Medium"/>
              </a:rPr>
              <a:t>List the winners for 2022 Winter Olympcs?</a:t>
            </a:r>
            <a:endParaRPr sz="8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976" y="2137644"/>
            <a:ext cx="808200" cy="7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650300" y="1079775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Palm Embedding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423" y="312615"/>
            <a:ext cx="530353" cy="53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806050" y="842976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Vertex</a:t>
            </a:r>
            <a:r>
              <a:rPr lang="en" sz="1000">
                <a:solidFill>
                  <a:srgbClr val="80808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941400" y="2642288"/>
            <a:ext cx="174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Matching Engine (ME)</a:t>
            </a:r>
            <a:endParaRPr sz="11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5123" y="1951328"/>
            <a:ext cx="530353" cy="53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944750" y="2329288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Vertex AI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387425" y="2255150"/>
            <a:ext cx="8613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8580427">
            <a:off x="3896127" y="1474337"/>
            <a:ext cx="1649284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-2256647">
            <a:off x="3736569" y="1351636"/>
            <a:ext cx="1614795" cy="1401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331500" y="1996425"/>
            <a:ext cx="12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1. </a:t>
            </a:r>
            <a:r>
              <a:rPr lang="en" sz="700"/>
              <a:t>Question (Q)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 rot="-2205954">
            <a:off x="3805494" y="1123081"/>
            <a:ext cx="1256042" cy="29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r>
              <a:rPr lang="en" sz="700"/>
              <a:t>. Generate Emb for Q.</a:t>
            </a:r>
            <a:endParaRPr sz="700"/>
          </a:p>
        </p:txBody>
      </p:sp>
      <p:sp>
        <p:nvSpPr>
          <p:cNvPr id="127" name="Google Shape;127;p17"/>
          <p:cNvSpPr txBox="1"/>
          <p:nvPr/>
        </p:nvSpPr>
        <p:spPr>
          <a:xfrm rot="-2296257">
            <a:off x="4312697" y="1462976"/>
            <a:ext cx="1256416" cy="292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. Return Emb for Q.</a:t>
            </a:r>
            <a:endParaRPr sz="700"/>
          </a:p>
        </p:txBody>
      </p:sp>
      <p:sp>
        <p:nvSpPr>
          <p:cNvPr id="128" name="Google Shape;128;p17"/>
          <p:cNvSpPr/>
          <p:nvPr/>
        </p:nvSpPr>
        <p:spPr>
          <a:xfrm>
            <a:off x="4341800" y="2329300"/>
            <a:ext cx="14505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10800000">
            <a:off x="4341725" y="2530925"/>
            <a:ext cx="14250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535950" y="2070250"/>
            <a:ext cx="12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. Query ME for Matches</a:t>
            </a:r>
            <a:endParaRPr sz="700"/>
          </a:p>
        </p:txBody>
      </p:sp>
      <p:sp>
        <p:nvSpPr>
          <p:cNvPr id="131" name="Google Shape;131;p17"/>
          <p:cNvSpPr txBox="1"/>
          <p:nvPr/>
        </p:nvSpPr>
        <p:spPr>
          <a:xfrm>
            <a:off x="4438850" y="2707450"/>
            <a:ext cx="12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4</a:t>
            </a:r>
            <a:r>
              <a:rPr lang="en" sz="700"/>
              <a:t>. Return Matching Doc ids</a:t>
            </a:r>
            <a:endParaRPr sz="700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6363716" y="3859145"/>
            <a:ext cx="908415" cy="1148767"/>
            <a:chOff x="7537088" y="3157946"/>
            <a:chExt cx="599100" cy="743779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7537088" y="3651525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i="0" lang="en" sz="1000" u="none" cap="none" strike="noStrike">
                  <a:solidFill>
                    <a:srgbClr val="80808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Cloud Bigtable</a:t>
              </a:r>
              <a:endParaRPr sz="10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descr="Cloud-Bigtable_256px.png" id="134" name="Google Shape;134;p17"/>
            <p:cNvPicPr preferRelativeResize="0"/>
            <p:nvPr/>
          </p:nvPicPr>
          <p:blipFill rotWithShape="1">
            <a:blip r:embed="rId7">
              <a:alphaModFix/>
            </a:blip>
            <a:srcRect b="5092" l="0" r="0" t="5092"/>
            <a:stretch/>
          </p:blipFill>
          <p:spPr>
            <a:xfrm>
              <a:off x="7571936" y="3157946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7"/>
          <p:cNvSpPr/>
          <p:nvPr/>
        </p:nvSpPr>
        <p:spPr>
          <a:xfrm rot="-8949682">
            <a:off x="4505716" y="3836654"/>
            <a:ext cx="1649169" cy="14004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1852349">
            <a:off x="4627822" y="3636356"/>
            <a:ext cx="1614798" cy="14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 rot="1776463">
            <a:off x="5006091" y="3503787"/>
            <a:ext cx="1352268" cy="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</a:t>
            </a:r>
            <a:r>
              <a:rPr lang="en" sz="700"/>
              <a:t>. Lookup the Matching text</a:t>
            </a:r>
            <a:endParaRPr sz="700"/>
          </a:p>
        </p:txBody>
      </p:sp>
      <p:sp>
        <p:nvSpPr>
          <p:cNvPr id="138" name="Google Shape;138;p17"/>
          <p:cNvSpPr txBox="1"/>
          <p:nvPr/>
        </p:nvSpPr>
        <p:spPr>
          <a:xfrm rot="1908842">
            <a:off x="4548926" y="3960999"/>
            <a:ext cx="1352141" cy="2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</a:t>
            </a:r>
            <a:r>
              <a:rPr lang="en" sz="700"/>
              <a:t>. Return the Texts for the ids</a:t>
            </a:r>
            <a:endParaRPr sz="700"/>
          </a:p>
        </p:txBody>
      </p:sp>
      <p:sp>
        <p:nvSpPr>
          <p:cNvPr id="139" name="Google Shape;139;p17"/>
          <p:cNvSpPr/>
          <p:nvPr/>
        </p:nvSpPr>
        <p:spPr>
          <a:xfrm rot="-10796409">
            <a:off x="2387037" y="2483848"/>
            <a:ext cx="8616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2387025" y="2712550"/>
            <a:ext cx="12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9. Format &amp; Return Answer</a:t>
            </a:r>
            <a:endParaRPr sz="700"/>
          </a:p>
        </p:txBody>
      </p:sp>
      <p:sp>
        <p:nvSpPr>
          <p:cNvPr id="141" name="Google Shape;141;p17"/>
          <p:cNvSpPr txBox="1"/>
          <p:nvPr/>
        </p:nvSpPr>
        <p:spPr>
          <a:xfrm>
            <a:off x="3260125" y="4657000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 Medium"/>
                <a:ea typeface="Google Sans Medium"/>
                <a:cs typeface="Google Sans Medium"/>
                <a:sym typeface="Google Sans Medium"/>
              </a:rPr>
              <a:t>Palm Text API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7323" y="4015940"/>
            <a:ext cx="530353" cy="53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 rot="5400000">
            <a:off x="3388050" y="3357513"/>
            <a:ext cx="8613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1197">
            <a:off x="3232782" y="3357513"/>
            <a:ext cx="8613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 rot="5400000">
            <a:off x="3349825" y="3417375"/>
            <a:ext cx="12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</a:t>
            </a:r>
            <a:r>
              <a:rPr lang="en" sz="700"/>
              <a:t>. Build and send Prompt</a:t>
            </a:r>
            <a:endParaRPr sz="700"/>
          </a:p>
        </p:txBody>
      </p:sp>
      <p:sp>
        <p:nvSpPr>
          <p:cNvPr id="146" name="Google Shape;146;p17"/>
          <p:cNvSpPr txBox="1"/>
          <p:nvPr/>
        </p:nvSpPr>
        <p:spPr>
          <a:xfrm rot="5400000">
            <a:off x="2801150" y="3503775"/>
            <a:ext cx="125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8. Text response</a:t>
            </a:r>
            <a:endParaRPr sz="700"/>
          </a:p>
        </p:txBody>
      </p:sp>
      <p:sp>
        <p:nvSpPr>
          <p:cNvPr id="147" name="Google Shape;147;p17"/>
          <p:cNvSpPr txBox="1"/>
          <p:nvPr/>
        </p:nvSpPr>
        <p:spPr>
          <a:xfrm>
            <a:off x="3288300" y="4460876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Vertex</a:t>
            </a:r>
            <a:r>
              <a:rPr lang="en" sz="1000">
                <a:solidFill>
                  <a:srgbClr val="80808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en" sz="12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08550" y="202025"/>
            <a:ext cx="5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SemiBold"/>
                <a:ea typeface="Google Sans SemiBold"/>
                <a:cs typeface="Google Sans SemiBold"/>
                <a:sym typeface="Google Sans SemiBold"/>
              </a:rPr>
              <a:t>Runtime System Interaction for Q/A on WikiPedia Corpus</a:t>
            </a:r>
            <a:endParaRPr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