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handoutMasterIdLst>
    <p:handoutMasterId r:id="rId32"/>
  </p:handoutMasterIdLst>
  <p:sldIdLst>
    <p:sldId id="411" r:id="rId2"/>
    <p:sldId id="496" r:id="rId3"/>
    <p:sldId id="549" r:id="rId4"/>
    <p:sldId id="570" r:id="rId5"/>
    <p:sldId id="550" r:id="rId6"/>
    <p:sldId id="571" r:id="rId7"/>
    <p:sldId id="551" r:id="rId8"/>
    <p:sldId id="552" r:id="rId9"/>
    <p:sldId id="553" r:id="rId10"/>
    <p:sldId id="554" r:id="rId11"/>
    <p:sldId id="572" r:id="rId12"/>
    <p:sldId id="555" r:id="rId13"/>
    <p:sldId id="573" r:id="rId14"/>
    <p:sldId id="556" r:id="rId15"/>
    <p:sldId id="560" r:id="rId16"/>
    <p:sldId id="561" r:id="rId17"/>
    <p:sldId id="562" r:id="rId18"/>
    <p:sldId id="563" r:id="rId19"/>
    <p:sldId id="567" r:id="rId20"/>
    <p:sldId id="574" r:id="rId21"/>
    <p:sldId id="568" r:id="rId22"/>
    <p:sldId id="575" r:id="rId23"/>
    <p:sldId id="558" r:id="rId24"/>
    <p:sldId id="557" r:id="rId25"/>
    <p:sldId id="564" r:id="rId26"/>
    <p:sldId id="566" r:id="rId27"/>
    <p:sldId id="577" r:id="rId28"/>
    <p:sldId id="576" r:id="rId29"/>
    <p:sldId id="493" r:id="rId3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A4D2CE-E8C1-9744-9FC5-10C133CB8887}">
          <p14:sldIdLst>
            <p14:sldId id="411"/>
            <p14:sldId id="496"/>
            <p14:sldId id="549"/>
            <p14:sldId id="570"/>
            <p14:sldId id="550"/>
            <p14:sldId id="571"/>
            <p14:sldId id="551"/>
            <p14:sldId id="552"/>
            <p14:sldId id="553"/>
            <p14:sldId id="554"/>
            <p14:sldId id="572"/>
            <p14:sldId id="555"/>
            <p14:sldId id="573"/>
            <p14:sldId id="556"/>
            <p14:sldId id="560"/>
            <p14:sldId id="561"/>
            <p14:sldId id="562"/>
            <p14:sldId id="563"/>
            <p14:sldId id="567"/>
            <p14:sldId id="574"/>
            <p14:sldId id="568"/>
            <p14:sldId id="575"/>
            <p14:sldId id="558"/>
            <p14:sldId id="557"/>
            <p14:sldId id="564"/>
            <p14:sldId id="566"/>
            <p14:sldId id="577"/>
            <p14:sldId id="576"/>
            <p14:sldId id="49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McJanne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97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80654" autoAdjust="0"/>
  </p:normalViewPr>
  <p:slideViewPr>
    <p:cSldViewPr snapToGrid="0" snapToObjects="1">
      <p:cViewPr varScale="1">
        <p:scale>
          <a:sx n="80" d="100"/>
          <a:sy n="80" d="100"/>
        </p:scale>
        <p:origin x="-112" y="-240"/>
      </p:cViewPr>
      <p:guideLst>
        <p:guide orient="horz" pos="2160"/>
        <p:guide pos="3839"/>
      </p:guideLst>
    </p:cSldViewPr>
  </p:slideViewPr>
  <p:notesTextViewPr>
    <p:cViewPr>
      <p:scale>
        <a:sx n="100" d="100"/>
        <a:sy n="100" d="100"/>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A712E4-16E2-3546-BEE8-BF686527E0AB}" type="datetimeFigureOut">
              <a:rPr lang="en-US" smtClean="0"/>
              <a:t>10/8/14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3ED54-26F3-BA45-8332-245FA7EE4EAE}" type="slidenum">
              <a:rPr lang="en-US" smtClean="0"/>
              <a:t>‹#›</a:t>
            </a:fld>
            <a:endParaRPr lang="en-US"/>
          </a:p>
        </p:txBody>
      </p:sp>
    </p:spTree>
    <p:extLst>
      <p:ext uri="{BB962C8B-B14F-4D97-AF65-F5344CB8AC3E}">
        <p14:creationId xmlns:p14="http://schemas.microsoft.com/office/powerpoint/2010/main" val="6980093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AAD08-77AB-C840-8F52-1CD9AC3D73F9}" type="datetimeFigureOut">
              <a:rPr lang="en-US" smtClean="0"/>
              <a:t>10/8/14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1E8096-F329-7647-8BCC-856D6F856EB3}" type="slidenum">
              <a:rPr lang="en-US" smtClean="0"/>
              <a:t>‹#›</a:t>
            </a:fld>
            <a:endParaRPr lang="en-US"/>
          </a:p>
        </p:txBody>
      </p:sp>
    </p:spTree>
    <p:extLst>
      <p:ext uri="{BB962C8B-B14F-4D97-AF65-F5344CB8AC3E}">
        <p14:creationId xmlns:p14="http://schemas.microsoft.com/office/powerpoint/2010/main" val="16480317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pPr>
                <a:defRPr/>
              </a:pPr>
              <a:t>2</a:t>
            </a:fld>
            <a:endParaRPr lang="en-US" dirty="0"/>
          </a:p>
        </p:txBody>
      </p:sp>
    </p:spTree>
    <p:extLst>
      <p:ext uri="{BB962C8B-B14F-4D97-AF65-F5344CB8AC3E}">
        <p14:creationId xmlns:p14="http://schemas.microsoft.com/office/powerpoint/2010/main" val="405526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a:t>
            </a:r>
            <a:r>
              <a:rPr lang="en-US" baseline="0" dirty="0" smtClean="0"/>
              <a:t> Slider </a:t>
            </a:r>
          </a:p>
          <a:p>
            <a:pPr marL="171450" indent="-171450">
              <a:buFontTx/>
              <a:buChar char="-"/>
            </a:pPr>
            <a:r>
              <a:rPr lang="en-US" baseline="0" dirty="0" smtClean="0"/>
              <a:t>It is an open source project.</a:t>
            </a:r>
          </a:p>
          <a:p>
            <a:pPr marL="171450" indent="-171450">
              <a:buFontTx/>
              <a:buChar char="-"/>
            </a:pPr>
            <a:r>
              <a:rPr lang="en-US" baseline="0" dirty="0" smtClean="0"/>
              <a:t>Deployment, Management and Monitoring</a:t>
            </a:r>
          </a:p>
          <a:p>
            <a:pPr marL="171450" indent="-171450">
              <a:buFontTx/>
              <a:buChar char="-"/>
            </a:pPr>
            <a:r>
              <a:rPr lang="en-US" baseline="0" dirty="0" smtClean="0"/>
              <a:t>Distributed Application on a Apache YARN Cluster</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5</a:t>
            </a:fld>
            <a:endParaRPr lang="en-US"/>
          </a:p>
        </p:txBody>
      </p:sp>
    </p:spTree>
    <p:extLst>
      <p:ext uri="{BB962C8B-B14F-4D97-AF65-F5344CB8AC3E}">
        <p14:creationId xmlns:p14="http://schemas.microsoft.com/office/powerpoint/2010/main" val="3976103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YARN Does</a:t>
            </a:r>
          </a:p>
          <a:p>
            <a:r>
              <a:rPr lang="en-US" dirty="0" smtClean="0"/>
              <a:t>YARN enhances the power of a </a:t>
            </a:r>
            <a:r>
              <a:rPr lang="en-US" dirty="0" err="1" smtClean="0"/>
              <a:t>Hadoop</a:t>
            </a:r>
            <a:r>
              <a:rPr lang="en-US" dirty="0" smtClean="0"/>
              <a:t> compute cluster in the following ways:</a:t>
            </a:r>
          </a:p>
          <a:p>
            <a:endParaRPr lang="en-US" dirty="0" smtClean="0"/>
          </a:p>
          <a:p>
            <a:r>
              <a:rPr lang="en-US" b="1" dirty="0" smtClean="0"/>
              <a:t>Scalability</a:t>
            </a:r>
          </a:p>
          <a:p>
            <a:r>
              <a:rPr lang="en-US" dirty="0" smtClean="0"/>
              <a:t>The processing power in data centers continues to grow quickly. Because YARN </a:t>
            </a:r>
            <a:r>
              <a:rPr lang="en-US" dirty="0" err="1" smtClean="0"/>
              <a:t>ResourceManager</a:t>
            </a:r>
            <a:r>
              <a:rPr lang="en-US" dirty="0" smtClean="0"/>
              <a:t> focuses exclusively on scheduling, it can manage those larger clusters much more easily.</a:t>
            </a:r>
          </a:p>
          <a:p>
            <a:r>
              <a:rPr lang="en-US" b="1" dirty="0" smtClean="0"/>
              <a:t>Compatibility with </a:t>
            </a:r>
            <a:r>
              <a:rPr lang="en-US" b="1" dirty="0" err="1" smtClean="0"/>
              <a:t>MapReduce</a:t>
            </a:r>
            <a:endParaRPr lang="en-US" b="1" dirty="0" smtClean="0"/>
          </a:p>
          <a:p>
            <a:r>
              <a:rPr lang="en-US" dirty="0" smtClean="0"/>
              <a:t>Existing </a:t>
            </a:r>
            <a:r>
              <a:rPr lang="en-US" dirty="0" err="1" smtClean="0"/>
              <a:t>MapReduce</a:t>
            </a:r>
            <a:r>
              <a:rPr lang="en-US" dirty="0" smtClean="0"/>
              <a:t> applications and users can run on top of YARN without disruption to their existing processes.</a:t>
            </a:r>
          </a:p>
          <a:p>
            <a:r>
              <a:rPr lang="en-US" b="1" dirty="0" smtClean="0"/>
              <a:t>Improved cluster utilization.</a:t>
            </a:r>
          </a:p>
          <a:p>
            <a:r>
              <a:rPr lang="en-US" dirty="0" smtClean="0"/>
              <a:t>The </a:t>
            </a:r>
            <a:r>
              <a:rPr lang="en-US" dirty="0" err="1" smtClean="0"/>
              <a:t>ResourceManager</a:t>
            </a:r>
            <a:r>
              <a:rPr lang="en-US" dirty="0" smtClean="0"/>
              <a:t> is a pure scheduler that optimizes cluster utilization according to criteria such as capacity guarantees, fairness, and SLAs. Also, unlike before, there are no named map and reduce slots, which helps to better utilize cluster resources.</a:t>
            </a:r>
          </a:p>
          <a:p>
            <a:r>
              <a:rPr lang="en-US" b="1" dirty="0" smtClean="0"/>
              <a:t>Support for workloads other than </a:t>
            </a:r>
            <a:r>
              <a:rPr lang="en-US" b="1" dirty="0" err="1" smtClean="0"/>
              <a:t>MapReduce</a:t>
            </a:r>
            <a:endParaRPr lang="en-US" b="1" dirty="0" smtClean="0"/>
          </a:p>
          <a:p>
            <a:r>
              <a:rPr lang="en-US" dirty="0" smtClean="0"/>
              <a:t>Additional programming models such as graph processing and iterative modeling are now possible for data processing. These added models allow enterprises to realize near real-time processing and increased ROI on their </a:t>
            </a:r>
            <a:r>
              <a:rPr lang="en-US" dirty="0" err="1" smtClean="0"/>
              <a:t>Hadoop</a:t>
            </a:r>
            <a:r>
              <a:rPr lang="en-US" dirty="0" smtClean="0"/>
              <a:t> investments.</a:t>
            </a:r>
          </a:p>
          <a:p>
            <a:r>
              <a:rPr lang="en-US" b="1" dirty="0" smtClean="0"/>
              <a:t>Agility</a:t>
            </a:r>
          </a:p>
          <a:p>
            <a:r>
              <a:rPr lang="en-US" dirty="0" smtClean="0"/>
              <a:t>With </a:t>
            </a:r>
            <a:r>
              <a:rPr lang="en-US" dirty="0" err="1" smtClean="0"/>
              <a:t>MapReduce</a:t>
            </a:r>
            <a:r>
              <a:rPr lang="en-US" dirty="0" smtClean="0"/>
              <a:t> becoming a user-land library, it can evolve independently of the underlying resource manager layer and in a much more agile manner.</a:t>
            </a: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7</a:t>
            </a:fld>
            <a:endParaRPr lang="en-US"/>
          </a:p>
        </p:txBody>
      </p:sp>
    </p:spTree>
    <p:extLst>
      <p:ext uri="{BB962C8B-B14F-4D97-AF65-F5344CB8AC3E}">
        <p14:creationId xmlns:p14="http://schemas.microsoft.com/office/powerpoint/2010/main" val="1699290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8</a:t>
            </a:fld>
            <a:endParaRPr lang="en-US"/>
          </a:p>
        </p:txBody>
      </p:sp>
    </p:spTree>
    <p:extLst>
      <p:ext uri="{BB962C8B-B14F-4D97-AF65-F5344CB8AC3E}">
        <p14:creationId xmlns:p14="http://schemas.microsoft.com/office/powerpoint/2010/main" val="4198588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457200" rtl="0" eaLnBrk="1" fontAlgn="auto" latinLnBrk="0" hangingPunct="1">
              <a:lnSpc>
                <a:spcPct val="100000"/>
              </a:lnSpc>
              <a:spcBef>
                <a:spcPct val="20000"/>
              </a:spcBef>
              <a:spcAft>
                <a:spcPts val="0"/>
              </a:spcAft>
              <a:buClrTx/>
              <a:buSzTx/>
              <a:buFont typeface="Arial"/>
              <a:buChar char="•"/>
              <a:tabLst/>
            </a:pPr>
            <a:r>
              <a:rPr kumimoji="0" lang="en-GB" sz="1200" b="0" i="0" u="none" strike="noStrike" kern="1200" cap="none" spc="0" normalizeH="0" baseline="0" noProof="0" dirty="0" smtClean="0">
                <a:ln>
                  <a:noFill/>
                </a:ln>
                <a:solidFill>
                  <a:srgbClr val="1E1E1E"/>
                </a:solidFill>
                <a:effectLst/>
                <a:uLnTx/>
                <a:uFillTx/>
                <a:latin typeface="+mn-lt"/>
                <a:ea typeface="+mn-ea"/>
                <a:cs typeface="+mn-cs"/>
              </a:rPr>
              <a:t>Servers run YARN</a:t>
            </a:r>
            <a:r>
              <a:rPr kumimoji="0" lang="en-GB" sz="1200" b="0" i="0" u="none" strike="noStrike" kern="1200" cap="none" spc="0" normalizeH="0" noProof="0" dirty="0" smtClean="0">
                <a:ln>
                  <a:noFill/>
                </a:ln>
                <a:solidFill>
                  <a:srgbClr val="1E1E1E"/>
                </a:solidFill>
                <a:effectLst/>
                <a:uLnTx/>
                <a:uFillTx/>
                <a:latin typeface="+mn-lt"/>
                <a:ea typeface="+mn-ea"/>
                <a:cs typeface="+mn-cs"/>
              </a:rPr>
              <a:t> Node Managers</a:t>
            </a:r>
          </a:p>
          <a:p>
            <a:pPr marL="285750" marR="0" indent="-285750" algn="l" defTabSz="457200" rtl="0" eaLnBrk="1" fontAlgn="auto" latinLnBrk="0" hangingPunct="1">
              <a:lnSpc>
                <a:spcPct val="100000"/>
              </a:lnSpc>
              <a:spcBef>
                <a:spcPct val="20000"/>
              </a:spcBef>
              <a:spcAft>
                <a:spcPts val="0"/>
              </a:spcAft>
              <a:buClrTx/>
              <a:buSzTx/>
              <a:buFont typeface="Arial"/>
              <a:buChar char="•"/>
              <a:tabLst/>
            </a:pPr>
            <a:r>
              <a:rPr lang="en-GB" sz="1200" baseline="0" dirty="0" smtClean="0">
                <a:solidFill>
                  <a:srgbClr val="1E1E1E"/>
                </a:solidFill>
                <a:latin typeface="+mn-lt"/>
                <a:ea typeface="+mn-ea"/>
                <a:cs typeface="+mn-cs"/>
              </a:rPr>
              <a:t>NM's</a:t>
            </a:r>
            <a:r>
              <a:rPr lang="en-GB" sz="1200" dirty="0" smtClean="0">
                <a:solidFill>
                  <a:srgbClr val="1E1E1E"/>
                </a:solidFill>
                <a:latin typeface="+mn-lt"/>
                <a:ea typeface="+mn-ea"/>
                <a:cs typeface="+mn-cs"/>
              </a:rPr>
              <a:t> heartbeat to Resource Manager</a:t>
            </a:r>
          </a:p>
          <a:p>
            <a:pPr marL="285750" marR="0" indent="-285750" algn="l" defTabSz="457200" rtl="0" eaLnBrk="1" fontAlgn="auto" latinLnBrk="0" hangingPunct="1">
              <a:lnSpc>
                <a:spcPct val="100000"/>
              </a:lnSpc>
              <a:spcBef>
                <a:spcPct val="20000"/>
              </a:spcBef>
              <a:spcAft>
                <a:spcPts val="0"/>
              </a:spcAft>
              <a:buClrTx/>
              <a:buSzTx/>
              <a:buFont typeface="Arial"/>
              <a:buChar char="•"/>
              <a:tabLst/>
            </a:pPr>
            <a:r>
              <a:rPr kumimoji="0" lang="en-GB" sz="1200" b="0" i="0" u="none" strike="noStrike" kern="1200" cap="none" spc="0" normalizeH="0" baseline="0" noProof="0" dirty="0" smtClean="0">
                <a:ln>
                  <a:noFill/>
                </a:ln>
                <a:solidFill>
                  <a:srgbClr val="1E1E1E"/>
                </a:solidFill>
                <a:effectLst/>
                <a:uLnTx/>
                <a:uFillTx/>
                <a:latin typeface="+mn-lt"/>
                <a:ea typeface="+mn-ea"/>
                <a:cs typeface="+mn-cs"/>
              </a:rPr>
              <a:t>RM</a:t>
            </a:r>
            <a:r>
              <a:rPr kumimoji="0" lang="en-GB" sz="1200" b="0" i="0" u="none" strike="noStrike" kern="1200" cap="none" spc="0" normalizeH="0" noProof="0" dirty="0" smtClean="0">
                <a:ln>
                  <a:noFill/>
                </a:ln>
                <a:solidFill>
                  <a:srgbClr val="1E1E1E"/>
                </a:solidFill>
                <a:effectLst/>
                <a:uLnTx/>
                <a:uFillTx/>
                <a:latin typeface="+mn-lt"/>
                <a:ea typeface="+mn-ea"/>
                <a:cs typeface="+mn-cs"/>
              </a:rPr>
              <a:t> schedules work over cluster</a:t>
            </a:r>
          </a:p>
          <a:p>
            <a:pPr marL="285750" marR="0" indent="-285750" algn="l" defTabSz="457200" rtl="0" eaLnBrk="1" fontAlgn="auto" latinLnBrk="0" hangingPunct="1">
              <a:lnSpc>
                <a:spcPct val="100000"/>
              </a:lnSpc>
              <a:spcBef>
                <a:spcPct val="20000"/>
              </a:spcBef>
              <a:spcAft>
                <a:spcPts val="0"/>
              </a:spcAft>
              <a:buClrTx/>
              <a:buSzTx/>
              <a:buFont typeface="Arial"/>
              <a:buChar char="•"/>
              <a:tabLst/>
            </a:pPr>
            <a:r>
              <a:rPr lang="en-GB" sz="1200" baseline="0" dirty="0" smtClean="0">
                <a:solidFill>
                  <a:srgbClr val="1E1E1E"/>
                </a:solidFill>
                <a:latin typeface="+mn-lt"/>
                <a:ea typeface="+mn-ea"/>
                <a:cs typeface="+mn-cs"/>
              </a:rPr>
              <a:t>RM allocates containers to apps</a:t>
            </a:r>
          </a:p>
          <a:p>
            <a:pPr marL="285750" marR="0" indent="-285750" algn="l" defTabSz="457200" rtl="0" eaLnBrk="1" fontAlgn="auto" latinLnBrk="0" hangingPunct="1">
              <a:lnSpc>
                <a:spcPct val="100000"/>
              </a:lnSpc>
              <a:spcBef>
                <a:spcPct val="20000"/>
              </a:spcBef>
              <a:spcAft>
                <a:spcPts val="0"/>
              </a:spcAft>
              <a:buClrTx/>
              <a:buSzTx/>
              <a:buFont typeface="Arial"/>
              <a:buChar char="•"/>
              <a:tabLst/>
            </a:pPr>
            <a:r>
              <a:rPr lang="en-GB" sz="1200" baseline="0" dirty="0" smtClean="0">
                <a:solidFill>
                  <a:srgbClr val="1E1E1E"/>
                </a:solidFill>
                <a:latin typeface="+mn-lt"/>
                <a:ea typeface="+mn-ea"/>
                <a:cs typeface="+mn-cs"/>
              </a:rPr>
              <a:t>NMs</a:t>
            </a:r>
            <a:r>
              <a:rPr lang="en-GB" sz="1200" dirty="0" smtClean="0">
                <a:solidFill>
                  <a:srgbClr val="1E1E1E"/>
                </a:solidFill>
                <a:latin typeface="+mn-lt"/>
                <a:ea typeface="+mn-ea"/>
                <a:cs typeface="+mn-cs"/>
              </a:rPr>
              <a:t> start containers</a:t>
            </a:r>
          </a:p>
          <a:p>
            <a:pPr marL="285750" marR="0" indent="-285750" algn="l" defTabSz="457200" rtl="0" eaLnBrk="1" fontAlgn="auto" latinLnBrk="0" hangingPunct="1">
              <a:lnSpc>
                <a:spcPct val="100000"/>
              </a:lnSpc>
              <a:spcBef>
                <a:spcPct val="20000"/>
              </a:spcBef>
              <a:spcAft>
                <a:spcPts val="0"/>
              </a:spcAft>
              <a:buClrTx/>
              <a:buSzTx/>
              <a:buFont typeface="Arial"/>
              <a:buChar char="•"/>
              <a:tabLst/>
            </a:pPr>
            <a:r>
              <a:rPr kumimoji="0" lang="en-GB" sz="1200" b="0" i="0" u="none" strike="noStrike" kern="1200" cap="none" spc="0" normalizeH="0" baseline="0" noProof="0" dirty="0" smtClean="0">
                <a:ln>
                  <a:noFill/>
                </a:ln>
                <a:solidFill>
                  <a:srgbClr val="1E1E1E"/>
                </a:solidFill>
                <a:effectLst/>
                <a:uLnTx/>
                <a:uFillTx/>
                <a:latin typeface="+mn-lt"/>
                <a:ea typeface="+mn-ea"/>
                <a:cs typeface="+mn-cs"/>
              </a:rPr>
              <a:t>NMs</a:t>
            </a:r>
            <a:r>
              <a:rPr kumimoji="0" lang="en-GB" sz="1200" b="0" i="0" u="none" strike="noStrike" kern="1200" cap="none" spc="0" normalizeH="0" noProof="0" dirty="0" smtClean="0">
                <a:ln>
                  <a:noFill/>
                </a:ln>
                <a:solidFill>
                  <a:srgbClr val="1E1E1E"/>
                </a:solidFill>
                <a:effectLst/>
                <a:uLnTx/>
                <a:uFillTx/>
                <a:latin typeface="+mn-lt"/>
                <a:ea typeface="+mn-ea"/>
                <a:cs typeface="+mn-cs"/>
              </a:rPr>
              <a:t> report container health</a:t>
            </a:r>
          </a:p>
          <a:p>
            <a:endParaRPr lang="en-US" dirty="0"/>
          </a:p>
        </p:txBody>
      </p:sp>
      <p:sp>
        <p:nvSpPr>
          <p:cNvPr id="4" name="Slide Number Placeholder 3"/>
          <p:cNvSpPr>
            <a:spLocks noGrp="1"/>
          </p:cNvSpPr>
          <p:nvPr>
            <p:ph type="sldNum" sz="quarter" idx="10"/>
          </p:nvPr>
        </p:nvSpPr>
        <p:spPr/>
        <p:txBody>
          <a:bodyPr/>
          <a:lstStyle/>
          <a:p>
            <a:fld id="{2C1E8096-F329-7647-8BCC-856D6F856EB3}" type="slidenum">
              <a:rPr lang="en-US" smtClean="0"/>
              <a:t>9</a:t>
            </a:fld>
            <a:endParaRPr lang="en-US"/>
          </a:p>
        </p:txBody>
      </p:sp>
    </p:spTree>
    <p:extLst>
      <p:ext uri="{BB962C8B-B14F-4D97-AF65-F5344CB8AC3E}">
        <p14:creationId xmlns:p14="http://schemas.microsoft.com/office/powerpoint/2010/main" val="242300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7" name="Picture 6" descr="PPT_image2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6"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2"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baseline="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17880746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4" name="TextBox 3"/>
          <p:cNvSpPr txBox="1"/>
          <p:nvPr userDrawn="1"/>
        </p:nvSpPr>
        <p:spPr>
          <a:xfrm>
            <a:off x="4847393"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11461322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idential 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5" name="TextBox 4"/>
          <p:cNvSpPr txBox="1"/>
          <p:nvPr userDrawn="1"/>
        </p:nvSpPr>
        <p:spPr>
          <a:xfrm>
            <a:off x="3785340"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5989783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idential 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8" name="TextBox 7"/>
          <p:cNvSpPr txBox="1"/>
          <p:nvPr userDrawn="1"/>
        </p:nvSpPr>
        <p:spPr>
          <a:xfrm>
            <a:off x="3785340"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1846961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idential 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3" name="TextBox 2"/>
          <p:cNvSpPr txBox="1"/>
          <p:nvPr userDrawn="1"/>
        </p:nvSpPr>
        <p:spPr>
          <a:xfrm>
            <a:off x="4792648"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3420827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mple Slid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09441" y="0"/>
            <a:ext cx="10969943"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16" name="Text Placeholder 15"/>
          <p:cNvSpPr>
            <a:spLocks noGrp="1"/>
          </p:cNvSpPr>
          <p:nvPr>
            <p:ph type="body" sz="quarter" idx="11"/>
          </p:nvPr>
        </p:nvSpPr>
        <p:spPr>
          <a:xfrm>
            <a:off x="609441" y="1106435"/>
            <a:ext cx="10969943" cy="4954588"/>
          </a:xfrm>
          <a:prstGeom prst="rect">
            <a:avLst/>
          </a:prstGeom>
        </p:spPr>
        <p:txBody>
          <a:bodyPr vert="horz"/>
          <a:lstStyle>
            <a:lvl1pPr marL="0" indent="0">
              <a:spcBef>
                <a:spcPts val="776"/>
              </a:spcBef>
              <a:buClr>
                <a:srgbClr val="69BE28"/>
              </a:buClr>
              <a:buFont typeface="Wingdings" charset="2"/>
              <a:buNone/>
              <a:defRPr sz="2400" b="1" i="0">
                <a:latin typeface="Arial"/>
                <a:cs typeface="Arial"/>
              </a:defRPr>
            </a:lvl1pPr>
            <a:lvl2pPr marL="223838" indent="-223838">
              <a:spcBef>
                <a:spcPts val="776"/>
              </a:spcBef>
              <a:buClr>
                <a:schemeClr val="accent1"/>
              </a:buClr>
              <a:buFont typeface="Wingdings" charset="2"/>
              <a:buChar char="§"/>
              <a:tabLst/>
              <a:defRPr sz="2000">
                <a:solidFill>
                  <a:srgbClr val="818A8F"/>
                </a:solidFill>
              </a:defRPr>
            </a:lvl2pPr>
            <a:lvl3pPr marL="631825" indent="-166688">
              <a:spcBef>
                <a:spcPts val="776"/>
              </a:spcBef>
              <a:spcAft>
                <a:spcPts val="0"/>
              </a:spcAft>
              <a:buFont typeface="Lucida Grande"/>
              <a:buChar char="–"/>
              <a:tabLst/>
              <a:defRPr sz="1800">
                <a:solidFill>
                  <a:srgbClr val="818A8F"/>
                </a:solidFill>
              </a:defRPr>
            </a:lvl3pPr>
            <a:lvl4pPr marL="914400" indent="-171450">
              <a:spcBef>
                <a:spcPts val="776"/>
              </a:spcBef>
              <a:spcAft>
                <a:spcPts val="0"/>
              </a:spcAft>
              <a:defRPr sz="1600">
                <a:solidFill>
                  <a:srgbClr val="818A8F"/>
                </a:solidFill>
              </a:defRPr>
            </a:lvl4pPr>
            <a:lvl5pPr marL="1144588" indent="-176213">
              <a:spcBef>
                <a:spcPts val="776"/>
              </a:spcBef>
              <a:spcAft>
                <a:spcPts val="0"/>
              </a:spcAft>
              <a:buFont typeface="Lucida Grande"/>
              <a:buChar char="-"/>
              <a:defRPr sz="1400">
                <a:solidFill>
                  <a:srgbClr val="818A8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56344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4" name="Picture 1" descr="Tittle_Page.jpg"/>
          <p:cNvPicPr>
            <a:picLocks noChangeAspect="1"/>
          </p:cNvPicPr>
          <p:nvPr userDrawn="1"/>
        </p:nvPicPr>
        <p:blipFill>
          <a:blip r:embed="rId2"/>
          <a:srcRect/>
          <a:stretch>
            <a:fillRect/>
          </a:stretch>
        </p:blipFill>
        <p:spPr bwMode="auto">
          <a:xfrm>
            <a:off x="0" y="0"/>
            <a:ext cx="12188825" cy="6858000"/>
          </a:xfrm>
          <a:prstGeom prst="rect">
            <a:avLst/>
          </a:prstGeom>
          <a:noFill/>
          <a:ln w="9525">
            <a:noFill/>
            <a:miter lim="800000"/>
            <a:headEnd/>
            <a:tailEnd/>
          </a:ln>
        </p:spPr>
      </p:pic>
      <p:sp>
        <p:nvSpPr>
          <p:cNvPr id="7" name="Title 1"/>
          <p:cNvSpPr>
            <a:spLocks noGrp="1"/>
          </p:cNvSpPr>
          <p:nvPr>
            <p:ph type="ctrTitle"/>
          </p:nvPr>
        </p:nvSpPr>
        <p:spPr>
          <a:xfrm>
            <a:off x="569073" y="2015290"/>
            <a:ext cx="11010311" cy="986653"/>
          </a:xfrm>
          <a:prstGeom prst="rect">
            <a:avLst/>
          </a:prstGeom>
        </p:spPr>
        <p:txBody>
          <a:bodyPr anchor="t">
            <a:noAutofit/>
          </a:bodyPr>
          <a:lstStyle>
            <a:lvl1pPr marL="0" indent="0" algn="l" defTabSz="454025">
              <a:tabLst/>
              <a:defRPr sz="4800" baseline="0">
                <a:latin typeface="Arial"/>
                <a:cs typeface="Arial"/>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569073" y="3001942"/>
            <a:ext cx="11010311" cy="640270"/>
          </a:xfrm>
          <a:prstGeom prst="rect">
            <a:avLst/>
          </a:prstGeom>
        </p:spPr>
        <p:txBody>
          <a:bodyPr>
            <a:normAutofit/>
          </a:bodyPr>
          <a:lstStyle>
            <a:lvl1pPr marL="0" indent="0" algn="l">
              <a:buNone/>
              <a:defRPr sz="2800">
                <a:solidFill>
                  <a:srgbClr val="7F7F7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Slide Number Placeholder 5"/>
          <p:cNvSpPr>
            <a:spLocks noGrp="1"/>
          </p:cNvSpPr>
          <p:nvPr>
            <p:ph type="sldNum" sz="quarter" idx="11"/>
          </p:nvPr>
        </p:nvSpPr>
        <p:spPr>
          <a:xfrm>
            <a:off x="8735325" y="6465889"/>
            <a:ext cx="2844059"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a:defRPr/>
            </a:pPr>
            <a:r>
              <a:rPr lang="en-US" dirty="0"/>
              <a:t>Page </a:t>
            </a:r>
            <a:fld id="{55195364-CB26-204E-9D19-22CA26A13F79}" type="slidenum">
              <a:rPr lang="en-US"/>
              <a:pPr>
                <a:defRPr/>
              </a:pPr>
              <a:t>‹#›</a:t>
            </a:fld>
            <a:endParaRPr lang="en-US" dirty="0"/>
          </a:p>
        </p:txBody>
      </p:sp>
      <p:sp>
        <p:nvSpPr>
          <p:cNvPr id="10" name="TextBox 9"/>
          <p:cNvSpPr txBox="1"/>
          <p:nvPr userDrawn="1"/>
        </p:nvSpPr>
        <p:spPr>
          <a:xfrm>
            <a:off x="569236" y="6545264"/>
            <a:ext cx="8166089" cy="276225"/>
          </a:xfrm>
          <a:prstGeom prst="rect">
            <a:avLst/>
          </a:prstGeom>
        </p:spPr>
        <p:txBody>
          <a:bodyPr>
            <a:normAutofit/>
          </a:bodyPr>
          <a:lstStyle/>
          <a:p>
            <a:pPr fontAlgn="auto">
              <a:spcBef>
                <a:spcPct val="20000"/>
              </a:spcBef>
              <a:spcAft>
                <a:spcPts val="0"/>
              </a:spcAft>
              <a:buFont typeface="Arial"/>
              <a:buNone/>
              <a:defRPr/>
            </a:pPr>
            <a:r>
              <a:rPr lang="en-US" sz="800" dirty="0">
                <a:latin typeface="+mn-lt"/>
                <a:ea typeface="+mn-ea"/>
                <a:cs typeface="+mn-cs"/>
              </a:rPr>
              <a:t>© Hortonworks Inc. </a:t>
            </a:r>
            <a:r>
              <a:rPr lang="en-US" sz="800" dirty="0" smtClean="0">
                <a:latin typeface="+mn-lt"/>
                <a:ea typeface="+mn-ea"/>
                <a:cs typeface="+mn-cs"/>
              </a:rPr>
              <a:t>2014</a:t>
            </a:r>
            <a:endParaRPr lang="en-US" b="1" dirty="0">
              <a:solidFill>
                <a:srgbClr val="C3C3C3"/>
              </a:solidFill>
              <a:latin typeface="+mn-lt"/>
              <a:ea typeface="+mn-ea"/>
              <a:cs typeface="+mn-cs"/>
            </a:endParaRPr>
          </a:p>
        </p:txBody>
      </p:sp>
    </p:spTree>
    <p:extLst>
      <p:ext uri="{BB962C8B-B14F-4D97-AF65-F5344CB8AC3E}">
        <p14:creationId xmlns:p14="http://schemas.microsoft.com/office/powerpoint/2010/main" val="1374634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Picture 5" descr="PPT_image5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4" name="Rectangle 3"/>
          <p:cNvSpPr/>
          <p:nvPr userDrawn="1"/>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6"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2"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6183632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1">
    <p:spTree>
      <p:nvGrpSpPr>
        <p:cNvPr id="1" name=""/>
        <p:cNvGrpSpPr/>
        <p:nvPr/>
      </p:nvGrpSpPr>
      <p:grpSpPr>
        <a:xfrm>
          <a:off x="0" y="0"/>
          <a:ext cx="0" cy="0"/>
          <a:chOff x="0" y="0"/>
          <a:chExt cx="0" cy="0"/>
        </a:xfrm>
      </p:grpSpPr>
      <p:sp>
        <p:nvSpPr>
          <p:cNvPr id="6" name="Rectangle 5"/>
          <p:cNvSpPr/>
          <p:nvPr userDrawn="1"/>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33"/>
            <a:ext cx="11010311" cy="226026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26910"/>
            <a:ext cx="11010311" cy="908289"/>
          </a:xfrm>
          <a:prstGeom prst="rect">
            <a:avLst/>
          </a:prstGeom>
        </p:spPr>
        <p:txBody>
          <a:bodyPr>
            <a:noAutofit/>
          </a:bodyPr>
          <a:lstStyle>
            <a:lvl1pPr marL="0" indent="0" algn="l">
              <a:buNone/>
              <a:defRPr sz="24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pic>
        <p:nvPicPr>
          <p:cNvPr id="5" name="Picture 4" descr="Hor_White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90233" y="6090523"/>
            <a:ext cx="1302849" cy="506663"/>
          </a:xfrm>
          <a:prstGeom prst="rect">
            <a:avLst/>
          </a:prstGeom>
        </p:spPr>
      </p:pic>
    </p:spTree>
    <p:extLst>
      <p:ext uri="{BB962C8B-B14F-4D97-AF65-F5344CB8AC3E}">
        <p14:creationId xmlns:p14="http://schemas.microsoft.com/office/powerpoint/2010/main" val="34475559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2">
    <p:spTree>
      <p:nvGrpSpPr>
        <p:cNvPr id="1" name=""/>
        <p:cNvGrpSpPr/>
        <p:nvPr/>
      </p:nvGrpSpPr>
      <p:grpSpPr>
        <a:xfrm>
          <a:off x="0" y="0"/>
          <a:ext cx="0" cy="0"/>
          <a:chOff x="0" y="0"/>
          <a:chExt cx="0" cy="0"/>
        </a:xfrm>
      </p:grpSpPr>
      <p:pic>
        <p:nvPicPr>
          <p:cNvPr id="2" name="Picture 1" descr="PPT_image4_16x9.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6" name="Rectangle 5"/>
          <p:cNvSpPr/>
          <p:nvPr userDrawn="1"/>
        </p:nvSpPr>
        <p:spPr>
          <a:xfrm>
            <a:off x="0" y="5"/>
            <a:ext cx="12188825" cy="313945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714510"/>
            <a:ext cx="12188825" cy="114349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949336"/>
            <a:ext cx="11010311" cy="152034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two lines)</a:t>
            </a:r>
            <a:endParaRPr lang="en-US" dirty="0"/>
          </a:p>
        </p:txBody>
      </p:sp>
      <p:sp>
        <p:nvSpPr>
          <p:cNvPr id="8" name="Subtitle 2"/>
          <p:cNvSpPr>
            <a:spLocks noGrp="1"/>
          </p:cNvSpPr>
          <p:nvPr>
            <p:ph type="subTitle" idx="1" hasCustomPrompt="1"/>
          </p:nvPr>
        </p:nvSpPr>
        <p:spPr>
          <a:xfrm>
            <a:off x="569073" y="2522589"/>
            <a:ext cx="11010311" cy="640270"/>
          </a:xfrm>
          <a:prstGeom prst="rect">
            <a:avLst/>
          </a:prstGeom>
        </p:spPr>
        <p:txBody>
          <a:bodyPr>
            <a:no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one line)</a:t>
            </a:r>
            <a:endParaRPr lang="en-US" dirty="0"/>
          </a:p>
        </p:txBody>
      </p:sp>
      <p:pic>
        <p:nvPicPr>
          <p:cNvPr id="10" name="Picture 9" descr="Hor_White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90233" y="6090523"/>
            <a:ext cx="1302849" cy="506663"/>
          </a:xfrm>
          <a:prstGeom prst="rect">
            <a:avLst/>
          </a:prstGeom>
        </p:spPr>
      </p:pic>
    </p:spTree>
    <p:extLst>
      <p:ext uri="{BB962C8B-B14F-4D97-AF65-F5344CB8AC3E}">
        <p14:creationId xmlns:p14="http://schemas.microsoft.com/office/powerpoint/2010/main" val="183692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3">
    <p:spTree>
      <p:nvGrpSpPr>
        <p:cNvPr id="1" name=""/>
        <p:cNvGrpSpPr/>
        <p:nvPr/>
      </p:nvGrpSpPr>
      <p:grpSpPr>
        <a:xfrm>
          <a:off x="0" y="0"/>
          <a:ext cx="0" cy="0"/>
          <a:chOff x="0" y="0"/>
          <a:chExt cx="0" cy="0"/>
        </a:xfrm>
      </p:grpSpPr>
      <p:sp>
        <p:nvSpPr>
          <p:cNvPr id="6" name="Rectangle 5"/>
          <p:cNvSpPr/>
          <p:nvPr userDrawn="1"/>
        </p:nvSpPr>
        <p:spPr>
          <a:xfrm>
            <a:off x="0" y="4"/>
            <a:ext cx="12188825" cy="3973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29"/>
            <a:ext cx="11010311" cy="2260262"/>
          </a:xfrm>
          <a:prstGeom prst="rect">
            <a:avLst/>
          </a:prstGeom>
          <a:noFill/>
        </p:spPr>
        <p:txBody>
          <a:bodyPr wrap="square" bIns="137160" anchor="b" anchorCtr="0">
            <a:noAutofit/>
          </a:bodyPr>
          <a:lstStyle>
            <a:lvl1pPr marL="0" indent="0" algn="l" defTabSz="454025">
              <a:spcAft>
                <a:spcPts val="0"/>
              </a:spcAft>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56300"/>
            <a:ext cx="11010311" cy="961601"/>
          </a:xfrm>
          <a:prstGeom prst="rect">
            <a:avLst/>
          </a:prstGeom>
        </p:spPr>
        <p:txBody>
          <a:bodyPr>
            <a:noAutofit/>
          </a:bodyPr>
          <a:lstStyle>
            <a:lvl1pPr marL="0" indent="0" algn="l">
              <a:buNone/>
              <a:defRPr sz="2800" baseline="0">
                <a:solidFill>
                  <a:srgbClr val="818A8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spTree>
    <p:extLst>
      <p:ext uri="{BB962C8B-B14F-4D97-AF65-F5344CB8AC3E}">
        <p14:creationId xmlns:p14="http://schemas.microsoft.com/office/powerpoint/2010/main" val="11889287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3356773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22935247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42547932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Tree>
    <p:extLst>
      <p:ext uri="{BB962C8B-B14F-4D97-AF65-F5344CB8AC3E}">
        <p14:creationId xmlns:p14="http://schemas.microsoft.com/office/powerpoint/2010/main" val="1145446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e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487553" cy="10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r_RGBLogo.png"/>
          <p:cNvPicPr>
            <a:picLocks/>
          </p:cNvPicPr>
          <p:nvPr/>
        </p:nvPicPr>
        <p:blipFill>
          <a:blip r:embed="rId18" cstate="screen">
            <a:extLst>
              <a:ext uri="{28A0092B-C50C-407E-A947-70E740481C1C}">
                <a14:useLocalDpi xmlns:a14="http://schemas.microsoft.com/office/drawing/2010/main"/>
              </a:ext>
            </a:extLst>
          </a:blip>
          <a:stretch>
            <a:fillRect/>
          </a:stretch>
        </p:blipFill>
        <p:spPr>
          <a:xfrm>
            <a:off x="10190399" y="6098077"/>
            <a:ext cx="1298448" cy="488762"/>
          </a:xfrm>
          <a:prstGeom prst="rect">
            <a:avLst/>
          </a:prstGeom>
        </p:spPr>
      </p:pic>
      <p:sp>
        <p:nvSpPr>
          <p:cNvPr id="8" name="TextBox 7"/>
          <p:cNvSpPr txBox="1"/>
          <p:nvPr/>
        </p:nvSpPr>
        <p:spPr>
          <a:xfrm>
            <a:off x="692986" y="6476473"/>
            <a:ext cx="961696" cy="228600"/>
          </a:xfrm>
          <a:prstGeom prst="rect">
            <a:avLst/>
          </a:prstGeom>
          <a:noFill/>
        </p:spPr>
        <p:txBody>
          <a:bodyPr wrap="square" lIns="0" tIns="0" rIns="0" bIns="0" rtlCol="0">
            <a:noAutofit/>
          </a:bodyPr>
          <a:lstStyle/>
          <a:p>
            <a:pPr algn="l">
              <a:lnSpc>
                <a:spcPct val="90000"/>
              </a:lnSpc>
            </a:pPr>
            <a:r>
              <a:rPr lang="en-US" sz="900" b="1" spc="-70" dirty="0" smtClean="0">
                <a:solidFill>
                  <a:schemeClr val="accent4"/>
                </a:solidFill>
                <a:latin typeface="+mn-lt"/>
              </a:rPr>
              <a:t>Page </a:t>
            </a:r>
            <a:fld id="{9484F7A5-6A8F-8446-A111-2677E1911D97}" type="slidenum">
              <a:rPr lang="en-US" sz="900" b="1" spc="-70" smtClean="0">
                <a:solidFill>
                  <a:schemeClr val="accent4"/>
                </a:solidFill>
                <a:latin typeface="+mn-lt"/>
              </a:rPr>
              <a:pPr algn="l">
                <a:lnSpc>
                  <a:spcPct val="90000"/>
                </a:lnSpc>
              </a:pPr>
              <a:t>‹#›</a:t>
            </a:fld>
            <a:endParaRPr lang="en-US" sz="900" b="1" spc="-70" dirty="0" smtClean="0">
              <a:solidFill>
                <a:schemeClr val="accent4"/>
              </a:solidFill>
              <a:latin typeface="+mn-lt"/>
            </a:endParaRPr>
          </a:p>
        </p:txBody>
      </p:sp>
      <p:sp>
        <p:nvSpPr>
          <p:cNvPr id="9" name="TextBox 8"/>
          <p:cNvSpPr txBox="1"/>
          <p:nvPr/>
        </p:nvSpPr>
        <p:spPr>
          <a:xfrm>
            <a:off x="1654684" y="6476473"/>
            <a:ext cx="3209419" cy="228600"/>
          </a:xfrm>
          <a:prstGeom prst="rect">
            <a:avLst/>
          </a:prstGeom>
        </p:spPr>
        <p:txBody>
          <a:bodyPr lIns="0" tIns="0" rIns="0" bIns="0">
            <a:noAutofit/>
          </a:bodyPr>
          <a:lstStyle/>
          <a:p>
            <a:pPr>
              <a:spcBef>
                <a:spcPts val="0"/>
              </a:spcBef>
              <a:buFont typeface="Arial"/>
              <a:buNone/>
              <a:defRPr/>
            </a:pPr>
            <a:r>
              <a:rPr lang="en-US" sz="900" dirty="0" smtClean="0">
                <a:solidFill>
                  <a:schemeClr val="accent4"/>
                </a:solidFill>
                <a:latin typeface="+mn-lt"/>
                <a:ea typeface="ヒラギノ角ゴ Pro W3" charset="-128"/>
                <a:cs typeface="ヒラギノ角ゴ Pro W3" charset="-128"/>
              </a:rPr>
              <a:t>©</a:t>
            </a:r>
            <a:r>
              <a:rPr lang="en-US" sz="900" baseline="0" dirty="0" smtClean="0">
                <a:solidFill>
                  <a:schemeClr val="accent4"/>
                </a:solidFill>
                <a:latin typeface="+mn-lt"/>
                <a:ea typeface="ヒラギノ角ゴ Pro W3" charset="-128"/>
                <a:cs typeface="ヒラギノ角ゴ Pro W3" charset="-128"/>
              </a:rPr>
              <a:t> Hortonworks </a:t>
            </a:r>
            <a:r>
              <a:rPr lang="en-US" sz="900" dirty="0" smtClean="0">
                <a:solidFill>
                  <a:schemeClr val="accent4"/>
                </a:solidFill>
                <a:latin typeface="+mn-lt"/>
                <a:ea typeface="ヒラギノ角ゴ Pro W3" charset="-128"/>
                <a:cs typeface="ヒラギノ角ゴ Pro W3" charset="-128"/>
              </a:rPr>
              <a:t>Inc. 2011 – 2014. All Rights Reserved</a:t>
            </a:r>
            <a:endParaRPr lang="en-US" sz="900" dirty="0">
              <a:solidFill>
                <a:schemeClr val="accent4"/>
              </a:solidFill>
              <a:latin typeface="+mn-lt"/>
              <a:ea typeface="ヒラギノ角ゴ Pro W3" charset="-128"/>
              <a:cs typeface="ヒラギノ角ゴ Pro W3" charset="-128"/>
            </a:endParaRPr>
          </a:p>
        </p:txBody>
      </p:sp>
    </p:spTree>
    <p:extLst>
      <p:ext uri="{BB962C8B-B14F-4D97-AF65-F5344CB8AC3E}">
        <p14:creationId xmlns:p14="http://schemas.microsoft.com/office/powerpoint/2010/main" val="670858384"/>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9" r:id="rId3"/>
    <p:sldLayoutId id="2147483675" r:id="rId4"/>
    <p:sldLayoutId id="2147483676" r:id="rId5"/>
    <p:sldLayoutId id="2147483671" r:id="rId6"/>
    <p:sldLayoutId id="2147483672" r:id="rId7"/>
    <p:sldLayoutId id="2147483673" r:id="rId8"/>
    <p:sldLayoutId id="2147483667" r:id="rId9"/>
    <p:sldLayoutId id="2147483677" r:id="rId10"/>
    <p:sldLayoutId id="2147483678" r:id="rId11"/>
    <p:sldLayoutId id="2147483679" r:id="rId12"/>
    <p:sldLayoutId id="2147483680" r:id="rId13"/>
    <p:sldLayoutId id="2147483681" r:id="rId14"/>
    <p:sldLayoutId id="2147483682" r:id="rId15"/>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hf hdr="0" ftr="0" dt="0"/>
  <p:txStyles>
    <p:titleStyle>
      <a:lvl1pPr algn="l" defTabSz="457200" rtl="0" eaLnBrk="1" fontAlgn="base" hangingPunct="1">
        <a:spcBef>
          <a:spcPct val="0"/>
        </a:spcBef>
        <a:spcAft>
          <a:spcPct val="0"/>
        </a:spcAft>
        <a:defRPr sz="3600" kern="1200">
          <a:solidFill>
            <a:schemeClr val="tx1"/>
          </a:solidFill>
          <a:latin typeface="+mj-lt"/>
          <a:ea typeface="ヒラギノ角ゴ Pro W3" charset="-128"/>
          <a:cs typeface="ヒラギノ角ゴ Pro W3" charset="-128"/>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lIns="121899" tIns="60949" rIns="121899" bIns="60949"/>
          <a:lstStyle/>
          <a:p>
            <a:r>
              <a:rPr lang="en-US" dirty="0" smtClean="0"/>
              <a:t>Apache Slider</a:t>
            </a:r>
            <a:endParaRPr lang="en-US" dirty="0"/>
          </a:p>
        </p:txBody>
      </p:sp>
      <p:sp>
        <p:nvSpPr>
          <p:cNvPr id="2" name="TextBox 1"/>
          <p:cNvSpPr txBox="1"/>
          <p:nvPr/>
        </p:nvSpPr>
        <p:spPr>
          <a:xfrm>
            <a:off x="1034282" y="3823458"/>
            <a:ext cx="7135242" cy="785642"/>
          </a:xfrm>
          <a:prstGeom prst="rect">
            <a:avLst/>
          </a:prstGeom>
        </p:spPr>
        <p:txBody>
          <a:bodyPr vert="horz" wrap="square" lIns="91440" tIns="91440" rIns="91440" bIns="91440" rtlCol="0">
            <a:noAutofit/>
          </a:bodyPr>
          <a:lstStyle/>
          <a:p>
            <a:r>
              <a:rPr lang="en-US" sz="3200" b="1" dirty="0" smtClean="0">
                <a:solidFill>
                  <a:schemeClr val="accent5"/>
                </a:solidFill>
              </a:rPr>
              <a:t>Shivaji Dutta</a:t>
            </a:r>
          </a:p>
          <a:p>
            <a:r>
              <a:rPr lang="en-US" sz="3200" b="1" dirty="0" smtClean="0">
                <a:solidFill>
                  <a:schemeClr val="accent5"/>
                </a:solidFill>
              </a:rPr>
              <a:t>Sr. Partner Solutions Engineer</a:t>
            </a:r>
            <a:endParaRPr lang="en-US" sz="3200" b="1" dirty="0">
              <a:solidFill>
                <a:schemeClr val="accent5"/>
              </a:solidFill>
            </a:endParaRPr>
          </a:p>
        </p:txBody>
      </p:sp>
      <p:sp>
        <p:nvSpPr>
          <p:cNvPr id="4" name="TextBox 3"/>
          <p:cNvSpPr txBox="1"/>
          <p:nvPr/>
        </p:nvSpPr>
        <p:spPr>
          <a:xfrm>
            <a:off x="4804832" y="4386501"/>
            <a:ext cx="914400" cy="914400"/>
          </a:xfrm>
          <a:prstGeom prst="rect">
            <a:avLst/>
          </a:prstGeom>
        </p:spPr>
        <p:txBody>
          <a:bodyPr vert="horz" wrap="none" lIns="91440" tIns="91440" rIns="91440" bIns="91440" rtlCol="0">
            <a:noAutofit/>
          </a:bodyPr>
          <a:lstStyle/>
          <a:p>
            <a:endParaRPr lang="en-US" dirty="0"/>
          </a:p>
        </p:txBody>
      </p:sp>
    </p:spTree>
    <p:extLst>
      <p:ext uri="{BB962C8B-B14F-4D97-AF65-F5344CB8AC3E}">
        <p14:creationId xmlns:p14="http://schemas.microsoft.com/office/powerpoint/2010/main" val="13939649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 Powerful but Complex</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Powerful – Fine grained control through API</a:t>
            </a:r>
          </a:p>
          <a:p>
            <a:pPr marL="342900" indent="-342900">
              <a:buFont typeface="Arial"/>
              <a:buChar char="•"/>
            </a:pPr>
            <a:r>
              <a:rPr lang="en-US" dirty="0"/>
              <a:t>Needs Coding and Development work for creating</a:t>
            </a:r>
          </a:p>
          <a:p>
            <a:pPr marL="566738" lvl="1" indent="-342900">
              <a:buFontTx/>
              <a:buChar char="-"/>
            </a:pPr>
            <a:r>
              <a:rPr lang="en-US" dirty="0">
                <a:solidFill>
                  <a:srgbClr val="44697D"/>
                </a:solidFill>
              </a:rPr>
              <a:t>Yarn Application Master</a:t>
            </a:r>
          </a:p>
          <a:p>
            <a:pPr marL="566738" lvl="1" indent="-342900">
              <a:buFontTx/>
              <a:buChar char="-"/>
            </a:pPr>
            <a:r>
              <a:rPr lang="en-US" dirty="0">
                <a:solidFill>
                  <a:srgbClr val="44697D"/>
                </a:solidFill>
              </a:rPr>
              <a:t>Yarn Client</a:t>
            </a:r>
          </a:p>
          <a:p>
            <a:pPr marL="566738" lvl="1" indent="-342900">
              <a:buFontTx/>
              <a:buChar char="-"/>
            </a:pPr>
            <a:r>
              <a:rPr lang="en-US" dirty="0">
                <a:solidFill>
                  <a:srgbClr val="44697D"/>
                </a:solidFill>
              </a:rPr>
              <a:t>Yarn </a:t>
            </a:r>
            <a:r>
              <a:rPr lang="en-US" dirty="0" smtClean="0">
                <a:solidFill>
                  <a:srgbClr val="44697D"/>
                </a:solidFill>
              </a:rPr>
              <a:t>Container</a:t>
            </a:r>
            <a:endParaRPr lang="en-US" dirty="0" smtClean="0"/>
          </a:p>
          <a:p>
            <a:pPr marL="342900" indent="-342900">
              <a:buFontTx/>
              <a:buChar char="-"/>
            </a:pPr>
            <a:r>
              <a:rPr lang="en-US" dirty="0" smtClean="0"/>
              <a:t>Complex &amp; Time Consuming to write</a:t>
            </a:r>
          </a:p>
          <a:p>
            <a:pPr marL="342900" indent="-342900">
              <a:buFontTx/>
              <a:buChar char="-"/>
            </a:pPr>
            <a:r>
              <a:rPr lang="en-US" dirty="0" smtClean="0">
                <a:solidFill>
                  <a:schemeClr val="bg1"/>
                </a:solidFill>
              </a:rPr>
              <a:t>For Standard Applications</a:t>
            </a:r>
          </a:p>
          <a:p>
            <a:pPr marL="566738" lvl="1" indent="-342900">
              <a:buFontTx/>
              <a:buChar char="-"/>
            </a:pPr>
            <a:r>
              <a:rPr lang="en-US" dirty="0" smtClean="0">
                <a:solidFill>
                  <a:srgbClr val="116081"/>
                </a:solidFill>
              </a:rPr>
              <a:t>No Easy way of State Management</a:t>
            </a:r>
          </a:p>
          <a:p>
            <a:pPr marL="974725" lvl="2" indent="-342900">
              <a:buFontTx/>
              <a:buChar char="-"/>
            </a:pPr>
            <a:r>
              <a:rPr lang="en-US" dirty="0" smtClean="0">
                <a:solidFill>
                  <a:srgbClr val="116081"/>
                </a:solidFill>
              </a:rPr>
              <a:t>THAW </a:t>
            </a:r>
          </a:p>
          <a:p>
            <a:pPr marL="974725" lvl="2" indent="-342900">
              <a:buFontTx/>
              <a:buChar char="-"/>
            </a:pPr>
            <a:r>
              <a:rPr lang="en-US" dirty="0" smtClean="0">
                <a:solidFill>
                  <a:srgbClr val="116081"/>
                </a:solidFill>
              </a:rPr>
              <a:t>FLEX</a:t>
            </a:r>
          </a:p>
          <a:p>
            <a:pPr marL="342900" indent="-342900">
              <a:buFontTx/>
              <a:buChar char="-"/>
            </a:pPr>
            <a:endParaRPr lang="en-US" dirty="0"/>
          </a:p>
        </p:txBody>
      </p:sp>
    </p:spTree>
    <p:extLst>
      <p:ext uri="{BB962C8B-B14F-4D97-AF65-F5344CB8AC3E}">
        <p14:creationId xmlns:p14="http://schemas.microsoft.com/office/powerpoint/2010/main" val="3175169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Long Running Applications</a:t>
            </a:r>
            <a:br>
              <a:rPr lang="en-US" dirty="0" smtClean="0"/>
            </a:br>
            <a:r>
              <a:rPr lang="en-US" dirty="0"/>
              <a:t>	</a:t>
            </a:r>
            <a:r>
              <a:rPr lang="en-US" dirty="0" smtClean="0"/>
              <a:t>- Difference from Map-Red</a:t>
            </a:r>
            <a:endParaRPr lang="en-US" dirty="0"/>
          </a:p>
        </p:txBody>
      </p:sp>
    </p:spTree>
    <p:extLst>
      <p:ext uri="{BB962C8B-B14F-4D97-AF65-F5344CB8AC3E}">
        <p14:creationId xmlns:p14="http://schemas.microsoft.com/office/powerpoint/2010/main" val="35979011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Running Application - Needs</a:t>
            </a:r>
            <a:endParaRPr lang="en-US" dirty="0"/>
          </a:p>
        </p:txBody>
      </p:sp>
      <p:sp>
        <p:nvSpPr>
          <p:cNvPr id="3" name="Text Placeholder 2"/>
          <p:cNvSpPr>
            <a:spLocks noGrp="1"/>
          </p:cNvSpPr>
          <p:nvPr>
            <p:ph type="body" sz="quarter" idx="11"/>
          </p:nvPr>
        </p:nvSpPr>
        <p:spPr/>
        <p:txBody>
          <a:bodyPr/>
          <a:lstStyle/>
          <a:p>
            <a:pPr marL="342900" indent="-342900">
              <a:buFontTx/>
              <a:buChar char="-"/>
            </a:pPr>
            <a:r>
              <a:rPr lang="en-US" dirty="0" smtClean="0"/>
              <a:t>Management</a:t>
            </a:r>
          </a:p>
          <a:p>
            <a:pPr marL="566738" lvl="1" indent="-342900">
              <a:buFontTx/>
              <a:buChar char="-"/>
            </a:pPr>
            <a:r>
              <a:rPr lang="en-US" dirty="0" smtClean="0">
                <a:solidFill>
                  <a:srgbClr val="116081"/>
                </a:solidFill>
              </a:rPr>
              <a:t>Install</a:t>
            </a:r>
          </a:p>
          <a:p>
            <a:pPr marL="566738" lvl="1" indent="-342900">
              <a:buFontTx/>
              <a:buChar char="-"/>
            </a:pPr>
            <a:r>
              <a:rPr lang="en-US" dirty="0" smtClean="0">
                <a:solidFill>
                  <a:srgbClr val="116081"/>
                </a:solidFill>
              </a:rPr>
              <a:t>Configure</a:t>
            </a:r>
          </a:p>
          <a:p>
            <a:pPr marL="566738" lvl="1" indent="-342900">
              <a:buFontTx/>
              <a:buChar char="-"/>
            </a:pPr>
            <a:r>
              <a:rPr lang="en-US" dirty="0" smtClean="0">
                <a:solidFill>
                  <a:srgbClr val="116081"/>
                </a:solidFill>
              </a:rPr>
              <a:t>Start/Stop</a:t>
            </a:r>
          </a:p>
          <a:p>
            <a:pPr marL="566738" lvl="1" indent="-342900">
              <a:buFontTx/>
              <a:buChar char="-"/>
            </a:pPr>
            <a:r>
              <a:rPr lang="en-US" dirty="0" smtClean="0">
                <a:solidFill>
                  <a:srgbClr val="116081"/>
                </a:solidFill>
              </a:rPr>
              <a:t>Reconfigure</a:t>
            </a:r>
          </a:p>
          <a:p>
            <a:pPr marL="566738" lvl="1" indent="-342900">
              <a:buFontTx/>
              <a:buChar char="-"/>
            </a:pPr>
            <a:r>
              <a:rPr lang="en-US" dirty="0" smtClean="0">
                <a:solidFill>
                  <a:srgbClr val="116081"/>
                </a:solidFill>
              </a:rPr>
              <a:t>Activate/Reactivate</a:t>
            </a:r>
          </a:p>
          <a:p>
            <a:pPr marL="342900" indent="-342900">
              <a:buFontTx/>
              <a:buChar char="-"/>
            </a:pPr>
            <a:r>
              <a:rPr lang="en-US" dirty="0" smtClean="0"/>
              <a:t>Upgrade</a:t>
            </a:r>
          </a:p>
          <a:p>
            <a:pPr marL="566738" lvl="1" indent="-342900">
              <a:buFontTx/>
              <a:buChar char="-"/>
            </a:pPr>
            <a:r>
              <a:rPr lang="en-US" dirty="0" smtClean="0">
                <a:solidFill>
                  <a:srgbClr val="116081"/>
                </a:solidFill>
              </a:rPr>
              <a:t>Rolling Upgrade</a:t>
            </a:r>
          </a:p>
          <a:p>
            <a:pPr marL="342900" indent="-342900">
              <a:buFontTx/>
              <a:buChar char="-"/>
            </a:pPr>
            <a:r>
              <a:rPr lang="en-US" dirty="0" smtClean="0">
                <a:solidFill>
                  <a:schemeClr val="bg1"/>
                </a:solidFill>
              </a:rPr>
              <a:t>Security</a:t>
            </a:r>
          </a:p>
          <a:p>
            <a:pPr marL="342900" indent="-342900">
              <a:buFontTx/>
              <a:buChar char="-"/>
            </a:pPr>
            <a:r>
              <a:rPr lang="en-US" dirty="0" smtClean="0">
                <a:solidFill>
                  <a:schemeClr val="bg1"/>
                </a:solidFill>
              </a:rPr>
              <a:t>Scalability</a:t>
            </a:r>
          </a:p>
          <a:p>
            <a:pPr marL="342900" indent="-342900">
              <a:buFontTx/>
              <a:buChar char="-"/>
            </a:pPr>
            <a:r>
              <a:rPr lang="en-US" dirty="0" smtClean="0">
                <a:solidFill>
                  <a:schemeClr val="bg1"/>
                </a:solidFill>
              </a:rPr>
              <a:t>Monitoring</a:t>
            </a:r>
          </a:p>
          <a:p>
            <a:pPr marL="566738" lvl="1" indent="-342900">
              <a:buFontTx/>
              <a:buChar char="-"/>
            </a:pPr>
            <a:endParaRPr lang="en-US" dirty="0"/>
          </a:p>
        </p:txBody>
      </p:sp>
    </p:spTree>
    <p:extLst>
      <p:ext uri="{BB962C8B-B14F-4D97-AF65-F5344CB8AC3E}">
        <p14:creationId xmlns:p14="http://schemas.microsoft.com/office/powerpoint/2010/main" val="30976385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Slider</a:t>
            </a:r>
            <a:endParaRPr lang="en-US" dirty="0"/>
          </a:p>
        </p:txBody>
      </p:sp>
    </p:spTree>
    <p:extLst>
      <p:ext uri="{BB962C8B-B14F-4D97-AF65-F5344CB8AC3E}">
        <p14:creationId xmlns:p14="http://schemas.microsoft.com/office/powerpoint/2010/main" val="243062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Slider ?</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Full </a:t>
            </a:r>
            <a:r>
              <a:rPr lang="en-US" dirty="0"/>
              <a:t>YARN-integration takes </a:t>
            </a:r>
            <a:r>
              <a:rPr lang="en-US" dirty="0" smtClean="0"/>
              <a:t>effort</a:t>
            </a:r>
          </a:p>
          <a:p>
            <a:pPr marL="566738" lvl="1" indent="-342900">
              <a:buFont typeface="Arial"/>
              <a:buChar char="•"/>
            </a:pPr>
            <a:r>
              <a:rPr lang="en-US" dirty="0" smtClean="0">
                <a:solidFill>
                  <a:schemeClr val="accent3"/>
                </a:solidFill>
              </a:rPr>
              <a:t>Code for every component and action</a:t>
            </a:r>
          </a:p>
          <a:p>
            <a:pPr marL="566738" lvl="1" indent="-342900">
              <a:buFont typeface="Arial"/>
              <a:buChar char="•"/>
            </a:pPr>
            <a:r>
              <a:rPr lang="en-US" dirty="0" smtClean="0">
                <a:solidFill>
                  <a:schemeClr val="accent3"/>
                </a:solidFill>
              </a:rPr>
              <a:t>Powerful and finer control</a:t>
            </a:r>
            <a:endParaRPr lang="en-US" dirty="0">
              <a:solidFill>
                <a:schemeClr val="accent3"/>
              </a:solidFill>
            </a:endParaRPr>
          </a:p>
          <a:p>
            <a:pPr marL="342900" indent="-342900">
              <a:buFont typeface="Arial"/>
              <a:buChar char="•"/>
            </a:pPr>
            <a:r>
              <a:rPr lang="en-US" dirty="0" smtClean="0"/>
              <a:t>YARN delivers access to all the data in HDFS –and the Cluster Resources</a:t>
            </a:r>
          </a:p>
          <a:p>
            <a:pPr marL="342900" indent="-342900">
              <a:buFont typeface="Arial"/>
              <a:buChar char="•"/>
            </a:pPr>
            <a:r>
              <a:rPr lang="en-US" dirty="0" smtClean="0"/>
              <a:t>Maturing </a:t>
            </a:r>
            <a:r>
              <a:rPr lang="en-US" dirty="0" err="1" smtClean="0"/>
              <a:t>Hadoop</a:t>
            </a:r>
            <a:r>
              <a:rPr lang="en-US" dirty="0" smtClean="0"/>
              <a:t> stack needs an Agile platform to integrate</a:t>
            </a:r>
          </a:p>
          <a:p>
            <a:pPr marL="566738" lvl="1" indent="-342900">
              <a:buFont typeface="Arial"/>
              <a:buChar char="•"/>
            </a:pPr>
            <a:r>
              <a:rPr lang="en-US" dirty="0" smtClean="0"/>
              <a:t>E.g. HBASE, HIVE, MAP REDUCE, APP Servers</a:t>
            </a:r>
          </a:p>
          <a:p>
            <a:pPr marL="342900" indent="-342900">
              <a:buFont typeface="Arial"/>
              <a:buChar char="•"/>
            </a:pPr>
            <a:r>
              <a:rPr lang="en-US" dirty="0" smtClean="0"/>
              <a:t>Integrate to Management tools like - </a:t>
            </a:r>
            <a:r>
              <a:rPr lang="en-US" dirty="0" err="1"/>
              <a:t>Ambari</a:t>
            </a:r>
            <a:r>
              <a:rPr lang="en-US" dirty="0"/>
              <a:t>– </a:t>
            </a:r>
            <a:r>
              <a:rPr lang="en-US" dirty="0" smtClean="0"/>
              <a:t>to </a:t>
            </a:r>
            <a:r>
              <a:rPr lang="en-US" dirty="0"/>
              <a:t>monitor applications in</a:t>
            </a:r>
            <a:r>
              <a:rPr lang="en-US" dirty="0" smtClean="0"/>
              <a:t>-a cluster</a:t>
            </a:r>
            <a:endParaRPr lang="en-US" i="1" dirty="0"/>
          </a:p>
          <a:p>
            <a:pPr marL="342900" indent="-342900">
              <a:buFont typeface="Arial"/>
              <a:buChar char="•"/>
            </a:pPr>
            <a:endParaRPr lang="en-US" dirty="0"/>
          </a:p>
        </p:txBody>
      </p:sp>
    </p:spTree>
    <p:extLst>
      <p:ext uri="{BB962C8B-B14F-4D97-AF65-F5344CB8AC3E}">
        <p14:creationId xmlns:p14="http://schemas.microsoft.com/office/powerpoint/2010/main" val="22830260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Slider’s view of an Application</a:t>
            </a:r>
            <a:endParaRPr lang="en-US" dirty="0"/>
          </a:p>
        </p:txBody>
      </p:sp>
      <p:sp>
        <p:nvSpPr>
          <p:cNvPr id="4" name="Slide Number Placeholder 3"/>
          <p:cNvSpPr>
            <a:spLocks noGrp="1"/>
          </p:cNvSpPr>
          <p:nvPr>
            <p:ph type="sldNum" sz="quarter" idx="4294967295"/>
          </p:nvPr>
        </p:nvSpPr>
        <p:spPr>
          <a:xfrm>
            <a:off x="8735325" y="6465889"/>
            <a:ext cx="2844059" cy="365125"/>
          </a:xfrm>
          <a:prstGeom prst="rect">
            <a:avLst/>
          </a:prstGeom>
        </p:spPr>
        <p:txBody>
          <a:bodyPr/>
          <a:lstStyle/>
          <a:p>
            <a:pPr>
              <a:defRPr/>
            </a:pPr>
            <a:r>
              <a:rPr lang="en-US" smtClean="0"/>
              <a:t>Page </a:t>
            </a:r>
            <a:fld id="{BE3614C6-9B97-DA43-9EC2-F206459474B6}" type="slidenum">
              <a:rPr lang="en-US" smtClean="0"/>
              <a:pPr>
                <a:defRPr/>
              </a:pPr>
              <a:t>15</a:t>
            </a:fld>
            <a:endParaRPr lang="en-US" dirty="0"/>
          </a:p>
        </p:txBody>
      </p:sp>
      <p:sp>
        <p:nvSpPr>
          <p:cNvPr id="5" name="Text Placeholder 4"/>
          <p:cNvSpPr>
            <a:spLocks noGrp="1"/>
          </p:cNvSpPr>
          <p:nvPr>
            <p:ph type="body" sz="quarter" idx="11"/>
          </p:nvPr>
        </p:nvSpPr>
        <p:spPr/>
        <p:txBody>
          <a:bodyPr/>
          <a:lstStyle/>
          <a:p>
            <a:pPr marL="342900" indent="-342900">
              <a:buFont typeface="Arial"/>
              <a:buChar char="•"/>
            </a:pPr>
            <a:r>
              <a:rPr lang="en-US" dirty="0" smtClean="0"/>
              <a:t>An application is a set of components</a:t>
            </a:r>
          </a:p>
          <a:p>
            <a:pPr marL="342900" indent="-342900">
              <a:buFont typeface="Arial"/>
              <a:buChar char="•"/>
            </a:pPr>
            <a:r>
              <a:rPr lang="en-US" dirty="0" smtClean="0"/>
              <a:t>A component is a daemon/launched exe</a:t>
            </a:r>
          </a:p>
          <a:p>
            <a:pPr lvl="2"/>
            <a:r>
              <a:rPr lang="en-US" dirty="0"/>
              <a:t>c</a:t>
            </a:r>
            <a:r>
              <a:rPr lang="en-US" dirty="0" smtClean="0"/>
              <a:t>onfiguration</a:t>
            </a:r>
          </a:p>
          <a:p>
            <a:pPr lvl="2"/>
            <a:r>
              <a:rPr lang="en-US" dirty="0" smtClean="0"/>
              <a:t>scripts, data files, etc.</a:t>
            </a:r>
          </a:p>
          <a:p>
            <a:pPr marL="342900" indent="-342900">
              <a:buFont typeface="Arial"/>
              <a:buChar char="•"/>
            </a:pPr>
            <a:r>
              <a:rPr lang="en-US" dirty="0" smtClean="0"/>
              <a:t>Component may have one or more instances</a:t>
            </a:r>
          </a:p>
          <a:p>
            <a:pPr marL="342900" indent="-342900">
              <a:buFont typeface="Arial"/>
              <a:buChar char="•"/>
            </a:pPr>
            <a:r>
              <a:rPr lang="en-US" dirty="0" smtClean="0"/>
              <a:t>Component instances are managed</a:t>
            </a:r>
          </a:p>
          <a:p>
            <a:pPr marL="342900" indent="-342900">
              <a:buFont typeface="Arial"/>
              <a:buChar char="•"/>
            </a:pPr>
            <a:r>
              <a:rPr lang="en-US" dirty="0" smtClean="0"/>
              <a:t>Example</a:t>
            </a:r>
          </a:p>
          <a:p>
            <a:pPr lvl="2"/>
            <a:r>
              <a:rPr lang="en-US" dirty="0" err="1" smtClean="0"/>
              <a:t>HBase</a:t>
            </a:r>
            <a:r>
              <a:rPr lang="en-US" dirty="0" smtClean="0"/>
              <a:t> Application (3 components)</a:t>
            </a:r>
          </a:p>
          <a:p>
            <a:pPr lvl="3"/>
            <a:r>
              <a:rPr lang="en-US" dirty="0" err="1" smtClean="0"/>
              <a:t>HBase</a:t>
            </a:r>
            <a:r>
              <a:rPr lang="en-US" dirty="0" smtClean="0"/>
              <a:t> Master</a:t>
            </a:r>
          </a:p>
          <a:p>
            <a:pPr lvl="3"/>
            <a:r>
              <a:rPr lang="en-US" dirty="0" err="1" smtClean="0"/>
              <a:t>HBase</a:t>
            </a:r>
            <a:r>
              <a:rPr lang="en-US" dirty="0" smtClean="0"/>
              <a:t> </a:t>
            </a:r>
            <a:r>
              <a:rPr lang="en-US" dirty="0" err="1" smtClean="0"/>
              <a:t>RegionServer</a:t>
            </a:r>
            <a:endParaRPr lang="en-US" dirty="0" smtClean="0"/>
          </a:p>
          <a:p>
            <a:pPr lvl="3"/>
            <a:r>
              <a:rPr lang="en-US" dirty="0" err="1" smtClean="0"/>
              <a:t>HBase</a:t>
            </a:r>
            <a:r>
              <a:rPr lang="en-US" dirty="0" smtClean="0"/>
              <a:t> REST service</a:t>
            </a:r>
            <a:endParaRPr lang="en-US" dirty="0"/>
          </a:p>
        </p:txBody>
      </p:sp>
    </p:spTree>
    <p:extLst>
      <p:ext uri="{BB962C8B-B14F-4D97-AF65-F5344CB8AC3E}">
        <p14:creationId xmlns:p14="http://schemas.microsoft.com/office/powerpoint/2010/main" val="38980740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 Design (On Yarn)</a:t>
            </a:r>
            <a:endParaRPr lang="en-US" dirty="0"/>
          </a:p>
        </p:txBody>
      </p:sp>
      <p:sp>
        <p:nvSpPr>
          <p:cNvPr id="4" name="Slide Number Placeholder 3"/>
          <p:cNvSpPr>
            <a:spLocks noGrp="1"/>
          </p:cNvSpPr>
          <p:nvPr>
            <p:ph type="sldNum" sz="quarter" idx="4294967295"/>
          </p:nvPr>
        </p:nvSpPr>
        <p:spPr>
          <a:xfrm>
            <a:off x="8735325" y="6465889"/>
            <a:ext cx="2844059" cy="365125"/>
          </a:xfrm>
          <a:prstGeom prst="rect">
            <a:avLst/>
          </a:prstGeom>
        </p:spPr>
        <p:txBody>
          <a:bodyPr/>
          <a:lstStyle/>
          <a:p>
            <a:pPr>
              <a:defRPr/>
            </a:pPr>
            <a:r>
              <a:rPr lang="en-US" dirty="0" smtClean="0"/>
              <a:t>Page </a:t>
            </a:r>
            <a:fld id="{BE3614C6-9B97-DA43-9EC2-F206459474B6}" type="slidenum">
              <a:rPr lang="en-US" smtClean="0"/>
              <a:pPr>
                <a:defRPr/>
              </a:pPr>
              <a:t>16</a:t>
            </a:fld>
            <a:endParaRPr lang="en-US" dirty="0"/>
          </a:p>
        </p:txBody>
      </p:sp>
      <p:sp>
        <p:nvSpPr>
          <p:cNvPr id="7" name="TextBox 6"/>
          <p:cNvSpPr txBox="1"/>
          <p:nvPr/>
        </p:nvSpPr>
        <p:spPr>
          <a:xfrm>
            <a:off x="6418627" y="3452070"/>
            <a:ext cx="5191777" cy="2743560"/>
          </a:xfrm>
          <a:prstGeom prst="rect">
            <a:avLst/>
          </a:prstGeom>
          <a:solidFill>
            <a:schemeClr val="accent3">
              <a:lumMod val="20000"/>
              <a:lumOff val="80000"/>
            </a:schemeClr>
          </a:solidFill>
          <a:ln>
            <a:noFill/>
          </a:ln>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GB" sz="1400" b="0"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9" name="TextBox 8"/>
          <p:cNvSpPr txBox="1"/>
          <p:nvPr/>
        </p:nvSpPr>
        <p:spPr>
          <a:xfrm>
            <a:off x="6440936" y="3452071"/>
            <a:ext cx="5191777" cy="377865"/>
          </a:xfrm>
          <a:prstGeom prst="rect">
            <a:avLst/>
          </a:prstGeom>
          <a:solidFill>
            <a:srgbClr val="FFF6A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YARN Node Manager</a:t>
            </a:r>
          </a:p>
        </p:txBody>
      </p:sp>
      <p:sp>
        <p:nvSpPr>
          <p:cNvPr id="11" name="Rounded Rectangle 10"/>
          <p:cNvSpPr/>
          <p:nvPr/>
        </p:nvSpPr>
        <p:spPr>
          <a:xfrm>
            <a:off x="6694416" y="3986120"/>
            <a:ext cx="4666030" cy="1786417"/>
          </a:xfrm>
          <a:prstGeom prst="roundRect">
            <a:avLst/>
          </a:prstGeom>
          <a:solidFill>
            <a:schemeClr val="bg2">
              <a:lumMod val="95000"/>
            </a:schemeClr>
          </a:solidFill>
          <a:ln>
            <a:no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GB" sz="1400" dirty="0" smtClean="0"/>
              <a:t>Component (container)</a:t>
            </a:r>
            <a:endParaRPr lang="en-GB" sz="1400" dirty="0"/>
          </a:p>
        </p:txBody>
      </p:sp>
      <p:sp>
        <p:nvSpPr>
          <p:cNvPr id="12" name="TextBox 11"/>
          <p:cNvSpPr txBox="1"/>
          <p:nvPr/>
        </p:nvSpPr>
        <p:spPr>
          <a:xfrm>
            <a:off x="588922" y="3467881"/>
            <a:ext cx="5191777" cy="2728166"/>
          </a:xfrm>
          <a:prstGeom prst="rect">
            <a:avLst/>
          </a:prstGeom>
          <a:solidFill>
            <a:schemeClr val="accent3">
              <a:lumMod val="20000"/>
              <a:lumOff val="80000"/>
            </a:schemeClr>
          </a:solidFill>
          <a:ln>
            <a:noFill/>
          </a:ln>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GB" sz="1400" b="0"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14" name="Rounded Rectangle 13"/>
          <p:cNvSpPr/>
          <p:nvPr/>
        </p:nvSpPr>
        <p:spPr>
          <a:xfrm>
            <a:off x="864711" y="3986537"/>
            <a:ext cx="4666030" cy="1254192"/>
          </a:xfrm>
          <a:prstGeom prst="roundRect">
            <a:avLst/>
          </a:prstGeom>
          <a:solidFill>
            <a:schemeClr val="bg2">
              <a:lumMod val="95000"/>
            </a:schemeClr>
          </a:solidFill>
          <a:ln>
            <a:no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GB" sz="1400" dirty="0" err="1" smtClean="0"/>
              <a:t>AppMaster</a:t>
            </a:r>
            <a:r>
              <a:rPr lang="en-GB" sz="1400" dirty="0" smtClean="0"/>
              <a:t> (container)</a:t>
            </a:r>
            <a:endParaRPr lang="en-GB" sz="1400" dirty="0"/>
          </a:p>
        </p:txBody>
      </p:sp>
      <p:sp>
        <p:nvSpPr>
          <p:cNvPr id="15" name="TextBox 14"/>
          <p:cNvSpPr txBox="1"/>
          <p:nvPr/>
        </p:nvSpPr>
        <p:spPr>
          <a:xfrm>
            <a:off x="595079" y="3467882"/>
            <a:ext cx="5191777" cy="377865"/>
          </a:xfrm>
          <a:prstGeom prst="rect">
            <a:avLst/>
          </a:prstGeom>
          <a:solidFill>
            <a:srgbClr val="FFF6A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YARN Node Manager</a:t>
            </a:r>
          </a:p>
        </p:txBody>
      </p:sp>
      <p:sp>
        <p:nvSpPr>
          <p:cNvPr id="19" name="TextBox 18"/>
          <p:cNvSpPr txBox="1"/>
          <p:nvPr/>
        </p:nvSpPr>
        <p:spPr>
          <a:xfrm>
            <a:off x="6439385" y="5820782"/>
            <a:ext cx="5125636" cy="374849"/>
          </a:xfrm>
          <a:prstGeom prst="rect">
            <a:avLst/>
          </a:prstGeom>
          <a:solidFill>
            <a:srgbClr val="D6C6F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HDFS</a:t>
            </a:r>
          </a:p>
        </p:txBody>
      </p:sp>
      <p:sp>
        <p:nvSpPr>
          <p:cNvPr id="21" name="Rectangle 20"/>
          <p:cNvSpPr/>
          <p:nvPr/>
        </p:nvSpPr>
        <p:spPr>
          <a:xfrm>
            <a:off x="6969325" y="4396876"/>
            <a:ext cx="1772157" cy="27432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solidFill>
                  <a:schemeClr val="bg1"/>
                </a:solidFill>
              </a:rPr>
              <a:t>Slider Agent</a:t>
            </a:r>
            <a:endParaRPr lang="en-US" sz="800" dirty="0">
              <a:solidFill>
                <a:schemeClr val="bg1"/>
              </a:solidFill>
            </a:endParaRPr>
          </a:p>
        </p:txBody>
      </p:sp>
      <p:sp>
        <p:nvSpPr>
          <p:cNvPr id="22" name="Rectangle 21"/>
          <p:cNvSpPr/>
          <p:nvPr/>
        </p:nvSpPr>
        <p:spPr>
          <a:xfrm>
            <a:off x="6969326" y="4772488"/>
            <a:ext cx="4056021" cy="814601"/>
          </a:xfrm>
          <a:prstGeom prst="rect">
            <a:avLst/>
          </a:prstGeom>
          <a:solidFill>
            <a:schemeClr val="accent3">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bg1"/>
                </a:solidFill>
              </a:rPr>
              <a:t>Application</a:t>
            </a:r>
            <a:endParaRPr lang="en-US" sz="900" dirty="0">
              <a:solidFill>
                <a:schemeClr val="bg1"/>
              </a:solidFill>
            </a:endParaRPr>
          </a:p>
        </p:txBody>
      </p:sp>
      <p:sp>
        <p:nvSpPr>
          <p:cNvPr id="23" name="Rectangle 22"/>
          <p:cNvSpPr/>
          <p:nvPr/>
        </p:nvSpPr>
        <p:spPr>
          <a:xfrm>
            <a:off x="1170400" y="4594226"/>
            <a:ext cx="4056021" cy="438682"/>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bg1"/>
                </a:solidFill>
              </a:rPr>
              <a:t>Slider </a:t>
            </a:r>
            <a:r>
              <a:rPr lang="en-US" sz="1200" dirty="0" err="1" smtClean="0">
                <a:solidFill>
                  <a:schemeClr val="bg1"/>
                </a:solidFill>
              </a:rPr>
              <a:t>AppMaster</a:t>
            </a:r>
            <a:endParaRPr lang="en-US" sz="900" dirty="0">
              <a:solidFill>
                <a:schemeClr val="bg1"/>
              </a:solidFill>
            </a:endParaRPr>
          </a:p>
        </p:txBody>
      </p:sp>
      <p:sp>
        <p:nvSpPr>
          <p:cNvPr id="35" name="Rectangle 34"/>
          <p:cNvSpPr/>
          <p:nvPr/>
        </p:nvSpPr>
        <p:spPr>
          <a:xfrm>
            <a:off x="1006239" y="1233866"/>
            <a:ext cx="2519080" cy="438682"/>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bg1"/>
                </a:solidFill>
              </a:rPr>
              <a:t>Slider Client</a:t>
            </a:r>
            <a:endParaRPr lang="en-US" sz="900" dirty="0">
              <a:solidFill>
                <a:schemeClr val="bg1"/>
              </a:solidFill>
            </a:endParaRPr>
          </a:p>
        </p:txBody>
      </p:sp>
      <p:sp>
        <p:nvSpPr>
          <p:cNvPr id="17" name="TextBox 16"/>
          <p:cNvSpPr txBox="1"/>
          <p:nvPr/>
        </p:nvSpPr>
        <p:spPr>
          <a:xfrm>
            <a:off x="595078" y="5820782"/>
            <a:ext cx="5125636" cy="374849"/>
          </a:xfrm>
          <a:prstGeom prst="rect">
            <a:avLst/>
          </a:prstGeom>
          <a:solidFill>
            <a:srgbClr val="D6C6F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HDFS</a:t>
            </a:r>
          </a:p>
        </p:txBody>
      </p:sp>
      <p:grpSp>
        <p:nvGrpSpPr>
          <p:cNvPr id="18" name="Group 17"/>
          <p:cNvGrpSpPr/>
          <p:nvPr/>
        </p:nvGrpSpPr>
        <p:grpSpPr>
          <a:xfrm>
            <a:off x="8165488" y="1081015"/>
            <a:ext cx="3315640" cy="1952307"/>
            <a:chOff x="1122993" y="4161974"/>
            <a:chExt cx="2487378" cy="1952307"/>
          </a:xfrm>
        </p:grpSpPr>
        <p:sp>
          <p:nvSpPr>
            <p:cNvPr id="20" name="TextBox 19"/>
            <p:cNvSpPr txBox="1"/>
            <p:nvPr/>
          </p:nvSpPr>
          <p:spPr>
            <a:xfrm>
              <a:off x="1122993" y="4161974"/>
              <a:ext cx="2487378" cy="1952307"/>
            </a:xfrm>
            <a:prstGeom prst="rect">
              <a:avLst/>
            </a:prstGeom>
            <a:solidFill>
              <a:schemeClr val="accent3">
                <a:lumMod val="20000"/>
                <a:lumOff val="80000"/>
              </a:schemeClr>
            </a:solidFill>
            <a:ln>
              <a:noFill/>
            </a:ln>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GB" sz="1400" b="0"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24" name="TextBox 23"/>
            <p:cNvSpPr txBox="1"/>
            <p:nvPr/>
          </p:nvSpPr>
          <p:spPr>
            <a:xfrm>
              <a:off x="1122993" y="5619344"/>
              <a:ext cx="2487378" cy="494935"/>
            </a:xfrm>
            <a:prstGeom prst="rect">
              <a:avLst/>
            </a:prstGeom>
            <a:solidFill>
              <a:srgbClr val="D6C6F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HDFS</a:t>
              </a:r>
            </a:p>
          </p:txBody>
        </p:sp>
        <p:sp>
          <p:nvSpPr>
            <p:cNvPr id="25" name="TextBox 24"/>
            <p:cNvSpPr txBox="1"/>
            <p:nvPr/>
          </p:nvSpPr>
          <p:spPr>
            <a:xfrm>
              <a:off x="1122993" y="4376516"/>
              <a:ext cx="2487378" cy="1139473"/>
            </a:xfrm>
            <a:prstGeom prst="rect">
              <a:avLst/>
            </a:prstGeom>
            <a:solidFill>
              <a:srgbClr val="FFF6A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YARN Resource Manager</a:t>
              </a:r>
            </a:p>
          </p:txBody>
        </p:sp>
      </p:grpSp>
      <p:cxnSp>
        <p:nvCxnSpPr>
          <p:cNvPr id="26" name="Straight Arrow Connector 25"/>
          <p:cNvCxnSpPr>
            <a:stCxn id="35" idx="3"/>
            <a:endCxn id="25" idx="1"/>
          </p:cNvCxnSpPr>
          <p:nvPr/>
        </p:nvCxnSpPr>
        <p:spPr>
          <a:xfrm>
            <a:off x="3525320" y="1453207"/>
            <a:ext cx="4640169" cy="412086"/>
          </a:xfrm>
          <a:prstGeom prst="straightConnector1">
            <a:avLst/>
          </a:prstGeom>
          <a:ln>
            <a:solidFill>
              <a:schemeClr val="bg1">
                <a:lumMod val="25000"/>
                <a:lumOff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625177" y="1672548"/>
            <a:ext cx="1" cy="2921678"/>
          </a:xfrm>
          <a:prstGeom prst="straightConnector1">
            <a:avLst/>
          </a:prstGeom>
          <a:ln>
            <a:solidFill>
              <a:schemeClr val="bg1">
                <a:lumMod val="25000"/>
                <a:lumOff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3" idx="3"/>
            <a:endCxn id="25" idx="1"/>
          </p:cNvCxnSpPr>
          <p:nvPr/>
        </p:nvCxnSpPr>
        <p:spPr>
          <a:xfrm flipV="1">
            <a:off x="5226421" y="1865293"/>
            <a:ext cx="2939066" cy="2948274"/>
          </a:xfrm>
          <a:prstGeom prst="straightConnector1">
            <a:avLst/>
          </a:prstGeom>
          <a:ln>
            <a:solidFill>
              <a:schemeClr val="bg1">
                <a:lumMod val="25000"/>
                <a:lumOff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3"/>
            <a:endCxn id="21" idx="1"/>
          </p:cNvCxnSpPr>
          <p:nvPr/>
        </p:nvCxnSpPr>
        <p:spPr>
          <a:xfrm flipV="1">
            <a:off x="5226421" y="4534037"/>
            <a:ext cx="1742903" cy="279531"/>
          </a:xfrm>
          <a:prstGeom prst="straightConnector1">
            <a:avLst/>
          </a:prstGeom>
          <a:ln>
            <a:solidFill>
              <a:schemeClr val="bg1">
                <a:lumMod val="25000"/>
                <a:lumOff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6004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by Slider</a:t>
            </a:r>
            <a:endParaRPr lang="en-US" dirty="0"/>
          </a:p>
        </p:txBody>
      </p:sp>
      <p:sp>
        <p:nvSpPr>
          <p:cNvPr id="4" name="Slide Number Placeholder 3"/>
          <p:cNvSpPr>
            <a:spLocks noGrp="1"/>
          </p:cNvSpPr>
          <p:nvPr>
            <p:ph type="sldNum" sz="quarter" idx="4294967295"/>
          </p:nvPr>
        </p:nvSpPr>
        <p:spPr>
          <a:xfrm>
            <a:off x="8735325" y="6465889"/>
            <a:ext cx="2844059" cy="365125"/>
          </a:xfrm>
          <a:prstGeom prst="rect">
            <a:avLst/>
          </a:prstGeom>
        </p:spPr>
        <p:txBody>
          <a:bodyPr/>
          <a:lstStyle/>
          <a:p>
            <a:pPr>
              <a:defRPr/>
            </a:pPr>
            <a:r>
              <a:rPr lang="en-US" smtClean="0"/>
              <a:t>Page </a:t>
            </a:r>
            <a:fld id="{BE3614C6-9B97-DA43-9EC2-F206459474B6}" type="slidenum">
              <a:rPr lang="en-US" smtClean="0"/>
              <a:pPr>
                <a:defRPr/>
              </a:pPr>
              <a:t>17</a:t>
            </a:fld>
            <a:endParaRPr lang="en-US" dirty="0"/>
          </a:p>
        </p:txBody>
      </p:sp>
      <p:sp>
        <p:nvSpPr>
          <p:cNvPr id="31" name="Folded Corner 30"/>
          <p:cNvSpPr/>
          <p:nvPr/>
        </p:nvSpPr>
        <p:spPr>
          <a:xfrm>
            <a:off x="5010195" y="1253687"/>
            <a:ext cx="1177467" cy="832193"/>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200" dirty="0" smtClean="0"/>
              <a:t>Slider</a:t>
            </a:r>
          </a:p>
          <a:p>
            <a:r>
              <a:rPr lang="en-US" sz="1200" dirty="0" smtClean="0"/>
              <a:t>App Package</a:t>
            </a:r>
            <a:endParaRPr lang="en-US" sz="1200" dirty="0"/>
          </a:p>
        </p:txBody>
      </p:sp>
      <p:sp>
        <p:nvSpPr>
          <p:cNvPr id="53" name="Rectangle 52"/>
          <p:cNvSpPr/>
          <p:nvPr/>
        </p:nvSpPr>
        <p:spPr>
          <a:xfrm>
            <a:off x="6306392" y="1514699"/>
            <a:ext cx="1624559" cy="358640"/>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rgbClr val="1E1E1E"/>
                </a:solidFill>
              </a:rPr>
              <a:t>Slider</a:t>
            </a:r>
          </a:p>
          <a:p>
            <a:pPr algn="ctr"/>
            <a:r>
              <a:rPr lang="en-US" sz="1200" dirty="0" smtClean="0">
                <a:solidFill>
                  <a:srgbClr val="1E1E1E"/>
                </a:solidFill>
              </a:rPr>
              <a:t>CLI</a:t>
            </a:r>
            <a:endParaRPr lang="en-US" sz="900" dirty="0">
              <a:solidFill>
                <a:srgbClr val="1E1E1E"/>
              </a:solidFill>
            </a:endParaRPr>
          </a:p>
        </p:txBody>
      </p:sp>
      <p:grpSp>
        <p:nvGrpSpPr>
          <p:cNvPr id="71" name="Group 70"/>
          <p:cNvGrpSpPr/>
          <p:nvPr/>
        </p:nvGrpSpPr>
        <p:grpSpPr>
          <a:xfrm>
            <a:off x="8668226" y="1202387"/>
            <a:ext cx="3315640" cy="1952307"/>
            <a:chOff x="1122993" y="4161974"/>
            <a:chExt cx="2487378" cy="1952307"/>
          </a:xfrm>
        </p:grpSpPr>
        <p:sp>
          <p:nvSpPr>
            <p:cNvPr id="72" name="TextBox 71"/>
            <p:cNvSpPr txBox="1"/>
            <p:nvPr/>
          </p:nvSpPr>
          <p:spPr>
            <a:xfrm>
              <a:off x="1122993" y="4161974"/>
              <a:ext cx="2487378" cy="1952307"/>
            </a:xfrm>
            <a:prstGeom prst="rect">
              <a:avLst/>
            </a:prstGeom>
            <a:solidFill>
              <a:schemeClr val="accent3">
                <a:lumMod val="20000"/>
                <a:lumOff val="80000"/>
              </a:schemeClr>
            </a:solidFill>
            <a:ln>
              <a:noFill/>
            </a:ln>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GB" sz="1400" b="0"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73" name="TextBox 72"/>
            <p:cNvSpPr txBox="1"/>
            <p:nvPr/>
          </p:nvSpPr>
          <p:spPr>
            <a:xfrm>
              <a:off x="1122993" y="5619344"/>
              <a:ext cx="2487378" cy="494935"/>
            </a:xfrm>
            <a:prstGeom prst="rect">
              <a:avLst/>
            </a:prstGeom>
            <a:solidFill>
              <a:srgbClr val="D6C6F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HDFS</a:t>
              </a:r>
            </a:p>
          </p:txBody>
        </p:sp>
        <p:sp>
          <p:nvSpPr>
            <p:cNvPr id="74" name="TextBox 73"/>
            <p:cNvSpPr txBox="1"/>
            <p:nvPr/>
          </p:nvSpPr>
          <p:spPr>
            <a:xfrm>
              <a:off x="1122993" y="4376516"/>
              <a:ext cx="2487378" cy="1139473"/>
            </a:xfrm>
            <a:prstGeom prst="rect">
              <a:avLst/>
            </a:prstGeom>
            <a:solidFill>
              <a:srgbClr val="FFF6AF"/>
            </a:solidFill>
            <a:ln>
              <a:noFill/>
            </a:ln>
          </p:spPr>
          <p:txBody>
            <a:bodyPr vert="horz" wrap="square" lIns="91440" tIns="45720" rIns="91440" bIns="45720" rtlCol="0" anchor="ctr">
              <a:normAutofit/>
            </a:bodyPr>
            <a:lstStyle/>
            <a:p>
              <a:pPr algn="ctr" fontAlgn="auto">
                <a:spcBef>
                  <a:spcPct val="20000"/>
                </a:spcBef>
                <a:spcAft>
                  <a:spcPts val="0"/>
                </a:spcAf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YARN Resource Manager</a:t>
              </a:r>
              <a:br>
                <a:rPr kumimoji="0" lang="en-GB" sz="1400" b="0" i="0" u="none" strike="noStrike" kern="1200" cap="none" spc="0" normalizeH="0" baseline="0" noProof="0" dirty="0" smtClean="0">
                  <a:ln>
                    <a:noFill/>
                  </a:ln>
                  <a:solidFill>
                    <a:srgbClr val="1E1E1E"/>
                  </a:solidFill>
                  <a:effectLst/>
                  <a:uLnTx/>
                  <a:uFillTx/>
                  <a:latin typeface="+mn-lt"/>
                  <a:ea typeface="+mn-ea"/>
                  <a:cs typeface="+mn-cs"/>
                </a:rPr>
              </a:br>
              <a:r>
                <a:rPr lang="en-GB" sz="1400" dirty="0">
                  <a:solidFill>
                    <a:srgbClr val="1E1E1E"/>
                  </a:solidFill>
                </a:rPr>
                <a:t>“The RM”</a:t>
              </a:r>
              <a:endParaRPr kumimoji="0" lang="en-GB" sz="1400" b="0" i="0" u="none" strike="noStrike" kern="1200" cap="none" spc="0" normalizeH="0" baseline="0" noProof="0" dirty="0" smtClean="0">
                <a:ln>
                  <a:noFill/>
                </a:ln>
                <a:solidFill>
                  <a:srgbClr val="1E1E1E"/>
                </a:solidFill>
                <a:effectLst/>
                <a:uLnTx/>
                <a:uFillTx/>
                <a:latin typeface="+mn-lt"/>
                <a:ea typeface="+mn-ea"/>
                <a:cs typeface="+mn-cs"/>
              </a:endParaRPr>
            </a:p>
          </p:txBody>
        </p:sp>
      </p:grpSp>
      <p:grpSp>
        <p:nvGrpSpPr>
          <p:cNvPr id="75" name="Group 74"/>
          <p:cNvGrpSpPr/>
          <p:nvPr/>
        </p:nvGrpSpPr>
        <p:grpSpPr>
          <a:xfrm>
            <a:off x="8668226" y="4095210"/>
            <a:ext cx="3315640" cy="1952307"/>
            <a:chOff x="1122993" y="4161974"/>
            <a:chExt cx="2487378" cy="1952307"/>
          </a:xfrm>
        </p:grpSpPr>
        <p:sp>
          <p:nvSpPr>
            <p:cNvPr id="76" name="TextBox 75"/>
            <p:cNvSpPr txBox="1"/>
            <p:nvPr/>
          </p:nvSpPr>
          <p:spPr>
            <a:xfrm>
              <a:off x="1122993" y="4161974"/>
              <a:ext cx="2487378" cy="1952307"/>
            </a:xfrm>
            <a:prstGeom prst="rect">
              <a:avLst/>
            </a:prstGeom>
            <a:solidFill>
              <a:schemeClr val="accent3">
                <a:lumMod val="20000"/>
                <a:lumOff val="80000"/>
              </a:schemeClr>
            </a:solidFill>
            <a:ln>
              <a:noFill/>
            </a:ln>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GB" sz="1400" b="0"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77" name="TextBox 76"/>
            <p:cNvSpPr txBox="1"/>
            <p:nvPr/>
          </p:nvSpPr>
          <p:spPr>
            <a:xfrm>
              <a:off x="1122993" y="5619344"/>
              <a:ext cx="2487378" cy="494935"/>
            </a:xfrm>
            <a:prstGeom prst="rect">
              <a:avLst/>
            </a:prstGeom>
            <a:solidFill>
              <a:srgbClr val="D6C6F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HDFS</a:t>
              </a:r>
            </a:p>
          </p:txBody>
        </p:sp>
        <p:sp>
          <p:nvSpPr>
            <p:cNvPr id="78" name="TextBox 77"/>
            <p:cNvSpPr txBox="1"/>
            <p:nvPr/>
          </p:nvSpPr>
          <p:spPr>
            <a:xfrm>
              <a:off x="1122993" y="4161974"/>
              <a:ext cx="2487378" cy="377865"/>
            </a:xfrm>
            <a:prstGeom prst="rect">
              <a:avLst/>
            </a:prstGeom>
            <a:solidFill>
              <a:srgbClr val="FFF6A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YARN Node Manager</a:t>
              </a:r>
            </a:p>
          </p:txBody>
        </p:sp>
        <p:sp>
          <p:nvSpPr>
            <p:cNvPr id="79" name="Rounded Rectangle 78"/>
            <p:cNvSpPr/>
            <p:nvPr/>
          </p:nvSpPr>
          <p:spPr>
            <a:xfrm>
              <a:off x="1248936" y="5147013"/>
              <a:ext cx="2235493" cy="398859"/>
            </a:xfrm>
            <a:prstGeom prst="roundRect">
              <a:avLst/>
            </a:prstGeom>
            <a:solidFill>
              <a:schemeClr val="bg2">
                <a:lumMod val="9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400" dirty="0"/>
            </a:p>
          </p:txBody>
        </p:sp>
        <p:sp>
          <p:nvSpPr>
            <p:cNvPr id="80" name="Rounded Rectangle 79"/>
            <p:cNvSpPr/>
            <p:nvPr/>
          </p:nvSpPr>
          <p:spPr>
            <a:xfrm>
              <a:off x="1248936" y="4647033"/>
              <a:ext cx="2235493" cy="398859"/>
            </a:xfrm>
            <a:prstGeom prst="roundRect">
              <a:avLst/>
            </a:prstGeom>
            <a:solidFill>
              <a:schemeClr val="bg2">
                <a:lumMod val="9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400" dirty="0"/>
            </a:p>
          </p:txBody>
        </p:sp>
      </p:grpSp>
      <p:sp>
        <p:nvSpPr>
          <p:cNvPr id="81" name="Rounded Rectangle 80"/>
          <p:cNvSpPr/>
          <p:nvPr/>
        </p:nvSpPr>
        <p:spPr>
          <a:xfrm>
            <a:off x="8836107" y="5080249"/>
            <a:ext cx="2979881" cy="398859"/>
          </a:xfrm>
          <a:prstGeom prst="roundRect">
            <a:avLst/>
          </a:prstGeom>
          <a:solidFill>
            <a:schemeClr val="bg2"/>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400" dirty="0"/>
          </a:p>
        </p:txBody>
      </p:sp>
      <p:sp>
        <p:nvSpPr>
          <p:cNvPr id="82" name="Rectangle 81"/>
          <p:cNvSpPr/>
          <p:nvPr/>
        </p:nvSpPr>
        <p:spPr>
          <a:xfrm>
            <a:off x="8935132" y="5142517"/>
            <a:ext cx="842006" cy="274320"/>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rgbClr val="1E1E1E"/>
                </a:solidFill>
              </a:rPr>
              <a:t>Agent</a:t>
            </a:r>
            <a:endParaRPr lang="en-US" sz="900" dirty="0">
              <a:solidFill>
                <a:srgbClr val="1E1E1E"/>
              </a:solidFill>
            </a:endParaRPr>
          </a:p>
        </p:txBody>
      </p:sp>
      <p:sp>
        <p:nvSpPr>
          <p:cNvPr id="84" name="Rectangle 83"/>
          <p:cNvSpPr/>
          <p:nvPr/>
        </p:nvSpPr>
        <p:spPr>
          <a:xfrm>
            <a:off x="9876999" y="5142517"/>
            <a:ext cx="1840362" cy="274320"/>
          </a:xfrm>
          <a:prstGeom prst="rect">
            <a:avLst/>
          </a:prstGeom>
          <a:solidFill>
            <a:srgbClr val="ADC5D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rgbClr val="1E1E1E"/>
                </a:solidFill>
              </a:rPr>
              <a:t>Component</a:t>
            </a:r>
            <a:endParaRPr lang="en-US" sz="900" dirty="0">
              <a:solidFill>
                <a:srgbClr val="1E1E1E"/>
              </a:solidFill>
            </a:endParaRPr>
          </a:p>
        </p:txBody>
      </p:sp>
      <p:grpSp>
        <p:nvGrpSpPr>
          <p:cNvPr id="85" name="Group 84"/>
          <p:cNvGrpSpPr/>
          <p:nvPr/>
        </p:nvGrpSpPr>
        <p:grpSpPr>
          <a:xfrm>
            <a:off x="4962332" y="2626964"/>
            <a:ext cx="3315640" cy="1952307"/>
            <a:chOff x="1122993" y="4161974"/>
            <a:chExt cx="2487378" cy="1952307"/>
          </a:xfrm>
        </p:grpSpPr>
        <p:sp>
          <p:nvSpPr>
            <p:cNvPr id="86" name="TextBox 85"/>
            <p:cNvSpPr txBox="1"/>
            <p:nvPr/>
          </p:nvSpPr>
          <p:spPr>
            <a:xfrm>
              <a:off x="1122993" y="4161974"/>
              <a:ext cx="2487378" cy="1952307"/>
            </a:xfrm>
            <a:prstGeom prst="rect">
              <a:avLst/>
            </a:prstGeom>
            <a:solidFill>
              <a:schemeClr val="accent3">
                <a:lumMod val="20000"/>
                <a:lumOff val="80000"/>
              </a:schemeClr>
            </a:solidFill>
            <a:ln>
              <a:noFill/>
            </a:ln>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GB" sz="1400" b="0" i="0" u="none" strike="noStrike" kern="1200" cap="none" spc="0" normalizeH="0" baseline="0" noProof="0" dirty="0" smtClean="0">
                <a:ln>
                  <a:noFill/>
                </a:ln>
                <a:solidFill>
                  <a:srgbClr val="C3C3C3"/>
                </a:solidFill>
                <a:effectLst/>
                <a:uLnTx/>
                <a:uFillTx/>
                <a:latin typeface="+mn-lt"/>
                <a:ea typeface="+mn-ea"/>
                <a:cs typeface="+mn-cs"/>
              </a:endParaRPr>
            </a:p>
          </p:txBody>
        </p:sp>
        <p:sp>
          <p:nvSpPr>
            <p:cNvPr id="87" name="TextBox 86"/>
            <p:cNvSpPr txBox="1"/>
            <p:nvPr/>
          </p:nvSpPr>
          <p:spPr>
            <a:xfrm>
              <a:off x="1122993" y="5619344"/>
              <a:ext cx="2487378" cy="494935"/>
            </a:xfrm>
            <a:prstGeom prst="rect">
              <a:avLst/>
            </a:prstGeom>
            <a:solidFill>
              <a:srgbClr val="D6C6F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HDFS</a:t>
              </a:r>
            </a:p>
          </p:txBody>
        </p:sp>
        <p:sp>
          <p:nvSpPr>
            <p:cNvPr id="88" name="TextBox 87"/>
            <p:cNvSpPr txBox="1"/>
            <p:nvPr/>
          </p:nvSpPr>
          <p:spPr>
            <a:xfrm>
              <a:off x="1122993" y="4161974"/>
              <a:ext cx="2487378" cy="377865"/>
            </a:xfrm>
            <a:prstGeom prst="rect">
              <a:avLst/>
            </a:prstGeom>
            <a:solidFill>
              <a:srgbClr val="FFF6AF"/>
            </a:solidFill>
            <a:ln>
              <a:noFill/>
            </a:ln>
          </p:spPr>
          <p:txBody>
            <a:bodyPr vert="horz" wrap="square" lIns="91440" tIns="45720" rIns="91440" bIns="45720" rtlCol="0" anchor="ctr">
              <a:normAutofit/>
            </a:bodyPr>
            <a:lstStyle/>
            <a:p>
              <a:pPr marL="0" marR="0" indent="0" algn="ctr" defTabSz="457200" rtl="0" eaLnBrk="1" fontAlgn="auto" latinLnBrk="0" hangingPunct="1">
                <a:lnSpc>
                  <a:spcPct val="100000"/>
                </a:lnSpc>
                <a:spcBef>
                  <a:spcPct val="20000"/>
                </a:spcBef>
                <a:spcAft>
                  <a:spcPts val="0"/>
                </a:spcAft>
                <a:buClrTx/>
                <a:buSzTx/>
                <a:buFont typeface="Arial"/>
                <a:buNone/>
                <a:tabLst/>
              </a:pPr>
              <a:r>
                <a:rPr kumimoji="0" lang="en-GB" sz="1400" b="0" i="0" u="none" strike="noStrike" kern="1200" cap="none" spc="0" normalizeH="0" baseline="0" noProof="0" dirty="0" smtClean="0">
                  <a:ln>
                    <a:noFill/>
                  </a:ln>
                  <a:solidFill>
                    <a:srgbClr val="1E1E1E"/>
                  </a:solidFill>
                  <a:effectLst/>
                  <a:uLnTx/>
                  <a:uFillTx/>
                  <a:latin typeface="+mn-lt"/>
                  <a:ea typeface="+mn-ea"/>
                  <a:cs typeface="+mn-cs"/>
                </a:rPr>
                <a:t>YARN Node Manager</a:t>
              </a:r>
            </a:p>
          </p:txBody>
        </p:sp>
        <p:sp>
          <p:nvSpPr>
            <p:cNvPr id="89" name="Rounded Rectangle 88"/>
            <p:cNvSpPr/>
            <p:nvPr/>
          </p:nvSpPr>
          <p:spPr>
            <a:xfrm>
              <a:off x="1248936" y="5147013"/>
              <a:ext cx="2235493" cy="398859"/>
            </a:xfrm>
            <a:prstGeom prst="roundRect">
              <a:avLst/>
            </a:prstGeom>
            <a:solidFill>
              <a:schemeClr val="bg2">
                <a:lumMod val="95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400" dirty="0"/>
            </a:p>
          </p:txBody>
        </p:sp>
      </p:grpSp>
      <p:sp>
        <p:nvSpPr>
          <p:cNvPr id="91" name="Rounded Rectangle 90"/>
          <p:cNvSpPr/>
          <p:nvPr/>
        </p:nvSpPr>
        <p:spPr>
          <a:xfrm>
            <a:off x="5130212" y="3612002"/>
            <a:ext cx="2979881" cy="398859"/>
          </a:xfrm>
          <a:prstGeom prst="roundRect">
            <a:avLst/>
          </a:prstGeom>
          <a:solidFill>
            <a:schemeClr val="bg2"/>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400" dirty="0"/>
          </a:p>
        </p:txBody>
      </p:sp>
      <p:sp>
        <p:nvSpPr>
          <p:cNvPr id="92" name="Rectangle 91"/>
          <p:cNvSpPr/>
          <p:nvPr/>
        </p:nvSpPr>
        <p:spPr>
          <a:xfrm>
            <a:off x="5229237" y="3674271"/>
            <a:ext cx="842006" cy="274320"/>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rgbClr val="1E1E1E"/>
                </a:solidFill>
              </a:rPr>
              <a:t>Agent</a:t>
            </a:r>
            <a:endParaRPr lang="en-US" sz="900" dirty="0">
              <a:solidFill>
                <a:srgbClr val="1E1E1E"/>
              </a:solidFill>
            </a:endParaRPr>
          </a:p>
        </p:txBody>
      </p:sp>
      <p:sp>
        <p:nvSpPr>
          <p:cNvPr id="93" name="Rectangle 92"/>
          <p:cNvSpPr/>
          <p:nvPr/>
        </p:nvSpPr>
        <p:spPr>
          <a:xfrm>
            <a:off x="6171104" y="3674271"/>
            <a:ext cx="1840362" cy="274320"/>
          </a:xfrm>
          <a:prstGeom prst="rect">
            <a:avLst/>
          </a:prstGeom>
          <a:solidFill>
            <a:srgbClr val="ADC5D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rgbClr val="1E1E1E"/>
                </a:solidFill>
              </a:rPr>
              <a:t>Component</a:t>
            </a:r>
            <a:endParaRPr lang="en-US" sz="900" dirty="0">
              <a:solidFill>
                <a:srgbClr val="1E1E1E"/>
              </a:solidFill>
            </a:endParaRPr>
          </a:p>
        </p:txBody>
      </p:sp>
      <p:sp>
        <p:nvSpPr>
          <p:cNvPr id="102" name="TextBox 101"/>
          <p:cNvSpPr txBox="1"/>
          <p:nvPr/>
        </p:nvSpPr>
        <p:spPr>
          <a:xfrm>
            <a:off x="96182" y="1369144"/>
            <a:ext cx="4558350" cy="3441462"/>
          </a:xfrm>
          <a:prstGeom prst="rect">
            <a:avLst/>
          </a:prstGeom>
        </p:spPr>
        <p:txBody>
          <a:bodyPr vert="horz" wrap="none" lIns="91440" tIns="45720" rIns="91440" bIns="45720" rtlCol="0">
            <a:noAutofit/>
          </a:bodyPr>
          <a:lstStyle/>
          <a:p>
            <a:pPr marR="0" algn="l" defTabSz="457200" rtl="0" eaLnBrk="1" fontAlgn="auto" latinLnBrk="0" hangingPunct="1">
              <a:lnSpc>
                <a:spcPct val="100000"/>
              </a:lnSpc>
              <a:spcBef>
                <a:spcPct val="20000"/>
              </a:spcBef>
              <a:spcAft>
                <a:spcPts val="0"/>
              </a:spcAft>
              <a:buClrTx/>
              <a:buSzTx/>
              <a:tabLst/>
            </a:pPr>
            <a:r>
              <a:rPr kumimoji="0" lang="en-GB" sz="1600" b="0" i="1" u="none" strike="noStrike" kern="1200" cap="none" spc="0" normalizeH="0" baseline="0" noProof="0" dirty="0" smtClean="0">
                <a:ln>
                  <a:noFill/>
                </a:ln>
                <a:solidFill>
                  <a:srgbClr val="1E1E1E"/>
                </a:solidFill>
                <a:effectLst/>
                <a:uLnTx/>
                <a:uFillTx/>
                <a:latin typeface="+mn-lt"/>
                <a:ea typeface="+mn-ea"/>
                <a:cs typeface="+mn-cs"/>
              </a:rPr>
              <a:t>	</a:t>
            </a:r>
          </a:p>
          <a:p>
            <a:pPr marL="342900" marR="0" indent="-342900" algn="l" defTabSz="457200" rtl="0" eaLnBrk="1" fontAlgn="auto" latinLnBrk="0" hangingPunct="1">
              <a:lnSpc>
                <a:spcPct val="100000"/>
              </a:lnSpc>
              <a:spcBef>
                <a:spcPct val="20000"/>
              </a:spcBef>
              <a:spcAft>
                <a:spcPts val="0"/>
              </a:spcAft>
              <a:buClrTx/>
              <a:buSzTx/>
              <a:buFont typeface="+mj-lt"/>
              <a:buAutoNum type="arabicPeriod"/>
              <a:tabLst/>
            </a:pPr>
            <a:r>
              <a:rPr kumimoji="0" lang="en-GB" sz="1600" b="0" i="0" u="none" strike="noStrike" kern="1200" cap="none" spc="0" normalizeH="0" baseline="0" noProof="0" dirty="0" smtClean="0">
                <a:ln>
                  <a:noFill/>
                </a:ln>
                <a:solidFill>
                  <a:srgbClr val="1E1E1E"/>
                </a:solidFill>
                <a:effectLst/>
                <a:uLnTx/>
                <a:uFillTx/>
                <a:latin typeface="Arial"/>
                <a:cs typeface="Arial"/>
              </a:rPr>
              <a:t>CLI starts an instance of the AM</a:t>
            </a:r>
            <a:endParaRPr kumimoji="0" lang="en-GB" sz="1600" b="0" i="0" u="none" strike="noStrike" kern="1200" cap="none" spc="0" normalizeH="0" noProof="0" dirty="0" smtClean="0">
              <a:ln>
                <a:noFill/>
              </a:ln>
              <a:solidFill>
                <a:srgbClr val="1E1E1E"/>
              </a:solidFill>
              <a:effectLst/>
              <a:uLnTx/>
              <a:uFillTx/>
              <a:latin typeface="Arial"/>
              <a:cs typeface="Arial"/>
            </a:endParaRPr>
          </a:p>
          <a:p>
            <a:pPr marL="342900" marR="0" indent="-342900" algn="l" defTabSz="457200" rtl="0" eaLnBrk="1" fontAlgn="auto" latinLnBrk="0" hangingPunct="1">
              <a:lnSpc>
                <a:spcPct val="100000"/>
              </a:lnSpc>
              <a:spcBef>
                <a:spcPct val="20000"/>
              </a:spcBef>
              <a:spcAft>
                <a:spcPts val="0"/>
              </a:spcAft>
              <a:buClrTx/>
              <a:buSzTx/>
              <a:buFont typeface="+mj-lt"/>
              <a:buAutoNum type="arabicPeriod"/>
              <a:tabLst/>
            </a:pPr>
            <a:r>
              <a:rPr lang="en-GB" sz="1600" dirty="0" smtClean="0">
                <a:solidFill>
                  <a:srgbClr val="1E1E1E"/>
                </a:solidFill>
                <a:latin typeface="Arial"/>
                <a:cs typeface="Arial"/>
              </a:rPr>
              <a:t>AM requests containers</a:t>
            </a:r>
          </a:p>
          <a:p>
            <a:pPr marL="342900" marR="0" indent="-342900" algn="l" defTabSz="457200" rtl="0" eaLnBrk="1" fontAlgn="auto" latinLnBrk="0" hangingPunct="1">
              <a:lnSpc>
                <a:spcPct val="100000"/>
              </a:lnSpc>
              <a:spcBef>
                <a:spcPct val="20000"/>
              </a:spcBef>
              <a:spcAft>
                <a:spcPts val="0"/>
              </a:spcAft>
              <a:buClrTx/>
              <a:buSzTx/>
              <a:buFont typeface="+mj-lt"/>
              <a:buAutoNum type="arabicPeriod"/>
              <a:tabLst/>
            </a:pPr>
            <a:r>
              <a:rPr lang="en-GB" sz="1600" dirty="0" smtClean="0">
                <a:solidFill>
                  <a:srgbClr val="1E1E1E"/>
                </a:solidFill>
                <a:latin typeface="Arial"/>
                <a:cs typeface="Arial"/>
              </a:rPr>
              <a:t>Containers activate with an Agent</a:t>
            </a:r>
          </a:p>
          <a:p>
            <a:pPr marL="342900" indent="-342900" fontAlgn="auto">
              <a:spcBef>
                <a:spcPct val="20000"/>
              </a:spcBef>
              <a:spcAft>
                <a:spcPts val="0"/>
              </a:spcAft>
              <a:buFont typeface="+mj-lt"/>
              <a:buAutoNum type="arabicPeriod"/>
            </a:pPr>
            <a:r>
              <a:rPr lang="en-GB" sz="1600" dirty="0">
                <a:solidFill>
                  <a:srgbClr val="1E1E1E"/>
                </a:solidFill>
                <a:latin typeface="Arial"/>
                <a:cs typeface="Arial"/>
              </a:rPr>
              <a:t>Agent </a:t>
            </a:r>
            <a:r>
              <a:rPr lang="en-GB" sz="1600" dirty="0" smtClean="0">
                <a:solidFill>
                  <a:srgbClr val="1E1E1E"/>
                </a:solidFill>
                <a:latin typeface="Arial"/>
                <a:cs typeface="Arial"/>
              </a:rPr>
              <a:t>gets application definition</a:t>
            </a:r>
            <a:endParaRPr lang="en-GB" sz="1600" dirty="0">
              <a:solidFill>
                <a:srgbClr val="1E1E1E"/>
              </a:solidFill>
              <a:latin typeface="Arial"/>
              <a:cs typeface="Arial"/>
            </a:endParaRPr>
          </a:p>
          <a:p>
            <a:pPr marL="342900" marR="0" indent="-342900" algn="l" defTabSz="457200" rtl="0" eaLnBrk="1" fontAlgn="auto" latinLnBrk="0" hangingPunct="1">
              <a:lnSpc>
                <a:spcPct val="100000"/>
              </a:lnSpc>
              <a:spcBef>
                <a:spcPct val="20000"/>
              </a:spcBef>
              <a:spcAft>
                <a:spcPts val="0"/>
              </a:spcAft>
              <a:buClrTx/>
              <a:buSzTx/>
              <a:buFont typeface="+mj-lt"/>
              <a:buAutoNum type="arabicPeriod"/>
              <a:tabLst/>
            </a:pPr>
            <a:r>
              <a:rPr kumimoji="0" lang="en-GB" sz="1600" b="0" i="0" u="none" strike="noStrike" kern="1200" cap="none" spc="0" normalizeH="0" noProof="0" dirty="0" smtClean="0">
                <a:ln>
                  <a:noFill/>
                </a:ln>
                <a:solidFill>
                  <a:srgbClr val="1E1E1E"/>
                </a:solidFill>
                <a:effectLst/>
                <a:uLnTx/>
                <a:uFillTx/>
                <a:latin typeface="Arial"/>
                <a:cs typeface="Arial"/>
              </a:rPr>
              <a:t>Agent registers with AM</a:t>
            </a:r>
          </a:p>
          <a:p>
            <a:pPr marL="342900" marR="0" indent="-342900" algn="l" defTabSz="457200" rtl="0" eaLnBrk="1" fontAlgn="auto" latinLnBrk="0" hangingPunct="1">
              <a:lnSpc>
                <a:spcPct val="100000"/>
              </a:lnSpc>
              <a:spcBef>
                <a:spcPct val="20000"/>
              </a:spcBef>
              <a:spcAft>
                <a:spcPts val="0"/>
              </a:spcAft>
              <a:buClrTx/>
              <a:buSzTx/>
              <a:buFont typeface="+mj-lt"/>
              <a:buAutoNum type="arabicPeriod"/>
              <a:tabLst/>
            </a:pPr>
            <a:r>
              <a:rPr lang="en-GB" sz="1600" dirty="0" smtClean="0">
                <a:solidFill>
                  <a:srgbClr val="1E1E1E"/>
                </a:solidFill>
                <a:latin typeface="Arial"/>
                <a:cs typeface="Arial"/>
              </a:rPr>
              <a:t>AM issues commands</a:t>
            </a:r>
          </a:p>
          <a:p>
            <a:pPr marL="342900" marR="0" indent="-342900" algn="l" defTabSz="457200" rtl="0" eaLnBrk="1" fontAlgn="auto" latinLnBrk="0" hangingPunct="1">
              <a:lnSpc>
                <a:spcPct val="100000"/>
              </a:lnSpc>
              <a:spcBef>
                <a:spcPct val="20000"/>
              </a:spcBef>
              <a:spcAft>
                <a:spcPts val="0"/>
              </a:spcAft>
              <a:buClrTx/>
              <a:buSzTx/>
              <a:buFont typeface="+mj-lt"/>
              <a:buAutoNum type="arabicPeriod"/>
              <a:tabLst/>
            </a:pPr>
            <a:r>
              <a:rPr kumimoji="0" lang="en-GB" sz="1600" b="0" i="0" u="none" strike="noStrike" kern="1200" cap="none" spc="0" normalizeH="0" noProof="0" dirty="0" smtClean="0">
                <a:ln>
                  <a:noFill/>
                </a:ln>
                <a:solidFill>
                  <a:srgbClr val="1E1E1E"/>
                </a:solidFill>
                <a:effectLst/>
                <a:uLnTx/>
                <a:uFillTx/>
                <a:latin typeface="Arial"/>
                <a:cs typeface="Arial"/>
              </a:rPr>
              <a:t>Agent reports back, status,</a:t>
            </a:r>
            <a:br>
              <a:rPr kumimoji="0" lang="en-GB" sz="1600" b="0" i="0" u="none" strike="noStrike" kern="1200" cap="none" spc="0" normalizeH="0" noProof="0" dirty="0" smtClean="0">
                <a:ln>
                  <a:noFill/>
                </a:ln>
                <a:solidFill>
                  <a:srgbClr val="1E1E1E"/>
                </a:solidFill>
                <a:effectLst/>
                <a:uLnTx/>
                <a:uFillTx/>
                <a:latin typeface="Arial"/>
                <a:cs typeface="Arial"/>
              </a:rPr>
            </a:br>
            <a:r>
              <a:rPr kumimoji="0" lang="en-GB" sz="1600" b="0" i="0" u="none" strike="noStrike" kern="1200" cap="none" spc="0" normalizeH="0" noProof="0" dirty="0" smtClean="0">
                <a:ln>
                  <a:noFill/>
                </a:ln>
                <a:solidFill>
                  <a:srgbClr val="1E1E1E"/>
                </a:solidFill>
                <a:effectLst/>
                <a:uLnTx/>
                <a:uFillTx/>
                <a:latin typeface="Arial"/>
                <a:cs typeface="Arial"/>
              </a:rPr>
              <a:t>configuration, etc.</a:t>
            </a:r>
          </a:p>
          <a:p>
            <a:pPr marL="342900" marR="0" indent="-342900" algn="l" defTabSz="457200" rtl="0" eaLnBrk="1" fontAlgn="auto" latinLnBrk="0" hangingPunct="1">
              <a:lnSpc>
                <a:spcPct val="100000"/>
              </a:lnSpc>
              <a:spcBef>
                <a:spcPct val="20000"/>
              </a:spcBef>
              <a:spcAft>
                <a:spcPts val="0"/>
              </a:spcAft>
              <a:buClrTx/>
              <a:buSzTx/>
              <a:buFont typeface="+mj-lt"/>
              <a:buAutoNum type="arabicPeriod"/>
              <a:tabLst/>
            </a:pPr>
            <a:r>
              <a:rPr kumimoji="0" lang="en-GB" sz="1600" b="0" i="0" u="none" strike="noStrike" kern="1200" cap="none" spc="0" normalizeH="0" noProof="0" dirty="0" smtClean="0">
                <a:ln>
                  <a:noFill/>
                </a:ln>
                <a:solidFill>
                  <a:srgbClr val="1E1E1E"/>
                </a:solidFill>
                <a:effectLst/>
                <a:uLnTx/>
                <a:uFillTx/>
                <a:latin typeface="Arial"/>
                <a:cs typeface="Arial"/>
              </a:rPr>
              <a:t>AM publishes endpoints, </a:t>
            </a:r>
            <a:br>
              <a:rPr kumimoji="0" lang="en-GB" sz="1600" b="0" i="0" u="none" strike="noStrike" kern="1200" cap="none" spc="0" normalizeH="0" noProof="0" dirty="0" smtClean="0">
                <a:ln>
                  <a:noFill/>
                </a:ln>
                <a:solidFill>
                  <a:srgbClr val="1E1E1E"/>
                </a:solidFill>
                <a:effectLst/>
                <a:uLnTx/>
                <a:uFillTx/>
                <a:latin typeface="Arial"/>
                <a:cs typeface="Arial"/>
              </a:rPr>
            </a:br>
            <a:r>
              <a:rPr kumimoji="0" lang="en-GB" sz="1600" b="0" i="0" u="none" strike="noStrike" kern="1200" cap="none" spc="0" normalizeH="0" noProof="0" dirty="0" smtClean="0">
                <a:ln>
                  <a:noFill/>
                </a:ln>
                <a:solidFill>
                  <a:srgbClr val="1E1E1E"/>
                </a:solidFill>
                <a:effectLst/>
                <a:uLnTx/>
                <a:uFillTx/>
                <a:latin typeface="Arial"/>
                <a:cs typeface="Arial"/>
              </a:rPr>
              <a:t>configurations</a:t>
            </a:r>
          </a:p>
        </p:txBody>
      </p:sp>
      <p:sp>
        <p:nvSpPr>
          <p:cNvPr id="32" name="Rectangle 31"/>
          <p:cNvSpPr/>
          <p:nvPr/>
        </p:nvSpPr>
        <p:spPr>
          <a:xfrm>
            <a:off x="4962332" y="5042456"/>
            <a:ext cx="1778458" cy="495800"/>
          </a:xfrm>
          <a:prstGeom prst="rect">
            <a:avLst/>
          </a:prstGeom>
          <a:solidFill>
            <a:srgbClr val="FFF6B2"/>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solidFill>
                  <a:schemeClr val="bg1"/>
                </a:solidFill>
              </a:rPr>
              <a:t>Application Registry</a:t>
            </a:r>
            <a:endParaRPr lang="en-US" sz="900" dirty="0">
              <a:solidFill>
                <a:schemeClr val="bg1"/>
              </a:solidFill>
            </a:endParaRPr>
          </a:p>
        </p:txBody>
      </p:sp>
      <p:sp>
        <p:nvSpPr>
          <p:cNvPr id="94" name="Rounded Rectangle 93"/>
          <p:cNvSpPr/>
          <p:nvPr/>
        </p:nvSpPr>
        <p:spPr>
          <a:xfrm>
            <a:off x="5128160" y="3110158"/>
            <a:ext cx="2979881" cy="398859"/>
          </a:xfrm>
          <a:prstGeom prst="roundRect">
            <a:avLst/>
          </a:prstGeom>
          <a:solidFill>
            <a:schemeClr val="bg2"/>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400" dirty="0"/>
          </a:p>
        </p:txBody>
      </p:sp>
      <p:sp>
        <p:nvSpPr>
          <p:cNvPr id="96" name="Rectangle 95"/>
          <p:cNvSpPr/>
          <p:nvPr/>
        </p:nvSpPr>
        <p:spPr>
          <a:xfrm>
            <a:off x="5212058" y="3172426"/>
            <a:ext cx="2797355" cy="274320"/>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rgbClr val="1E1E1E"/>
                </a:solidFill>
              </a:rPr>
              <a:t>App Master/Agent Provider</a:t>
            </a:r>
            <a:endParaRPr lang="en-US" sz="900" dirty="0">
              <a:solidFill>
                <a:srgbClr val="1E1E1E"/>
              </a:solidFill>
            </a:endParaRPr>
          </a:p>
        </p:txBody>
      </p:sp>
      <p:cxnSp>
        <p:nvCxnSpPr>
          <p:cNvPr id="40" name="Elbow Connector 39"/>
          <p:cNvCxnSpPr>
            <a:stCxn id="53" idx="3"/>
            <a:endCxn id="74" idx="1"/>
          </p:cNvCxnSpPr>
          <p:nvPr/>
        </p:nvCxnSpPr>
        <p:spPr>
          <a:xfrm>
            <a:off x="7930951" y="1694019"/>
            <a:ext cx="737276" cy="292646"/>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17" name="Elbow Connector 16"/>
          <p:cNvCxnSpPr>
            <a:stCxn id="94" idx="0"/>
          </p:cNvCxnSpPr>
          <p:nvPr/>
        </p:nvCxnSpPr>
        <p:spPr>
          <a:xfrm rot="5400000" flipH="1" flipV="1">
            <a:off x="7331146" y="1773078"/>
            <a:ext cx="624035" cy="2050125"/>
          </a:xfrm>
          <a:prstGeom prst="curvedConnector2">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8" name="Oval 17"/>
          <p:cNvSpPr/>
          <p:nvPr/>
        </p:nvSpPr>
        <p:spPr>
          <a:xfrm>
            <a:off x="7899764" y="1904128"/>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2" name="Oval 51"/>
          <p:cNvSpPr/>
          <p:nvPr/>
        </p:nvSpPr>
        <p:spPr>
          <a:xfrm>
            <a:off x="8009413" y="2463328"/>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4" name="Oval 53"/>
          <p:cNvSpPr/>
          <p:nvPr/>
        </p:nvSpPr>
        <p:spPr>
          <a:xfrm>
            <a:off x="5222043" y="3910801"/>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5" name="Oval 54"/>
          <p:cNvSpPr/>
          <p:nvPr/>
        </p:nvSpPr>
        <p:spPr>
          <a:xfrm>
            <a:off x="8750307" y="5386744"/>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6" name="Folded Corner 55"/>
          <p:cNvSpPr/>
          <p:nvPr/>
        </p:nvSpPr>
        <p:spPr>
          <a:xfrm>
            <a:off x="9347505" y="5602259"/>
            <a:ext cx="429632" cy="327407"/>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1200" dirty="0"/>
          </a:p>
        </p:txBody>
      </p:sp>
      <p:sp>
        <p:nvSpPr>
          <p:cNvPr id="57" name="Folded Corner 56"/>
          <p:cNvSpPr/>
          <p:nvPr/>
        </p:nvSpPr>
        <p:spPr>
          <a:xfrm>
            <a:off x="5631350" y="4145668"/>
            <a:ext cx="429632" cy="327407"/>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1200" dirty="0"/>
          </a:p>
        </p:txBody>
      </p:sp>
      <p:sp>
        <p:nvSpPr>
          <p:cNvPr id="58" name="Oval 57"/>
          <p:cNvSpPr/>
          <p:nvPr/>
        </p:nvSpPr>
        <p:spPr>
          <a:xfrm>
            <a:off x="5850654" y="4373014"/>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98" name="Elbow Connector 97"/>
          <p:cNvCxnSpPr>
            <a:stCxn id="96" idx="1"/>
            <a:endCxn id="92" idx="1"/>
          </p:cNvCxnSpPr>
          <p:nvPr/>
        </p:nvCxnSpPr>
        <p:spPr>
          <a:xfrm rot="10800000" flipH="1" flipV="1">
            <a:off x="5212057" y="3309585"/>
            <a:ext cx="17180" cy="501845"/>
          </a:xfrm>
          <a:prstGeom prst="bentConnector3">
            <a:avLst>
              <a:gd name="adj1" fmla="val -1773743"/>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99" name="Elbow Connector 98"/>
          <p:cNvCxnSpPr>
            <a:stCxn id="96" idx="3"/>
            <a:endCxn id="82" idx="1"/>
          </p:cNvCxnSpPr>
          <p:nvPr/>
        </p:nvCxnSpPr>
        <p:spPr>
          <a:xfrm>
            <a:off x="8009412" y="3309587"/>
            <a:ext cx="925719" cy="1970091"/>
          </a:xfrm>
          <a:prstGeom prst="bentConnector3">
            <a:avLst>
              <a:gd name="adj1" fmla="val 50000"/>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33" name="Elbow Connector 32"/>
          <p:cNvCxnSpPr>
            <a:stCxn id="96" idx="1"/>
            <a:endCxn id="32" idx="1"/>
          </p:cNvCxnSpPr>
          <p:nvPr/>
        </p:nvCxnSpPr>
        <p:spPr>
          <a:xfrm rot="10800000" flipV="1">
            <a:off x="4962333" y="3309586"/>
            <a:ext cx="249726" cy="1980770"/>
          </a:xfrm>
          <a:prstGeom prst="bentConnector3">
            <a:avLst>
              <a:gd name="adj1" fmla="val 222022"/>
            </a:avLst>
          </a:prstGeom>
          <a:ln>
            <a:tailEnd type="arrow"/>
          </a:ln>
        </p:spPr>
        <p:style>
          <a:lnRef idx="3">
            <a:schemeClr val="dk1"/>
          </a:lnRef>
          <a:fillRef idx="0">
            <a:schemeClr val="dk1"/>
          </a:fillRef>
          <a:effectRef idx="2">
            <a:schemeClr val="dk1"/>
          </a:effectRef>
          <a:fontRef idx="minor">
            <a:schemeClr val="tx1"/>
          </a:fontRef>
        </p:style>
      </p:cxnSp>
      <p:sp>
        <p:nvSpPr>
          <p:cNvPr id="59" name="Oval 58"/>
          <p:cNvSpPr/>
          <p:nvPr/>
        </p:nvSpPr>
        <p:spPr>
          <a:xfrm>
            <a:off x="9054623" y="5829605"/>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0" name="Oval 59"/>
          <p:cNvSpPr/>
          <p:nvPr/>
        </p:nvSpPr>
        <p:spPr>
          <a:xfrm>
            <a:off x="5006978" y="3319518"/>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1" name="Oval 60"/>
          <p:cNvSpPr/>
          <p:nvPr/>
        </p:nvSpPr>
        <p:spPr>
          <a:xfrm>
            <a:off x="7974982" y="3391607"/>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2" name="Oval 61"/>
          <p:cNvSpPr/>
          <p:nvPr/>
        </p:nvSpPr>
        <p:spPr>
          <a:xfrm>
            <a:off x="5006978" y="3590345"/>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3" name="Oval 62"/>
          <p:cNvSpPr/>
          <p:nvPr/>
        </p:nvSpPr>
        <p:spPr>
          <a:xfrm>
            <a:off x="4654532" y="4842336"/>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8</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4" name="Oval 63"/>
          <p:cNvSpPr/>
          <p:nvPr/>
        </p:nvSpPr>
        <p:spPr>
          <a:xfrm>
            <a:off x="5229237" y="3446747"/>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5" name="Oval 64"/>
          <p:cNvSpPr/>
          <p:nvPr/>
        </p:nvSpPr>
        <p:spPr>
          <a:xfrm>
            <a:off x="8260126" y="4981251"/>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6" name="Oval 65"/>
          <p:cNvSpPr/>
          <p:nvPr/>
        </p:nvSpPr>
        <p:spPr>
          <a:xfrm>
            <a:off x="7974982" y="3031540"/>
            <a:ext cx="420657" cy="200121"/>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5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7</a:t>
            </a:r>
            <a:endParaRPr lang="en-US" sz="105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7663058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5"/>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6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6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6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6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52" grpId="0" animBg="1"/>
      <p:bldP spid="52" grpId="1" animBg="1"/>
      <p:bldP spid="54" grpId="0" animBg="1"/>
      <p:bldP spid="54" grpId="1" animBg="1"/>
      <p:bldP spid="55" grpId="0" animBg="1"/>
      <p:bldP spid="55"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4" grpId="0" animBg="1"/>
      <p:bldP spid="64" grpId="1" animBg="1"/>
      <p:bldP spid="65" grpId="0" animBg="1"/>
      <p:bldP spid="65" grpId="1" animBg="1"/>
      <p:bldP spid="66" grpId="0" animBg="1"/>
      <p:bldP spid="6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a:t>
            </a:r>
            <a:r>
              <a:rPr lang="en-US" dirty="0" err="1" smtClean="0"/>
              <a:t>AppMaster</a:t>
            </a:r>
            <a:r>
              <a:rPr lang="en-US" dirty="0" smtClean="0"/>
              <a:t>/Agent/Client</a:t>
            </a:r>
            <a:endParaRPr lang="en-US" dirty="0"/>
          </a:p>
        </p:txBody>
      </p:sp>
      <p:sp>
        <p:nvSpPr>
          <p:cNvPr id="4" name="Slide Number Placeholder 3"/>
          <p:cNvSpPr>
            <a:spLocks noGrp="1"/>
          </p:cNvSpPr>
          <p:nvPr>
            <p:ph type="sldNum" sz="quarter" idx="4294967295"/>
          </p:nvPr>
        </p:nvSpPr>
        <p:spPr>
          <a:xfrm>
            <a:off x="8735325" y="6465889"/>
            <a:ext cx="2844059" cy="365125"/>
          </a:xfrm>
          <a:prstGeom prst="rect">
            <a:avLst/>
          </a:prstGeom>
        </p:spPr>
        <p:txBody>
          <a:bodyPr/>
          <a:lstStyle/>
          <a:p>
            <a:pPr>
              <a:defRPr/>
            </a:pPr>
            <a:r>
              <a:rPr lang="en-US" smtClean="0"/>
              <a:t>Page </a:t>
            </a:r>
            <a:fld id="{BE3614C6-9B97-DA43-9EC2-F206459474B6}" type="slidenum">
              <a:rPr lang="en-US" smtClean="0"/>
              <a:pPr>
                <a:defRPr/>
              </a:pPr>
              <a:t>18</a:t>
            </a:fld>
            <a:endParaRPr lang="en-US" dirty="0"/>
          </a:p>
        </p:txBody>
      </p:sp>
      <p:sp>
        <p:nvSpPr>
          <p:cNvPr id="5" name="Text Placeholder 4"/>
          <p:cNvSpPr>
            <a:spLocks noGrp="1"/>
          </p:cNvSpPr>
          <p:nvPr>
            <p:ph type="body" sz="quarter" idx="11"/>
          </p:nvPr>
        </p:nvSpPr>
        <p:spPr/>
        <p:txBody>
          <a:bodyPr/>
          <a:lstStyle/>
          <a:p>
            <a:r>
              <a:rPr lang="en-US" dirty="0" err="1" smtClean="0"/>
              <a:t>AppMaster</a:t>
            </a:r>
            <a:endParaRPr lang="en-US" dirty="0" smtClean="0"/>
          </a:p>
          <a:p>
            <a:pPr lvl="1"/>
            <a:r>
              <a:rPr lang="en-US" dirty="0" smtClean="0">
                <a:solidFill>
                  <a:srgbClr val="44697D"/>
                </a:solidFill>
              </a:rPr>
              <a:t>Common YARN interactions</a:t>
            </a:r>
          </a:p>
          <a:p>
            <a:pPr lvl="1"/>
            <a:r>
              <a:rPr lang="en-US" dirty="0" smtClean="0">
                <a:solidFill>
                  <a:srgbClr val="44697D"/>
                </a:solidFill>
              </a:rPr>
              <a:t>Common *-client interactions</a:t>
            </a:r>
          </a:p>
          <a:p>
            <a:pPr lvl="1"/>
            <a:r>
              <a:rPr lang="en-US" dirty="0" smtClean="0">
                <a:solidFill>
                  <a:srgbClr val="44697D"/>
                </a:solidFill>
              </a:rPr>
              <a:t>Publishing needs</a:t>
            </a:r>
          </a:p>
          <a:p>
            <a:r>
              <a:rPr lang="en-US" dirty="0" smtClean="0"/>
              <a:t>Agent</a:t>
            </a:r>
          </a:p>
          <a:p>
            <a:pPr lvl="1"/>
            <a:r>
              <a:rPr lang="en-US" dirty="0" smtClean="0">
                <a:solidFill>
                  <a:srgbClr val="44697D"/>
                </a:solidFill>
              </a:rPr>
              <a:t>Configure and start</a:t>
            </a:r>
          </a:p>
          <a:p>
            <a:pPr lvl="1"/>
            <a:r>
              <a:rPr lang="en-US" dirty="0" smtClean="0">
                <a:solidFill>
                  <a:srgbClr val="44697D"/>
                </a:solidFill>
              </a:rPr>
              <a:t>Re-configure and restart</a:t>
            </a:r>
          </a:p>
          <a:p>
            <a:pPr lvl="1"/>
            <a:r>
              <a:rPr lang="en-US" dirty="0" smtClean="0">
                <a:solidFill>
                  <a:srgbClr val="44697D"/>
                </a:solidFill>
              </a:rPr>
              <a:t>Heartbeats &amp; failure detection</a:t>
            </a:r>
          </a:p>
          <a:p>
            <a:pPr lvl="1"/>
            <a:r>
              <a:rPr lang="en-US" dirty="0" smtClean="0">
                <a:solidFill>
                  <a:srgbClr val="44697D"/>
                </a:solidFill>
              </a:rPr>
              <a:t>Port allocations and publishing</a:t>
            </a:r>
          </a:p>
          <a:p>
            <a:pPr lvl="1"/>
            <a:r>
              <a:rPr lang="en-US" dirty="0" smtClean="0">
                <a:solidFill>
                  <a:srgbClr val="44697D"/>
                </a:solidFill>
              </a:rPr>
              <a:t>Custom commands if any (e.g. graceful-stop)</a:t>
            </a:r>
          </a:p>
          <a:p>
            <a:r>
              <a:rPr lang="en-US" dirty="0" smtClean="0"/>
              <a:t>Client</a:t>
            </a:r>
          </a:p>
          <a:p>
            <a:pPr lvl="1"/>
            <a:r>
              <a:rPr lang="en-US" dirty="0" smtClean="0">
                <a:solidFill>
                  <a:srgbClr val="44697D"/>
                </a:solidFill>
              </a:rPr>
              <a:t>App life cycle commands (flex, status, …)</a:t>
            </a:r>
          </a:p>
          <a:p>
            <a:pPr lvl="1"/>
            <a:endParaRPr lang="en-US" dirty="0" smtClean="0"/>
          </a:p>
        </p:txBody>
      </p:sp>
    </p:spTree>
    <p:extLst>
      <p:ext uri="{BB962C8B-B14F-4D97-AF65-F5344CB8AC3E}">
        <p14:creationId xmlns:p14="http://schemas.microsoft.com/office/powerpoint/2010/main" val="29592168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Text Placeholder 2"/>
          <p:cNvSpPr>
            <a:spLocks noGrp="1"/>
          </p:cNvSpPr>
          <p:nvPr>
            <p:ph type="body" sz="quarter" idx="11"/>
          </p:nvPr>
        </p:nvSpPr>
        <p:spPr/>
        <p:txBody>
          <a:bodyPr/>
          <a:lstStyle/>
          <a:p>
            <a:r>
              <a:rPr lang="en-US" dirty="0"/>
              <a:t>Apps on YARN</a:t>
            </a:r>
          </a:p>
          <a:p>
            <a:pPr marL="342900" indent="-342900">
              <a:buFont typeface="Arial"/>
              <a:buChar char="•"/>
            </a:pPr>
            <a:r>
              <a:rPr lang="en-US" b="0" dirty="0" smtClean="0"/>
              <a:t>Application </a:t>
            </a:r>
            <a:r>
              <a:rPr lang="en-US" b="0" dirty="0"/>
              <a:t>written to run directly on YARN</a:t>
            </a:r>
          </a:p>
          <a:p>
            <a:pPr marL="342900" indent="-342900">
              <a:buFont typeface="Arial"/>
              <a:buChar char="•"/>
            </a:pPr>
            <a:r>
              <a:rPr lang="en-US" b="0" dirty="0"/>
              <a:t>Packaging, deployment and lifecycle management are custom built for each application</a:t>
            </a:r>
          </a:p>
          <a:p>
            <a:endParaRPr lang="en-US" dirty="0" smtClean="0"/>
          </a:p>
          <a:p>
            <a:r>
              <a:rPr lang="en-US" dirty="0"/>
              <a:t>Slider Apps</a:t>
            </a:r>
          </a:p>
          <a:p>
            <a:pPr marL="342900" indent="-342900">
              <a:buFont typeface="Arial"/>
              <a:buChar char="•"/>
            </a:pPr>
            <a:r>
              <a:rPr lang="en-US" b="0" dirty="0"/>
              <a:t>Applications deployed and managed on YARN using Slider</a:t>
            </a:r>
          </a:p>
          <a:p>
            <a:pPr marL="342900" indent="-342900">
              <a:buFont typeface="Arial"/>
              <a:buChar char="•"/>
            </a:pPr>
            <a:r>
              <a:rPr lang="en-US" b="0" dirty="0"/>
              <a:t>Use of slider minimizes custom code for deployment + lifecycle management</a:t>
            </a:r>
          </a:p>
          <a:p>
            <a:pPr marL="342900" indent="-342900">
              <a:buFont typeface="Arial"/>
              <a:buChar char="•"/>
            </a:pPr>
            <a:r>
              <a:rPr lang="en-US" b="0" dirty="0"/>
              <a:t>Requires apps to follow Slider guidelines and packaging ("</a:t>
            </a:r>
            <a:r>
              <a:rPr lang="en-US" b="0" dirty="0" err="1"/>
              <a:t>Sliderize</a:t>
            </a:r>
            <a:r>
              <a:rPr lang="en-US" b="0" dirty="0"/>
              <a:t>")</a:t>
            </a:r>
          </a:p>
        </p:txBody>
      </p:sp>
    </p:spTree>
    <p:extLst>
      <p:ext uri="{BB962C8B-B14F-4D97-AF65-F5344CB8AC3E}">
        <p14:creationId xmlns:p14="http://schemas.microsoft.com/office/powerpoint/2010/main" val="2304902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17000"/>
                </a:solidFill>
              </a:rPr>
              <a:t>Disclaimer</a:t>
            </a:r>
            <a:endParaRPr lang="en-US" dirty="0">
              <a:solidFill>
                <a:srgbClr val="E17000"/>
              </a:solidFill>
            </a:endParaRPr>
          </a:p>
        </p:txBody>
      </p:sp>
      <p:sp>
        <p:nvSpPr>
          <p:cNvPr id="3" name="Text Placeholder 2"/>
          <p:cNvSpPr>
            <a:spLocks noGrp="1"/>
          </p:cNvSpPr>
          <p:nvPr>
            <p:ph type="body" sz="quarter" idx="11"/>
          </p:nvPr>
        </p:nvSpPr>
        <p:spPr/>
        <p:txBody>
          <a:bodyPr>
            <a:normAutofit/>
          </a:bodyPr>
          <a:lstStyle/>
          <a:p>
            <a:pPr marL="0" indent="0">
              <a:buNone/>
            </a:pPr>
            <a:r>
              <a:rPr lang="en-US" sz="1800" dirty="0" smtClean="0">
                <a:solidFill>
                  <a:srgbClr val="E17000"/>
                </a:solidFill>
              </a:rPr>
              <a:t>This document may contain product features and technology directions that are under development or may be under development in the future. </a:t>
            </a:r>
          </a:p>
          <a:p>
            <a:pPr marL="0" indent="0">
              <a:buNone/>
            </a:pPr>
            <a:endParaRPr lang="en-US" sz="1800" dirty="0">
              <a:solidFill>
                <a:srgbClr val="E17000"/>
              </a:solidFill>
            </a:endParaRPr>
          </a:p>
          <a:p>
            <a:pPr marL="0" indent="0">
              <a:buNone/>
            </a:pPr>
            <a:r>
              <a:rPr lang="en-US" sz="1800" dirty="0" smtClean="0">
                <a:solidFill>
                  <a:srgbClr val="E17000"/>
                </a:solidFill>
              </a:rPr>
              <a:t>Technical feasibility, market demand, user feedback, and the Apache Software Foundation community development process can all effect timing and final delivery.</a:t>
            </a:r>
          </a:p>
          <a:p>
            <a:pPr marL="0" indent="0">
              <a:buNone/>
            </a:pPr>
            <a:endParaRPr lang="en-US" sz="1800" dirty="0" smtClean="0">
              <a:solidFill>
                <a:srgbClr val="E17000"/>
              </a:solidFill>
            </a:endParaRPr>
          </a:p>
          <a:p>
            <a:pPr marL="0" indent="0">
              <a:buNone/>
            </a:pPr>
            <a:r>
              <a:rPr lang="en-US" sz="1800" dirty="0" smtClean="0">
                <a:solidFill>
                  <a:srgbClr val="E17000"/>
                </a:solidFill>
              </a:rPr>
              <a:t>This document’s description of these features and technology directions does not represent a contractual commitment from Hortonworks to deliver these features in any generally available product.</a:t>
            </a:r>
          </a:p>
          <a:p>
            <a:pPr marL="0" indent="0">
              <a:buNone/>
            </a:pPr>
            <a:endParaRPr lang="en-US" sz="1800" dirty="0" smtClean="0">
              <a:solidFill>
                <a:srgbClr val="E17000"/>
              </a:solidFill>
            </a:endParaRPr>
          </a:p>
          <a:p>
            <a:pPr marL="0" indent="0">
              <a:buNone/>
            </a:pPr>
            <a:r>
              <a:rPr lang="en-US" sz="1800" dirty="0" smtClean="0">
                <a:solidFill>
                  <a:srgbClr val="E17000"/>
                </a:solidFill>
              </a:rPr>
              <a:t>Product features and technology directions are subject to change, and must not be included in contracts, purchase orders, or sales agreements of any kind.</a:t>
            </a:r>
          </a:p>
          <a:p>
            <a:endParaRPr lang="en-US" sz="1800" dirty="0">
              <a:solidFill>
                <a:srgbClr val="E17000"/>
              </a:solidFill>
            </a:endParaRPr>
          </a:p>
          <a:p>
            <a:pPr lvl="1"/>
            <a:endParaRPr lang="en-US" sz="1800" b="1" dirty="0" smtClean="0">
              <a:solidFill>
                <a:srgbClr val="E17000"/>
              </a:solidFill>
            </a:endParaRPr>
          </a:p>
        </p:txBody>
      </p:sp>
    </p:spTree>
    <p:extLst>
      <p:ext uri="{BB962C8B-B14F-4D97-AF65-F5344CB8AC3E}">
        <p14:creationId xmlns:p14="http://schemas.microsoft.com/office/powerpoint/2010/main" val="18562643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Slider – Getting Started</a:t>
            </a:r>
            <a:endParaRPr lang="en-US" dirty="0"/>
          </a:p>
        </p:txBody>
      </p:sp>
    </p:spTree>
    <p:extLst>
      <p:ext uri="{BB962C8B-B14F-4D97-AF65-F5344CB8AC3E}">
        <p14:creationId xmlns:p14="http://schemas.microsoft.com/office/powerpoint/2010/main" val="42438811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Slider</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Install Apache Slider on to a Yarn Cluster</a:t>
            </a:r>
          </a:p>
          <a:p>
            <a:pPr marL="342900" indent="-342900">
              <a:buFont typeface="Arial"/>
              <a:buChar char="•"/>
            </a:pPr>
            <a:r>
              <a:rPr lang="en-US" dirty="0" smtClean="0"/>
              <a:t>Create a “</a:t>
            </a:r>
            <a:r>
              <a:rPr lang="en-US" dirty="0" err="1" smtClean="0"/>
              <a:t>sliderized</a:t>
            </a:r>
            <a:r>
              <a:rPr lang="en-US" dirty="0" smtClean="0"/>
              <a:t>” Application Package</a:t>
            </a:r>
          </a:p>
          <a:p>
            <a:pPr marL="342900" indent="-342900">
              <a:buFont typeface="Arial"/>
              <a:buChar char="•"/>
            </a:pPr>
            <a:r>
              <a:rPr lang="en-US" dirty="0" smtClean="0"/>
              <a:t>Setup the </a:t>
            </a:r>
            <a:r>
              <a:rPr lang="en-US" dirty="0" err="1" smtClean="0"/>
              <a:t>config</a:t>
            </a:r>
            <a:r>
              <a:rPr lang="en-US" dirty="0" smtClean="0"/>
              <a:t> files</a:t>
            </a:r>
          </a:p>
          <a:p>
            <a:pPr marL="342900" indent="-342900">
              <a:buFont typeface="Arial"/>
              <a:buChar char="•"/>
            </a:pPr>
            <a:r>
              <a:rPr lang="en-US" dirty="0" smtClean="0"/>
              <a:t>Execute it from Slider client</a:t>
            </a:r>
          </a:p>
          <a:p>
            <a:pPr marL="342900" indent="-342900">
              <a:buFont typeface="Arial"/>
              <a:buChar char="•"/>
            </a:pPr>
            <a:endParaRPr lang="en-US" dirty="0" smtClean="0"/>
          </a:p>
          <a:p>
            <a:endParaRPr lang="en-US" dirty="0" smtClean="0"/>
          </a:p>
          <a:p>
            <a:endParaRPr lang="en-US" dirty="0" smtClean="0"/>
          </a:p>
          <a:p>
            <a:r>
              <a:rPr lang="en-US" dirty="0" smtClean="0"/>
              <a:t>E.g</a:t>
            </a:r>
            <a:r>
              <a:rPr lang="en-US" dirty="0"/>
              <a:t>.</a:t>
            </a:r>
            <a:endParaRPr lang="en-US" dirty="0" smtClean="0"/>
          </a:p>
          <a:p>
            <a:endParaRPr lang="en-US" dirty="0" smtClean="0"/>
          </a:p>
          <a:p>
            <a:pPr marL="566738" lvl="1" indent="-342900">
              <a:buFont typeface="Arial"/>
              <a:buChar char="•"/>
            </a:pPr>
            <a:endParaRPr lang="en-US" dirty="0" smtClean="0"/>
          </a:p>
          <a:p>
            <a:pPr marL="342900" indent="-342900">
              <a:buFont typeface="Arial"/>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72159382"/>
              </p:ext>
            </p:extLst>
          </p:nvPr>
        </p:nvGraphicFramePr>
        <p:xfrm>
          <a:off x="1559762" y="4578754"/>
          <a:ext cx="8125883" cy="914399"/>
        </p:xfrm>
        <a:graphic>
          <a:graphicData uri="http://schemas.openxmlformats.org/drawingml/2006/table">
            <a:tbl>
              <a:tblPr firstRow="1" bandRow="1">
                <a:tableStyleId>{5C22544A-7EE6-4342-B048-85BDC9FD1C3A}</a:tableStyleId>
              </a:tblPr>
              <a:tblGrid>
                <a:gridCol w="8125883"/>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./slider create cl1 --image </a:t>
                      </a:r>
                      <a:r>
                        <a:rPr lang="en-US" dirty="0" err="1" smtClean="0"/>
                        <a:t>hdfs</a:t>
                      </a:r>
                      <a:r>
                        <a:rPr lang="en-US" dirty="0" smtClean="0"/>
                        <a:t>://NN:8020/slider/agent/slider-</a:t>
                      </a:r>
                      <a:r>
                        <a:rPr lang="en-US" dirty="0" err="1" smtClean="0"/>
                        <a:t>agent.tar.gz</a:t>
                      </a:r>
                      <a:r>
                        <a:rPr lang="en-US" dirty="0" smtClean="0"/>
                        <a:t> --template /work/</a:t>
                      </a:r>
                      <a:r>
                        <a:rPr lang="en-US" dirty="0" err="1" smtClean="0"/>
                        <a:t>appConf.json</a:t>
                      </a:r>
                      <a:r>
                        <a:rPr lang="en-US" dirty="0" smtClean="0"/>
                        <a:t> --resources /work/</a:t>
                      </a:r>
                      <a:r>
                        <a:rPr lang="en-US" dirty="0" err="1" smtClean="0"/>
                        <a:t>resources.json</a:t>
                      </a:r>
                      <a:endParaRPr lang="en-US" dirty="0" smtClean="0"/>
                    </a:p>
                    <a:p>
                      <a:endParaRPr lang="en-US" dirty="0"/>
                    </a:p>
                  </a:txBody>
                  <a:tcPr>
                    <a:solidFill>
                      <a:schemeClr val="bg2">
                        <a:lumMod val="9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2579860"/>
              </p:ext>
            </p:extLst>
          </p:nvPr>
        </p:nvGraphicFramePr>
        <p:xfrm>
          <a:off x="1087551" y="3444220"/>
          <a:ext cx="8125883" cy="370840"/>
        </p:xfrm>
        <a:graphic>
          <a:graphicData uri="http://schemas.openxmlformats.org/drawingml/2006/table">
            <a:tbl>
              <a:tblPr firstRow="1" bandRow="1">
                <a:tableStyleId>{5C22544A-7EE6-4342-B048-85BDC9FD1C3A}</a:tableStyleId>
              </a:tblPr>
              <a:tblGrid>
                <a:gridCol w="8125883"/>
              </a:tblGrid>
              <a:tr h="370840">
                <a:tc>
                  <a:txBody>
                    <a:bodyPr/>
                    <a:lstStyle/>
                    <a:p>
                      <a:r>
                        <a:rPr lang="en-US" dirty="0" smtClean="0"/>
                        <a:t>slider &lt;ACTION&gt; [&lt;name&gt;] [&lt;OPTIONS&gt;]</a:t>
                      </a:r>
                      <a:endParaRPr lang="en-US" dirty="0"/>
                    </a:p>
                  </a:txBody>
                  <a:tcPr>
                    <a:solidFill>
                      <a:schemeClr val="tx2">
                        <a:lumMod val="95000"/>
                      </a:schemeClr>
                    </a:solidFill>
                  </a:tcPr>
                </a:tc>
              </a:tr>
            </a:tbl>
          </a:graphicData>
        </a:graphic>
      </p:graphicFrame>
    </p:spTree>
    <p:extLst>
      <p:ext uri="{BB962C8B-B14F-4D97-AF65-F5344CB8AC3E}">
        <p14:creationId xmlns:p14="http://schemas.microsoft.com/office/powerpoint/2010/main" val="1264509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Slider</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3 easy steps</a:t>
            </a:r>
          </a:p>
          <a:p>
            <a:pPr marL="566738" lvl="1" indent="-342900">
              <a:buFont typeface="Arial"/>
              <a:buChar char="•"/>
            </a:pPr>
            <a:r>
              <a:rPr lang="en-US" dirty="0" smtClean="0">
                <a:solidFill>
                  <a:schemeClr val="accent3"/>
                </a:solidFill>
              </a:rPr>
              <a:t>Download and build apache slider project</a:t>
            </a:r>
          </a:p>
          <a:p>
            <a:pPr marL="566738" lvl="1" indent="-342900">
              <a:buFont typeface="Arial"/>
              <a:buChar char="•"/>
            </a:pPr>
            <a:r>
              <a:rPr lang="en-US" dirty="0" smtClean="0">
                <a:solidFill>
                  <a:schemeClr val="accent3"/>
                </a:solidFill>
              </a:rPr>
              <a:t>Install Slider Client that can access the </a:t>
            </a:r>
            <a:r>
              <a:rPr lang="en-US" dirty="0" err="1" smtClean="0">
                <a:solidFill>
                  <a:schemeClr val="accent3"/>
                </a:solidFill>
              </a:rPr>
              <a:t>Hadoop</a:t>
            </a:r>
            <a:r>
              <a:rPr lang="en-US" dirty="0" smtClean="0">
                <a:solidFill>
                  <a:schemeClr val="accent3"/>
                </a:solidFill>
              </a:rPr>
              <a:t> Cluster</a:t>
            </a:r>
          </a:p>
          <a:p>
            <a:pPr marL="566738" lvl="1" indent="-342900">
              <a:buFont typeface="Arial"/>
              <a:buChar char="•"/>
            </a:pPr>
            <a:r>
              <a:rPr lang="en-US" dirty="0" smtClean="0">
                <a:solidFill>
                  <a:schemeClr val="accent3"/>
                </a:solidFill>
              </a:rPr>
              <a:t>Deploy the slider resources</a:t>
            </a:r>
          </a:p>
          <a:p>
            <a:pPr marL="974725" lvl="2" indent="-342900">
              <a:buFont typeface="Arial"/>
              <a:buChar char="•"/>
            </a:pPr>
            <a:r>
              <a:rPr lang="en-US" dirty="0" smtClean="0">
                <a:solidFill>
                  <a:schemeClr val="accent3"/>
                </a:solidFill>
              </a:rPr>
              <a:t>Create the </a:t>
            </a:r>
            <a:r>
              <a:rPr lang="en-US" dirty="0" err="1" smtClean="0">
                <a:solidFill>
                  <a:schemeClr val="accent3"/>
                </a:solidFill>
              </a:rPr>
              <a:t>hdfs</a:t>
            </a:r>
            <a:r>
              <a:rPr lang="en-US" dirty="0" smtClean="0">
                <a:solidFill>
                  <a:schemeClr val="accent3"/>
                </a:solidFill>
              </a:rPr>
              <a:t> folders</a:t>
            </a:r>
          </a:p>
          <a:p>
            <a:pPr marL="974725" lvl="2" indent="-342900">
              <a:buFont typeface="Arial"/>
              <a:buChar char="•"/>
            </a:pPr>
            <a:endParaRPr lang="en-US" dirty="0" smtClean="0">
              <a:solidFill>
                <a:schemeClr val="accent3"/>
              </a:solidFill>
            </a:endParaRPr>
          </a:p>
          <a:p>
            <a:pPr marL="566738" lvl="1" indent="-342900">
              <a:buFont typeface="Arial"/>
              <a:buChar char="•"/>
            </a:pPr>
            <a:endParaRPr lang="en-US" dirty="0" smtClean="0">
              <a:solidFill>
                <a:schemeClr val="accent3"/>
              </a:solidFill>
            </a:endParaRPr>
          </a:p>
          <a:p>
            <a:pPr marL="566738" lvl="1" indent="-342900">
              <a:buFont typeface="Arial"/>
              <a:buChar char="•"/>
            </a:pPr>
            <a:endParaRPr lang="en-US" dirty="0" smtClean="0"/>
          </a:p>
          <a:p>
            <a:pPr marL="566738" lvl="1"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r>
              <a:rPr lang="en-US" dirty="0" smtClean="0"/>
              <a:t>Done! – Ready to rock!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4832738"/>
              </p:ext>
            </p:extLst>
          </p:nvPr>
        </p:nvGraphicFramePr>
        <p:xfrm>
          <a:off x="1922111" y="3430365"/>
          <a:ext cx="8125883" cy="640080"/>
        </p:xfrm>
        <a:graphic>
          <a:graphicData uri="http://schemas.openxmlformats.org/drawingml/2006/table">
            <a:tbl>
              <a:tblPr firstRow="1" bandRow="1">
                <a:tableStyleId>{5C22544A-7EE6-4342-B048-85BDC9FD1C3A}</a:tableStyleId>
              </a:tblPr>
              <a:tblGrid>
                <a:gridCol w="8125883"/>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err="1" smtClean="0"/>
                        <a:t>hdfs</a:t>
                      </a:r>
                      <a:r>
                        <a:rPr lang="en-US" b="0" dirty="0" smtClean="0"/>
                        <a:t> </a:t>
                      </a:r>
                      <a:r>
                        <a:rPr lang="en-US" b="0" dirty="0" err="1" smtClean="0"/>
                        <a:t>dfs</a:t>
                      </a:r>
                      <a:r>
                        <a:rPr lang="en-US" b="0" dirty="0" smtClean="0"/>
                        <a:t> -</a:t>
                      </a:r>
                      <a:r>
                        <a:rPr lang="en-US" b="0" dirty="0" err="1" smtClean="0"/>
                        <a:t>copyFromLocal</a:t>
                      </a:r>
                      <a:r>
                        <a:rPr lang="en-US" b="0" dirty="0" smtClean="0"/>
                        <a:t> ${slider-install-</a:t>
                      </a:r>
                      <a:r>
                        <a:rPr lang="en-US" b="0" dirty="0" err="1" smtClean="0"/>
                        <a:t>dir</a:t>
                      </a:r>
                      <a:r>
                        <a:rPr lang="en-US" b="0" dirty="0" smtClean="0"/>
                        <a:t>}/slider-0.40.0/agent/slider-</a:t>
                      </a:r>
                      <a:r>
                        <a:rPr lang="en-US" b="0" dirty="0" err="1" smtClean="0"/>
                        <a:t>agent.tar.gz</a:t>
                      </a:r>
                      <a:r>
                        <a:rPr lang="en-US" b="0" dirty="0" smtClean="0"/>
                        <a:t> /user/yarn/agent</a:t>
                      </a:r>
                      <a:endParaRPr lang="en-US" b="0" dirty="0"/>
                    </a:p>
                  </a:txBody>
                  <a:tcPr>
                    <a:solidFill>
                      <a:schemeClr val="tx2">
                        <a:lumMod val="95000"/>
                      </a:schemeClr>
                    </a:solidFill>
                  </a:tcPr>
                </a:tc>
              </a:tr>
            </a:tbl>
          </a:graphicData>
        </a:graphic>
      </p:graphicFrame>
    </p:spTree>
    <p:extLst>
      <p:ext uri="{BB962C8B-B14F-4D97-AF65-F5344CB8AC3E}">
        <p14:creationId xmlns:p14="http://schemas.microsoft.com/office/powerpoint/2010/main" val="40807588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Commands</a:t>
            </a:r>
            <a:endParaRPr lang="en-US" dirty="0"/>
          </a:p>
        </p:txBody>
      </p:sp>
      <p:sp>
        <p:nvSpPr>
          <p:cNvPr id="3" name="Text Placeholder 2"/>
          <p:cNvSpPr>
            <a:spLocks noGrp="1"/>
          </p:cNvSpPr>
          <p:nvPr>
            <p:ph type="body" sz="quarter" idx="11"/>
          </p:nvPr>
        </p:nvSpPr>
        <p:spPr/>
        <p:txBody>
          <a:bodyPr/>
          <a:lstStyle/>
          <a:p>
            <a:r>
              <a:rPr lang="en-US" dirty="0" smtClean="0"/>
              <a:t>Sample Slider commands</a:t>
            </a:r>
          </a:p>
          <a:p>
            <a:pPr marL="342900" indent="-342900">
              <a:buFont typeface="Arial"/>
              <a:buChar char="•"/>
            </a:pPr>
            <a:r>
              <a:rPr lang="en-US" sz="2000" dirty="0" smtClean="0">
                <a:solidFill>
                  <a:srgbClr val="44697D"/>
                </a:solidFill>
              </a:rPr>
              <a:t>Build </a:t>
            </a:r>
            <a:r>
              <a:rPr lang="en-US" sz="2000" dirty="0">
                <a:solidFill>
                  <a:srgbClr val="44697D"/>
                </a:solidFill>
              </a:rPr>
              <a:t>- </a:t>
            </a:r>
            <a:r>
              <a:rPr lang="en-US" sz="2000" b="0" dirty="0">
                <a:solidFill>
                  <a:srgbClr val="44697D"/>
                </a:solidFill>
              </a:rPr>
              <a:t>Build an instance of the given name, with the specific options</a:t>
            </a:r>
            <a:endParaRPr lang="en-US" sz="2000" b="0" dirty="0" smtClean="0">
              <a:solidFill>
                <a:srgbClr val="44697D"/>
              </a:solidFill>
            </a:endParaRPr>
          </a:p>
          <a:p>
            <a:pPr marL="342900" indent="-342900">
              <a:buFont typeface="Arial"/>
              <a:buChar char="•"/>
            </a:pPr>
            <a:r>
              <a:rPr lang="en-US" sz="2000" dirty="0" smtClean="0">
                <a:solidFill>
                  <a:srgbClr val="44697D"/>
                </a:solidFill>
              </a:rPr>
              <a:t>Create – </a:t>
            </a:r>
            <a:r>
              <a:rPr lang="en-US" sz="2000" b="0" dirty="0" smtClean="0">
                <a:solidFill>
                  <a:srgbClr val="44697D"/>
                </a:solidFill>
              </a:rPr>
              <a:t>Build and run an instance</a:t>
            </a:r>
          </a:p>
          <a:p>
            <a:pPr marL="342900" indent="-342900">
              <a:buFont typeface="Arial"/>
              <a:buChar char="•"/>
            </a:pPr>
            <a:r>
              <a:rPr lang="en-US" sz="2000" dirty="0">
                <a:solidFill>
                  <a:srgbClr val="44697D"/>
                </a:solidFill>
              </a:rPr>
              <a:t>Destroy - </a:t>
            </a:r>
            <a:r>
              <a:rPr lang="en-US" sz="2000" b="0" dirty="0">
                <a:solidFill>
                  <a:srgbClr val="44697D"/>
                </a:solidFill>
              </a:rPr>
              <a:t>Destroy a (stopped) </a:t>
            </a:r>
            <a:r>
              <a:rPr lang="en-US" sz="2000" b="0" dirty="0" err="1">
                <a:solidFill>
                  <a:srgbClr val="44697D"/>
                </a:solidFill>
              </a:rPr>
              <a:t>applicaton</a:t>
            </a:r>
            <a:r>
              <a:rPr lang="en-US" sz="2000" b="0" dirty="0">
                <a:solidFill>
                  <a:srgbClr val="44697D"/>
                </a:solidFill>
              </a:rPr>
              <a:t> instance   </a:t>
            </a:r>
            <a:endParaRPr lang="en-US" sz="2000" b="0" dirty="0" smtClean="0">
              <a:solidFill>
                <a:srgbClr val="44697D"/>
              </a:solidFill>
            </a:endParaRPr>
          </a:p>
          <a:p>
            <a:pPr marL="342900" indent="-342900">
              <a:buFont typeface="Arial"/>
              <a:buChar char="•"/>
            </a:pPr>
            <a:r>
              <a:rPr lang="en-US" sz="2000" dirty="0" smtClean="0">
                <a:solidFill>
                  <a:srgbClr val="44697D"/>
                </a:solidFill>
              </a:rPr>
              <a:t>Exists </a:t>
            </a:r>
            <a:r>
              <a:rPr lang="en-US" sz="2000" b="0" dirty="0">
                <a:solidFill>
                  <a:srgbClr val="44697D"/>
                </a:solidFill>
              </a:rPr>
              <a:t>- Probe the existence of the named Slider application </a:t>
            </a:r>
            <a:r>
              <a:rPr lang="en-US" sz="2000" b="0" dirty="0" smtClean="0">
                <a:solidFill>
                  <a:srgbClr val="44697D"/>
                </a:solidFill>
              </a:rPr>
              <a:t>instance</a:t>
            </a:r>
          </a:p>
          <a:p>
            <a:pPr marL="342900" indent="-342900">
              <a:buFont typeface="Arial"/>
              <a:buChar char="•"/>
            </a:pPr>
            <a:r>
              <a:rPr lang="en-US" sz="2000" dirty="0" smtClean="0">
                <a:solidFill>
                  <a:srgbClr val="44697D"/>
                </a:solidFill>
              </a:rPr>
              <a:t>Flex </a:t>
            </a:r>
            <a:r>
              <a:rPr lang="en-US" sz="2000" dirty="0">
                <a:solidFill>
                  <a:srgbClr val="44697D"/>
                </a:solidFill>
              </a:rPr>
              <a:t>- </a:t>
            </a:r>
            <a:r>
              <a:rPr lang="en-US" sz="2000" b="0" dirty="0">
                <a:solidFill>
                  <a:srgbClr val="44697D"/>
                </a:solidFill>
              </a:rPr>
              <a:t>Flex the number of workers in an application instance to the new </a:t>
            </a:r>
            <a:r>
              <a:rPr lang="en-US" sz="2000" b="0" dirty="0" smtClean="0">
                <a:solidFill>
                  <a:srgbClr val="44697D"/>
                </a:solidFill>
              </a:rPr>
              <a:t>value</a:t>
            </a:r>
          </a:p>
          <a:p>
            <a:pPr marL="342900" indent="-342900">
              <a:buFont typeface="Arial"/>
              <a:buChar char="•"/>
            </a:pPr>
            <a:r>
              <a:rPr lang="en-US" sz="2000" dirty="0">
                <a:solidFill>
                  <a:srgbClr val="44697D"/>
                </a:solidFill>
              </a:rPr>
              <a:t>Freeze - </a:t>
            </a:r>
            <a:r>
              <a:rPr lang="en-US" sz="2000" b="0" dirty="0">
                <a:solidFill>
                  <a:srgbClr val="44697D"/>
                </a:solidFill>
              </a:rPr>
              <a:t>freeze the application instance. The running application is stopped. Its settings are retained in HDFS</a:t>
            </a:r>
            <a:r>
              <a:rPr lang="en-US" sz="2000" b="0" dirty="0"/>
              <a:t>. </a:t>
            </a:r>
            <a:endParaRPr lang="en-US" sz="2000" b="0" dirty="0" smtClean="0"/>
          </a:p>
          <a:p>
            <a:pPr marL="342900" indent="-342900">
              <a:buFont typeface="Arial"/>
              <a:buChar char="•"/>
            </a:pPr>
            <a:endParaRPr lang="en-US" dirty="0" smtClean="0"/>
          </a:p>
          <a:p>
            <a:pPr marL="342900" indent="-342900">
              <a:buFont typeface="Arial"/>
              <a:buChar char="•"/>
            </a:pPr>
            <a:r>
              <a:rPr lang="en-US" dirty="0" smtClean="0"/>
              <a:t>Complete Man page</a:t>
            </a:r>
            <a:endParaRPr lang="en-US" dirty="0"/>
          </a:p>
          <a:p>
            <a:r>
              <a:rPr lang="en-US" b="0" i="1" dirty="0" smtClean="0"/>
              <a:t>		</a:t>
            </a:r>
            <a:r>
              <a:rPr lang="en-US" sz="2000" b="0" i="1" u="sng" dirty="0" smtClean="0">
                <a:solidFill>
                  <a:srgbClr val="44697D"/>
                </a:solidFill>
              </a:rPr>
              <a:t>http</a:t>
            </a:r>
            <a:r>
              <a:rPr lang="en-US" sz="2000" b="0" i="1" u="sng" dirty="0">
                <a:solidFill>
                  <a:srgbClr val="44697D"/>
                </a:solidFill>
              </a:rPr>
              <a:t>://</a:t>
            </a:r>
            <a:r>
              <a:rPr lang="en-US" sz="2000" b="0" i="1" u="sng" dirty="0" err="1">
                <a:solidFill>
                  <a:srgbClr val="44697D"/>
                </a:solidFill>
              </a:rPr>
              <a:t>slider.incubator.apache.org</a:t>
            </a:r>
            <a:r>
              <a:rPr lang="en-US" sz="2000" b="0" i="1" u="sng" dirty="0">
                <a:solidFill>
                  <a:srgbClr val="44697D"/>
                </a:solidFill>
              </a:rPr>
              <a:t>/docs/</a:t>
            </a:r>
            <a:r>
              <a:rPr lang="en-US" sz="2000" b="0" i="1" u="sng" dirty="0" err="1">
                <a:solidFill>
                  <a:srgbClr val="44697D"/>
                </a:solidFill>
              </a:rPr>
              <a:t>manpage.html</a:t>
            </a:r>
            <a:endParaRPr lang="en-US" sz="2000" b="0" i="1" u="sng" dirty="0">
              <a:solidFill>
                <a:srgbClr val="44697D"/>
              </a:solidFill>
            </a:endParaRPr>
          </a:p>
          <a:p>
            <a:pPr marL="342900" indent="-342900">
              <a:buFont typeface="Arial"/>
              <a:buChar char="•"/>
            </a:pPr>
            <a:endParaRPr lang="en-US" dirty="0"/>
          </a:p>
        </p:txBody>
      </p:sp>
    </p:spTree>
    <p:extLst>
      <p:ext uri="{BB962C8B-B14F-4D97-AF65-F5344CB8AC3E}">
        <p14:creationId xmlns:p14="http://schemas.microsoft.com/office/powerpoint/2010/main" val="23575786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Slider Application Packaging</a:t>
            </a:r>
            <a:endParaRPr lang="en-US" dirty="0"/>
          </a:p>
        </p:txBody>
      </p:sp>
      <p:sp>
        <p:nvSpPr>
          <p:cNvPr id="3" name="Text Placeholder 2"/>
          <p:cNvSpPr>
            <a:spLocks noGrp="1"/>
          </p:cNvSpPr>
          <p:nvPr>
            <p:ph type="body" sz="quarter" idx="11"/>
          </p:nvPr>
        </p:nvSpPr>
        <p:spPr>
          <a:xfrm>
            <a:off x="609441" y="1106434"/>
            <a:ext cx="10969943" cy="5219375"/>
          </a:xfrm>
        </p:spPr>
        <p:txBody>
          <a:bodyPr/>
          <a:lstStyle/>
          <a:p>
            <a:r>
              <a:rPr lang="en-US" dirty="0" smtClean="0"/>
              <a:t>The main components</a:t>
            </a:r>
          </a:p>
          <a:p>
            <a:pPr marL="342900" indent="-342900">
              <a:buFontTx/>
              <a:buChar char="•"/>
            </a:pPr>
            <a:r>
              <a:rPr lang="en-US" dirty="0" smtClean="0"/>
              <a:t>App Configuration</a:t>
            </a:r>
          </a:p>
          <a:p>
            <a:pPr marL="974725" lvl="2" indent="-342900">
              <a:buFontTx/>
              <a:buChar char="•"/>
            </a:pPr>
            <a:r>
              <a:rPr lang="en-US" dirty="0" smtClean="0">
                <a:solidFill>
                  <a:srgbClr val="44697D"/>
                </a:solidFill>
              </a:rPr>
              <a:t>Configurations needed for the Application</a:t>
            </a:r>
          </a:p>
          <a:p>
            <a:pPr marL="974725" lvl="2" indent="-342900">
              <a:buFontTx/>
              <a:buChar char="•"/>
            </a:pPr>
            <a:r>
              <a:rPr lang="en-US" dirty="0" err="1" smtClean="0">
                <a:solidFill>
                  <a:srgbClr val="44697D"/>
                </a:solidFill>
              </a:rPr>
              <a:t>appConfig.jso</a:t>
            </a:r>
            <a:r>
              <a:rPr lang="en-US" dirty="0" err="1" smtClean="0"/>
              <a:t>n</a:t>
            </a:r>
            <a:endParaRPr lang="en-US" dirty="0" smtClean="0"/>
          </a:p>
          <a:p>
            <a:pPr marL="342900" indent="-342900">
              <a:buFontTx/>
              <a:buChar char="•"/>
            </a:pPr>
            <a:r>
              <a:rPr lang="en-US" dirty="0" smtClean="0"/>
              <a:t>Resources </a:t>
            </a:r>
          </a:p>
          <a:p>
            <a:pPr marL="566738" lvl="1" indent="-342900">
              <a:buFontTx/>
              <a:buChar char="•"/>
            </a:pPr>
            <a:r>
              <a:rPr lang="en-US" dirty="0" smtClean="0">
                <a:solidFill>
                  <a:srgbClr val="44697D"/>
                </a:solidFill>
              </a:rPr>
              <a:t>Resources required to run the application on the cluster</a:t>
            </a:r>
          </a:p>
          <a:p>
            <a:pPr marL="974725" lvl="2" indent="-342900">
              <a:buFontTx/>
              <a:buChar char="•"/>
            </a:pPr>
            <a:r>
              <a:rPr lang="en-US" dirty="0" smtClean="0">
                <a:solidFill>
                  <a:srgbClr val="44697D"/>
                </a:solidFill>
              </a:rPr>
              <a:t>CPU, Memory, Priority</a:t>
            </a:r>
          </a:p>
          <a:p>
            <a:pPr marL="566738" lvl="1" indent="-342900">
              <a:buFontTx/>
              <a:buChar char="•"/>
            </a:pPr>
            <a:r>
              <a:rPr lang="en-US" dirty="0" err="1" smtClean="0">
                <a:solidFill>
                  <a:srgbClr val="44697D"/>
                </a:solidFill>
              </a:rPr>
              <a:t>resources.json</a:t>
            </a:r>
            <a:endParaRPr lang="en-US" dirty="0" smtClean="0">
              <a:solidFill>
                <a:srgbClr val="44697D"/>
              </a:solidFill>
            </a:endParaRPr>
          </a:p>
          <a:p>
            <a:pPr marL="342900" indent="-342900">
              <a:buFontTx/>
              <a:buChar char="•"/>
            </a:pPr>
            <a:r>
              <a:rPr lang="en-US" dirty="0" smtClean="0"/>
              <a:t>Application Definition</a:t>
            </a:r>
          </a:p>
          <a:p>
            <a:pPr marL="566738" lvl="1" indent="-342900">
              <a:buFontTx/>
              <a:buChar char="•"/>
            </a:pPr>
            <a:r>
              <a:rPr lang="en-US" dirty="0" err="1" smtClean="0">
                <a:solidFill>
                  <a:srgbClr val="44697D"/>
                </a:solidFill>
              </a:rPr>
              <a:t>MetaInfo.xml</a:t>
            </a:r>
            <a:endParaRPr lang="en-US" dirty="0" smtClean="0">
              <a:solidFill>
                <a:srgbClr val="44697D"/>
              </a:solidFill>
            </a:endParaRPr>
          </a:p>
          <a:p>
            <a:pPr marL="342900" indent="-342900">
              <a:buFontTx/>
              <a:buChar char="•"/>
            </a:pPr>
            <a:r>
              <a:rPr lang="en-US" dirty="0" smtClean="0"/>
              <a:t>Application jar file</a:t>
            </a:r>
          </a:p>
          <a:p>
            <a:pPr marL="566738" lvl="1" indent="-342900">
              <a:buFontTx/>
              <a:buChar char="•"/>
            </a:pPr>
            <a:r>
              <a:rPr lang="en-US" dirty="0" smtClean="0">
                <a:solidFill>
                  <a:srgbClr val="44697D"/>
                </a:solidFill>
              </a:rPr>
              <a:t>Actual binary file</a:t>
            </a:r>
          </a:p>
        </p:txBody>
      </p:sp>
    </p:spTree>
    <p:extLst>
      <p:ext uri="{BB962C8B-B14F-4D97-AF65-F5344CB8AC3E}">
        <p14:creationId xmlns:p14="http://schemas.microsoft.com/office/powerpoint/2010/main" val="18300108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Memcached</a:t>
            </a:r>
            <a:r>
              <a:rPr lang="en-US" dirty="0" smtClean="0"/>
              <a:t> on YARN</a:t>
            </a:r>
            <a:endParaRPr lang="en-US" dirty="0"/>
          </a:p>
        </p:txBody>
      </p:sp>
      <p:sp>
        <p:nvSpPr>
          <p:cNvPr id="3" name="Subtitle 2"/>
          <p:cNvSpPr>
            <a:spLocks noGrp="1"/>
          </p:cNvSpPr>
          <p:nvPr>
            <p:ph type="subTitle" idx="1"/>
          </p:nvPr>
        </p:nvSpPr>
        <p:spPr/>
        <p:txBody>
          <a:bodyPr/>
          <a:lstStyle/>
          <a:p>
            <a:r>
              <a:rPr lang="en-US" dirty="0" smtClean="0"/>
              <a:t>Sample Slider App</a:t>
            </a:r>
            <a:endParaRPr lang="en-US" dirty="0"/>
          </a:p>
        </p:txBody>
      </p:sp>
      <p:sp>
        <p:nvSpPr>
          <p:cNvPr id="4" name="Slide Number Placeholder 3"/>
          <p:cNvSpPr>
            <a:spLocks noGrp="1"/>
          </p:cNvSpPr>
          <p:nvPr>
            <p:ph type="sldNum" sz="quarter" idx="11"/>
          </p:nvPr>
        </p:nvSpPr>
        <p:spPr/>
        <p:txBody>
          <a:bodyPr/>
          <a:lstStyle/>
          <a:p>
            <a:pPr>
              <a:defRPr/>
            </a:pPr>
            <a:r>
              <a:rPr lang="en-US" smtClean="0"/>
              <a:t>Page </a:t>
            </a:r>
            <a:fld id="{55195364-CB26-204E-9D19-22CA26A13F79}" type="slidenum">
              <a:rPr lang="en-US" smtClean="0"/>
              <a:pPr>
                <a:defRPr/>
              </a:pPr>
              <a:t>25</a:t>
            </a:fld>
            <a:endParaRPr lang="en-US" dirty="0"/>
          </a:p>
        </p:txBody>
      </p:sp>
    </p:spTree>
    <p:extLst>
      <p:ext uri="{BB962C8B-B14F-4D97-AF65-F5344CB8AC3E}">
        <p14:creationId xmlns:p14="http://schemas.microsoft.com/office/powerpoint/2010/main" val="26857951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 Packages</a:t>
            </a:r>
            <a:endParaRPr lang="en-US" dirty="0"/>
          </a:p>
        </p:txBody>
      </p:sp>
      <p:sp>
        <p:nvSpPr>
          <p:cNvPr id="4" name="Slide Number Placeholder 3"/>
          <p:cNvSpPr>
            <a:spLocks noGrp="1"/>
          </p:cNvSpPr>
          <p:nvPr>
            <p:ph type="sldNum" sz="quarter" idx="4294967295"/>
          </p:nvPr>
        </p:nvSpPr>
        <p:spPr>
          <a:xfrm>
            <a:off x="8735325" y="6465889"/>
            <a:ext cx="2844059" cy="365125"/>
          </a:xfrm>
          <a:prstGeom prst="rect">
            <a:avLst/>
          </a:prstGeom>
        </p:spPr>
        <p:txBody>
          <a:bodyPr/>
          <a:lstStyle/>
          <a:p>
            <a:pPr>
              <a:defRPr/>
            </a:pPr>
            <a:r>
              <a:rPr lang="en-US" smtClean="0"/>
              <a:t>Page </a:t>
            </a:r>
            <a:fld id="{BE3614C6-9B97-DA43-9EC2-F206459474B6}" type="slidenum">
              <a:rPr lang="en-US" smtClean="0"/>
              <a:pPr>
                <a:defRPr/>
              </a:pPr>
              <a:t>26</a:t>
            </a:fld>
            <a:endParaRPr lang="en-US" dirty="0"/>
          </a:p>
        </p:txBody>
      </p:sp>
      <p:sp>
        <p:nvSpPr>
          <p:cNvPr id="5" name="Text Placeholder 4"/>
          <p:cNvSpPr>
            <a:spLocks noGrp="1"/>
          </p:cNvSpPr>
          <p:nvPr>
            <p:ph type="body" sz="quarter" idx="11"/>
          </p:nvPr>
        </p:nvSpPr>
        <p:spPr/>
        <p:txBody>
          <a:bodyPr/>
          <a:lstStyle/>
          <a:p>
            <a:r>
              <a:rPr lang="en-US" dirty="0" smtClean="0"/>
              <a:t>Reference doc for </a:t>
            </a:r>
            <a:r>
              <a:rPr lang="en-US" dirty="0" err="1" smtClean="0"/>
              <a:t>Memcached</a:t>
            </a:r>
            <a:r>
              <a:rPr lang="en-US" dirty="0" smtClean="0"/>
              <a:t> Application</a:t>
            </a:r>
            <a:endParaRPr lang="en-US" dirty="0"/>
          </a:p>
          <a:p>
            <a:pPr marL="342900" indent="-342900">
              <a:buFont typeface="Arial"/>
              <a:buChar char="•"/>
            </a:pPr>
            <a:r>
              <a:rPr lang="en-US" sz="1800" b="0" u="sng" dirty="0">
                <a:solidFill>
                  <a:srgbClr val="44697D"/>
                </a:solidFill>
              </a:rPr>
              <a:t>http://</a:t>
            </a:r>
            <a:r>
              <a:rPr lang="en-US" sz="1800" b="0" u="sng" dirty="0" err="1">
                <a:solidFill>
                  <a:srgbClr val="44697D"/>
                </a:solidFill>
              </a:rPr>
              <a:t>slider.incubator.apache.org</a:t>
            </a:r>
            <a:r>
              <a:rPr lang="en-US" sz="1800" b="0" u="sng" dirty="0">
                <a:solidFill>
                  <a:srgbClr val="44697D"/>
                </a:solidFill>
              </a:rPr>
              <a:t>/docs/</a:t>
            </a:r>
            <a:r>
              <a:rPr lang="en-US" sz="1800" b="0" u="sng" dirty="0" err="1">
                <a:solidFill>
                  <a:srgbClr val="44697D"/>
                </a:solidFill>
              </a:rPr>
              <a:t>slider_specs</a:t>
            </a:r>
            <a:r>
              <a:rPr lang="en-US" sz="1800" b="0" u="sng" dirty="0">
                <a:solidFill>
                  <a:srgbClr val="44697D"/>
                </a:solidFill>
              </a:rPr>
              <a:t>/</a:t>
            </a:r>
            <a:r>
              <a:rPr lang="en-US" sz="1800" b="0" u="sng" dirty="0" err="1" smtClean="0">
                <a:solidFill>
                  <a:srgbClr val="44697D"/>
                </a:solidFill>
              </a:rPr>
              <a:t>hello_world_slider_app.html</a:t>
            </a:r>
            <a:endParaRPr lang="en-US" dirty="0" smtClean="0"/>
          </a:p>
          <a:p>
            <a:endParaRPr lang="en-US" dirty="0" smtClean="0"/>
          </a:p>
          <a:p>
            <a:r>
              <a:rPr lang="en-US" dirty="0" smtClean="0"/>
              <a:t>Slider </a:t>
            </a:r>
            <a:r>
              <a:rPr lang="en-US" dirty="0" err="1" smtClean="0"/>
              <a:t>github</a:t>
            </a:r>
            <a:r>
              <a:rPr lang="en-US" dirty="0" smtClean="0"/>
              <a:t> repo has other app</a:t>
            </a:r>
          </a:p>
          <a:p>
            <a:pPr lvl="1"/>
            <a:r>
              <a:rPr lang="en-US" dirty="0" err="1" smtClean="0"/>
              <a:t>Accumulo</a:t>
            </a:r>
            <a:endParaRPr lang="en-US" dirty="0" smtClean="0"/>
          </a:p>
          <a:p>
            <a:pPr lvl="1"/>
            <a:r>
              <a:rPr lang="en-US" dirty="0" err="1" smtClean="0"/>
              <a:t>HBase</a:t>
            </a:r>
            <a:endParaRPr lang="en-US" dirty="0" smtClean="0"/>
          </a:p>
          <a:p>
            <a:pPr lvl="1"/>
            <a:r>
              <a:rPr lang="en-US" dirty="0" smtClean="0"/>
              <a:t>Storm</a:t>
            </a:r>
          </a:p>
          <a:p>
            <a:pPr lvl="1"/>
            <a:r>
              <a:rPr lang="en-US" dirty="0" err="1" smtClean="0"/>
              <a:t>Memcached</a:t>
            </a:r>
            <a:r>
              <a:rPr lang="en-US" dirty="0" smtClean="0"/>
              <a:t>-windows</a:t>
            </a:r>
            <a:endParaRPr lang="en-US" dirty="0"/>
          </a:p>
        </p:txBody>
      </p:sp>
    </p:spTree>
    <p:extLst>
      <p:ext uri="{BB962C8B-B14F-4D97-AF65-F5344CB8AC3E}">
        <p14:creationId xmlns:p14="http://schemas.microsoft.com/office/powerpoint/2010/main" val="34212422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Next?</a:t>
            </a:r>
            <a:endParaRPr lang="en-US" dirty="0"/>
          </a:p>
        </p:txBody>
      </p:sp>
    </p:spTree>
    <p:extLst>
      <p:ext uri="{BB962C8B-B14F-4D97-AF65-F5344CB8AC3E}">
        <p14:creationId xmlns:p14="http://schemas.microsoft.com/office/powerpoint/2010/main" val="9830887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get Better</a:t>
            </a:r>
            <a:endParaRPr lang="en-US" dirty="0"/>
          </a:p>
        </p:txBody>
      </p:sp>
      <p:sp>
        <p:nvSpPr>
          <p:cNvPr id="3" name="Text Placeholder 2"/>
          <p:cNvSpPr>
            <a:spLocks noGrp="1"/>
          </p:cNvSpPr>
          <p:nvPr>
            <p:ph type="body" sz="quarter" idx="11"/>
          </p:nvPr>
        </p:nvSpPr>
        <p:spPr/>
        <p:txBody>
          <a:bodyPr/>
          <a:lstStyle/>
          <a:p>
            <a:r>
              <a:rPr lang="en-US" dirty="0" err="1" smtClean="0"/>
              <a:t>Ambari</a:t>
            </a:r>
            <a:r>
              <a:rPr lang="en-US" dirty="0" smtClean="0"/>
              <a:t> Views for Slider</a:t>
            </a:r>
          </a:p>
          <a:p>
            <a:pPr marL="342900" indent="-342900">
              <a:buFont typeface="Arial"/>
              <a:buChar char="•"/>
            </a:pPr>
            <a:r>
              <a:rPr lang="en-US" dirty="0" err="1"/>
              <a:t>Ambari</a:t>
            </a:r>
            <a:r>
              <a:rPr lang="en-US" dirty="0"/>
              <a:t> View that manages the life cycle of “</a:t>
            </a:r>
            <a:r>
              <a:rPr lang="en-US" dirty="0" err="1"/>
              <a:t>Slider”ized</a:t>
            </a:r>
            <a:r>
              <a:rPr lang="en-US" dirty="0"/>
              <a:t> apps</a:t>
            </a:r>
          </a:p>
          <a:p>
            <a:pPr marL="342900" indent="-342900">
              <a:buFont typeface="Arial"/>
              <a:buChar char="•"/>
            </a:pPr>
            <a:endParaRPr lang="en-US" dirty="0"/>
          </a:p>
        </p:txBody>
      </p:sp>
    </p:spTree>
    <p:extLst>
      <p:ext uri="{BB962C8B-B14F-4D97-AF65-F5344CB8AC3E}">
        <p14:creationId xmlns:p14="http://schemas.microsoft.com/office/powerpoint/2010/main" val="3738155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6940300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Apache Slider Overview</a:t>
            </a:r>
          </a:p>
          <a:p>
            <a:pPr marL="342900" indent="-342900">
              <a:buFont typeface="Arial"/>
              <a:buChar char="•"/>
            </a:pPr>
            <a:r>
              <a:rPr lang="en-US" dirty="0" smtClean="0"/>
              <a:t>Yarn Overview</a:t>
            </a:r>
          </a:p>
          <a:p>
            <a:pPr marL="342900" indent="-342900">
              <a:buFont typeface="Arial"/>
              <a:buChar char="•"/>
            </a:pPr>
            <a:r>
              <a:rPr lang="en-US" dirty="0" smtClean="0"/>
              <a:t>Why Slider</a:t>
            </a:r>
          </a:p>
          <a:p>
            <a:pPr marL="342900" indent="-342900">
              <a:buFont typeface="Arial"/>
              <a:buChar char="•"/>
            </a:pPr>
            <a:r>
              <a:rPr lang="en-US" dirty="0" smtClean="0"/>
              <a:t>Slider Internals/Architecture</a:t>
            </a:r>
          </a:p>
          <a:p>
            <a:pPr marL="342900" indent="-342900">
              <a:buFont typeface="Arial"/>
              <a:buChar char="•"/>
            </a:pPr>
            <a:r>
              <a:rPr lang="en-US" dirty="0" smtClean="0"/>
              <a:t>Slider App Packaging</a:t>
            </a:r>
          </a:p>
          <a:p>
            <a:pPr marL="342900" indent="-342900">
              <a:buFont typeface="Arial"/>
              <a:buChar char="•"/>
            </a:pPr>
            <a:r>
              <a:rPr lang="en-US" dirty="0" err="1"/>
              <a:t>Ambari</a:t>
            </a:r>
            <a:r>
              <a:rPr lang="en-US" dirty="0"/>
              <a:t> and </a:t>
            </a:r>
            <a:r>
              <a:rPr lang="en-US" dirty="0" smtClean="0"/>
              <a:t>Slider</a:t>
            </a:r>
          </a:p>
          <a:p>
            <a:pPr marL="342900" indent="-342900">
              <a:buFont typeface="Arial"/>
              <a:buChar char="•"/>
            </a:pPr>
            <a:r>
              <a:rPr lang="en-US" dirty="0" smtClean="0"/>
              <a:t>Q/A</a:t>
            </a:r>
          </a:p>
          <a:p>
            <a:endParaRPr lang="en-US" dirty="0" smtClean="0"/>
          </a:p>
          <a:p>
            <a:endParaRPr lang="en-US" dirty="0"/>
          </a:p>
        </p:txBody>
      </p:sp>
    </p:spTree>
    <p:extLst>
      <p:ext uri="{BB962C8B-B14F-4D97-AF65-F5344CB8AC3E}">
        <p14:creationId xmlns:p14="http://schemas.microsoft.com/office/powerpoint/2010/main" val="39272200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Slider Overview</a:t>
            </a:r>
            <a:endParaRPr lang="en-US" dirty="0"/>
          </a:p>
        </p:txBody>
      </p:sp>
    </p:spTree>
    <p:extLst>
      <p:ext uri="{BB962C8B-B14F-4D97-AF65-F5344CB8AC3E}">
        <p14:creationId xmlns:p14="http://schemas.microsoft.com/office/powerpoint/2010/main" val="37045426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Slider</a:t>
            </a:r>
            <a:endParaRPr lang="en-US" dirty="0"/>
          </a:p>
        </p:txBody>
      </p:sp>
      <p:sp>
        <p:nvSpPr>
          <p:cNvPr id="3" name="Text Placeholder 2"/>
          <p:cNvSpPr>
            <a:spLocks noGrp="1"/>
          </p:cNvSpPr>
          <p:nvPr>
            <p:ph type="body" sz="quarter" idx="11"/>
          </p:nvPr>
        </p:nvSpPr>
        <p:spPr/>
        <p:txBody>
          <a:bodyPr/>
          <a:lstStyle/>
          <a:p>
            <a:pPr marL="342900" indent="-342900">
              <a:buFontTx/>
              <a:buChar char="-"/>
            </a:pPr>
            <a:r>
              <a:rPr lang="en-US" dirty="0" smtClean="0"/>
              <a:t>Open Source in-incubation Project</a:t>
            </a:r>
          </a:p>
          <a:p>
            <a:pPr marL="566738" lvl="1" indent="-342900">
              <a:buFontTx/>
              <a:buChar char="-"/>
            </a:pPr>
            <a:r>
              <a:rPr lang="en-US" dirty="0" smtClean="0">
                <a:solidFill>
                  <a:srgbClr val="44697D"/>
                </a:solidFill>
              </a:rPr>
              <a:t>http</a:t>
            </a:r>
            <a:r>
              <a:rPr lang="en-US" dirty="0">
                <a:solidFill>
                  <a:srgbClr val="44697D"/>
                </a:solidFill>
              </a:rPr>
              <a:t>://</a:t>
            </a:r>
            <a:r>
              <a:rPr lang="en-US" dirty="0" err="1">
                <a:solidFill>
                  <a:srgbClr val="44697D"/>
                </a:solidFill>
              </a:rPr>
              <a:t>slider.incubator.apache.org</a:t>
            </a:r>
            <a:r>
              <a:rPr lang="en-US" dirty="0">
                <a:solidFill>
                  <a:srgbClr val="44697D"/>
                </a:solidFill>
              </a:rPr>
              <a:t>/</a:t>
            </a:r>
            <a:r>
              <a:rPr lang="en-US" dirty="0" err="1" smtClean="0">
                <a:solidFill>
                  <a:srgbClr val="44697D"/>
                </a:solidFill>
              </a:rPr>
              <a:t>index.html</a:t>
            </a:r>
            <a:endParaRPr lang="en-US" dirty="0">
              <a:solidFill>
                <a:srgbClr val="44697D"/>
              </a:solidFill>
            </a:endParaRPr>
          </a:p>
          <a:p>
            <a:pPr marL="342900" indent="-342900">
              <a:buFontTx/>
              <a:buChar char="-"/>
            </a:pPr>
            <a:endParaRPr lang="en-US" dirty="0" smtClean="0"/>
          </a:p>
          <a:p>
            <a:pPr marL="342900" indent="-342900">
              <a:buFontTx/>
              <a:buChar char="-"/>
            </a:pPr>
            <a:r>
              <a:rPr lang="en-US" dirty="0" smtClean="0"/>
              <a:t>Platform for</a:t>
            </a:r>
          </a:p>
          <a:p>
            <a:pPr marL="566738" lvl="1" indent="-342900">
              <a:buFontTx/>
              <a:buChar char="-"/>
            </a:pPr>
            <a:r>
              <a:rPr lang="en-US" b="1" dirty="0" smtClean="0">
                <a:solidFill>
                  <a:srgbClr val="44697D"/>
                </a:solidFill>
              </a:rPr>
              <a:t>Deployment, Management </a:t>
            </a:r>
            <a:r>
              <a:rPr lang="en-US" dirty="0" smtClean="0">
                <a:solidFill>
                  <a:srgbClr val="44697D"/>
                </a:solidFill>
              </a:rPr>
              <a:t>&amp;</a:t>
            </a:r>
            <a:r>
              <a:rPr lang="en-US" b="1" dirty="0" smtClean="0">
                <a:solidFill>
                  <a:srgbClr val="44697D"/>
                </a:solidFill>
              </a:rPr>
              <a:t> Monitoring</a:t>
            </a:r>
          </a:p>
          <a:p>
            <a:pPr marL="566738" lvl="1" indent="-342900">
              <a:buFontTx/>
              <a:buChar char="-"/>
            </a:pPr>
            <a:r>
              <a:rPr lang="en-US" b="1" dirty="0" smtClean="0">
                <a:solidFill>
                  <a:srgbClr val="44697D"/>
                </a:solidFill>
              </a:rPr>
              <a:t>Long Running</a:t>
            </a:r>
            <a:r>
              <a:rPr lang="en-US" dirty="0" smtClean="0">
                <a:solidFill>
                  <a:srgbClr val="44697D"/>
                </a:solidFill>
              </a:rPr>
              <a:t>  applications on a </a:t>
            </a:r>
            <a:r>
              <a:rPr lang="en-US" dirty="0" err="1" smtClean="0">
                <a:solidFill>
                  <a:srgbClr val="44697D"/>
                </a:solidFill>
              </a:rPr>
              <a:t>Hadoop</a:t>
            </a:r>
            <a:r>
              <a:rPr lang="en-US" dirty="0" smtClean="0">
                <a:solidFill>
                  <a:srgbClr val="44697D"/>
                </a:solidFill>
              </a:rPr>
              <a:t>/</a:t>
            </a:r>
            <a:r>
              <a:rPr lang="en-US" b="1" dirty="0" smtClean="0">
                <a:solidFill>
                  <a:srgbClr val="44697D"/>
                </a:solidFill>
              </a:rPr>
              <a:t>YARN</a:t>
            </a:r>
            <a:r>
              <a:rPr lang="en-US" dirty="0" smtClean="0">
                <a:solidFill>
                  <a:srgbClr val="44697D"/>
                </a:solidFill>
              </a:rPr>
              <a:t> </a:t>
            </a:r>
            <a:r>
              <a:rPr lang="en-US" b="1" dirty="0" smtClean="0">
                <a:solidFill>
                  <a:srgbClr val="44697D"/>
                </a:solidFill>
              </a:rPr>
              <a:t>Cluster</a:t>
            </a:r>
          </a:p>
          <a:p>
            <a:pPr lvl="1" indent="0">
              <a:buNone/>
            </a:pPr>
            <a:endParaRPr lang="en-US" dirty="0">
              <a:solidFill>
                <a:srgbClr val="44697D"/>
              </a:solidFill>
            </a:endParaRPr>
          </a:p>
          <a:p>
            <a:pPr marL="342900" indent="-342900">
              <a:buFontTx/>
              <a:buChar char="-"/>
            </a:pPr>
            <a:r>
              <a:rPr lang="en-US" dirty="0" smtClean="0">
                <a:solidFill>
                  <a:schemeClr val="bg1"/>
                </a:solidFill>
              </a:rPr>
              <a:t> Built and Runs on </a:t>
            </a:r>
            <a:r>
              <a:rPr lang="en-US" dirty="0" err="1" smtClean="0">
                <a:solidFill>
                  <a:schemeClr val="bg1"/>
                </a:solidFill>
              </a:rPr>
              <a:t>Hadoop</a:t>
            </a:r>
            <a:r>
              <a:rPr lang="en-US" dirty="0" smtClean="0">
                <a:solidFill>
                  <a:schemeClr val="bg1"/>
                </a:solidFill>
              </a:rPr>
              <a:t> YARN Framework</a:t>
            </a:r>
          </a:p>
          <a:p>
            <a:pPr marL="342900" indent="-342900">
              <a:buFontTx/>
              <a:buChar char="-"/>
            </a:pPr>
            <a:r>
              <a:rPr lang="en-US" dirty="0" smtClean="0">
                <a:solidFill>
                  <a:schemeClr val="bg1"/>
                </a:solidFill>
              </a:rPr>
              <a:t> It makes it </a:t>
            </a:r>
            <a:r>
              <a:rPr lang="en-US" u="sng" dirty="0" smtClean="0">
                <a:solidFill>
                  <a:schemeClr val="bg1"/>
                </a:solidFill>
              </a:rPr>
              <a:t>EASY and SIMPLE</a:t>
            </a:r>
          </a:p>
          <a:p>
            <a:pPr marL="342900" indent="-342900">
              <a:buFontTx/>
              <a:buChar char="-"/>
            </a:pPr>
            <a:endParaRPr lang="en-US" dirty="0" smtClean="0">
              <a:solidFill>
                <a:schemeClr val="bg1"/>
              </a:solidFill>
            </a:endParaRPr>
          </a:p>
          <a:p>
            <a:pPr marL="566738" lvl="1" indent="-342900">
              <a:buFontTx/>
              <a:buChar char="-"/>
            </a:pPr>
            <a:endParaRPr lang="en-US" dirty="0" smtClean="0">
              <a:solidFill>
                <a:schemeClr val="bg1"/>
              </a:solidFill>
            </a:endParaRPr>
          </a:p>
        </p:txBody>
      </p:sp>
    </p:spTree>
    <p:extLst>
      <p:ext uri="{BB962C8B-B14F-4D97-AF65-F5344CB8AC3E}">
        <p14:creationId xmlns:p14="http://schemas.microsoft.com/office/powerpoint/2010/main" val="36327593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YARN</a:t>
            </a:r>
            <a:endParaRPr lang="en-US" dirty="0"/>
          </a:p>
        </p:txBody>
      </p:sp>
    </p:spTree>
    <p:extLst>
      <p:ext uri="{BB962C8B-B14F-4D97-AF65-F5344CB8AC3E}">
        <p14:creationId xmlns:p14="http://schemas.microsoft.com/office/powerpoint/2010/main" val="37045426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as Cluster Operating System</a:t>
            </a:r>
            <a:endParaRPr lang="en-US" dirty="0"/>
          </a:p>
        </p:txBody>
      </p:sp>
      <p:sp>
        <p:nvSpPr>
          <p:cNvPr id="3" name="Text Placeholder 2"/>
          <p:cNvSpPr>
            <a:spLocks noGrp="1"/>
          </p:cNvSpPr>
          <p:nvPr>
            <p:ph type="body" sz="quarter" idx="11"/>
          </p:nvPr>
        </p:nvSpPr>
        <p:spPr/>
        <p:txBody>
          <a:bodyPr/>
          <a:lstStyle/>
          <a:p>
            <a:pPr marL="342900" indent="-342900">
              <a:buFontTx/>
              <a:buChar char="-"/>
            </a:pPr>
            <a:r>
              <a:rPr lang="en-US" dirty="0" err="1"/>
              <a:t>Hadoop</a:t>
            </a:r>
            <a:r>
              <a:rPr lang="en-US" dirty="0"/>
              <a:t> </a:t>
            </a:r>
            <a:r>
              <a:rPr lang="en-US" dirty="0" smtClean="0"/>
              <a:t>2.0</a:t>
            </a:r>
          </a:p>
          <a:p>
            <a:pPr marL="342900" indent="-342900">
              <a:buFontTx/>
              <a:buChar char="-"/>
            </a:pPr>
            <a:r>
              <a:rPr lang="en-US" dirty="0" smtClean="0"/>
              <a:t>Resource Manager for </a:t>
            </a:r>
            <a:r>
              <a:rPr lang="en-US" dirty="0" err="1" smtClean="0"/>
              <a:t>Hadoop</a:t>
            </a:r>
            <a:r>
              <a:rPr lang="en-US" dirty="0" smtClean="0"/>
              <a:t> Cluster</a:t>
            </a:r>
          </a:p>
        </p:txBody>
      </p:sp>
      <p:sp>
        <p:nvSpPr>
          <p:cNvPr id="4" name="TextBox 3"/>
          <p:cNvSpPr txBox="1"/>
          <p:nvPr/>
        </p:nvSpPr>
        <p:spPr>
          <a:xfrm>
            <a:off x="271140" y="2525599"/>
            <a:ext cx="914400" cy="914400"/>
          </a:xfrm>
          <a:prstGeom prst="rect">
            <a:avLst/>
          </a:prstGeom>
        </p:spPr>
        <p:txBody>
          <a:bodyPr vert="horz" wrap="none" lIns="91440" tIns="91440" rIns="91440" bIns="91440" rtlCol="0">
            <a:noAutofit/>
          </a:bodyPr>
          <a:lstStyle/>
          <a:p>
            <a:endParaRPr lang="en-US" dirty="0"/>
          </a:p>
        </p:txBody>
      </p:sp>
      <p:pic>
        <p:nvPicPr>
          <p:cNvPr id="5" name="Picture 4"/>
          <p:cNvPicPr>
            <a:picLocks noChangeAspect="1"/>
          </p:cNvPicPr>
          <p:nvPr/>
        </p:nvPicPr>
        <p:blipFill>
          <a:blip r:embed="rId3"/>
          <a:stretch>
            <a:fillRect/>
          </a:stretch>
        </p:blipFill>
        <p:spPr>
          <a:xfrm>
            <a:off x="1789922" y="2125191"/>
            <a:ext cx="7828422" cy="3580297"/>
          </a:xfrm>
          <a:prstGeom prst="rect">
            <a:avLst/>
          </a:prstGeom>
        </p:spPr>
      </p:pic>
    </p:spTree>
    <p:extLst>
      <p:ext uri="{BB962C8B-B14F-4D97-AF65-F5344CB8AC3E}">
        <p14:creationId xmlns:p14="http://schemas.microsoft.com/office/powerpoint/2010/main" val="1975361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b="0" dirty="0" smtClean="0"/>
              <a:t>A global</a:t>
            </a:r>
            <a:r>
              <a:rPr lang="en-US" dirty="0" smtClean="0"/>
              <a:t> </a:t>
            </a:r>
            <a:r>
              <a:rPr lang="en-US" dirty="0" err="1" smtClean="0"/>
              <a:t>ResourceManager</a:t>
            </a:r>
            <a:endParaRPr lang="en-US" dirty="0" smtClean="0"/>
          </a:p>
          <a:p>
            <a:pPr marL="566738" lvl="1" indent="-342900">
              <a:buFont typeface="Arial"/>
              <a:buChar char="•"/>
            </a:pPr>
            <a:r>
              <a:rPr lang="en-US" dirty="0" smtClean="0">
                <a:solidFill>
                  <a:srgbClr val="44697D"/>
                </a:solidFill>
              </a:rPr>
              <a:t>A resource arbitrator for the cluster</a:t>
            </a:r>
          </a:p>
          <a:p>
            <a:pPr marL="342900" indent="-342900">
              <a:buFont typeface="Arial"/>
              <a:buChar char="•"/>
            </a:pPr>
            <a:r>
              <a:rPr lang="en-US" b="0" dirty="0" smtClean="0"/>
              <a:t>A per application</a:t>
            </a:r>
            <a:r>
              <a:rPr lang="en-US" dirty="0" smtClean="0"/>
              <a:t> </a:t>
            </a:r>
            <a:r>
              <a:rPr lang="en-US" dirty="0" err="1" smtClean="0"/>
              <a:t>ApplicationMaster</a:t>
            </a:r>
            <a:endParaRPr lang="en-US" dirty="0" smtClean="0"/>
          </a:p>
          <a:p>
            <a:pPr marL="566738" lvl="1" indent="-342900">
              <a:buFont typeface="Arial"/>
              <a:buChar char="•"/>
            </a:pPr>
            <a:r>
              <a:rPr lang="en-US" dirty="0" smtClean="0">
                <a:solidFill>
                  <a:srgbClr val="116081"/>
                </a:solidFill>
              </a:rPr>
              <a:t>A resource negotiator for the Application</a:t>
            </a:r>
          </a:p>
          <a:p>
            <a:pPr marL="566738" lvl="1" indent="-342900">
              <a:buFont typeface="Arial"/>
              <a:buChar char="•"/>
            </a:pPr>
            <a:r>
              <a:rPr lang="en-US" dirty="0" smtClean="0">
                <a:solidFill>
                  <a:srgbClr val="116081"/>
                </a:solidFill>
              </a:rPr>
              <a:t>Works with the Node Manager to Launch Application Containers</a:t>
            </a:r>
            <a:endParaRPr lang="en-US" dirty="0">
              <a:solidFill>
                <a:srgbClr val="116081"/>
              </a:solidFill>
            </a:endParaRPr>
          </a:p>
          <a:p>
            <a:pPr marL="342900" indent="-342900">
              <a:buFont typeface="Arial"/>
              <a:buChar char="•"/>
            </a:pPr>
            <a:r>
              <a:rPr lang="en-US" b="0" dirty="0" smtClean="0"/>
              <a:t>A per</a:t>
            </a:r>
            <a:r>
              <a:rPr lang="en-US" b="0" dirty="0"/>
              <a:t>-node slave</a:t>
            </a:r>
            <a:r>
              <a:rPr lang="en-US" dirty="0"/>
              <a:t> </a:t>
            </a:r>
            <a:r>
              <a:rPr lang="en-US" dirty="0" err="1"/>
              <a:t>NodeManager</a:t>
            </a:r>
            <a:r>
              <a:rPr lang="en-US" dirty="0"/>
              <a:t> </a:t>
            </a:r>
            <a:endParaRPr lang="en-US" dirty="0" smtClean="0"/>
          </a:p>
          <a:p>
            <a:pPr marL="566738" lvl="1" indent="-342900">
              <a:buFont typeface="Arial"/>
              <a:buChar char="•"/>
            </a:pPr>
            <a:r>
              <a:rPr lang="en-US" dirty="0" smtClean="0">
                <a:solidFill>
                  <a:srgbClr val="116081"/>
                </a:solidFill>
              </a:rPr>
              <a:t>Manages Resources on a Node</a:t>
            </a:r>
            <a:endParaRPr lang="en-US" dirty="0">
              <a:solidFill>
                <a:srgbClr val="116081"/>
              </a:solidFill>
            </a:endParaRPr>
          </a:p>
          <a:p>
            <a:pPr marL="342900" indent="-342900">
              <a:buFont typeface="Arial"/>
              <a:buChar char="•"/>
            </a:pPr>
            <a:r>
              <a:rPr lang="en-US" b="0" dirty="0"/>
              <a:t>a per-application</a:t>
            </a:r>
            <a:r>
              <a:rPr lang="en-US" dirty="0"/>
              <a:t> Container </a:t>
            </a:r>
            <a:r>
              <a:rPr lang="en-US" b="0" dirty="0"/>
              <a:t>running on a</a:t>
            </a:r>
            <a:r>
              <a:rPr lang="en-US" dirty="0"/>
              <a:t> </a:t>
            </a:r>
            <a:r>
              <a:rPr lang="en-US" dirty="0" err="1" smtClean="0"/>
              <a:t>NodeManager</a:t>
            </a:r>
            <a:endParaRPr lang="en-US" dirty="0" smtClean="0"/>
          </a:p>
          <a:p>
            <a:pPr marL="566738" lvl="1" indent="-342900">
              <a:buFont typeface="Arial"/>
              <a:buChar char="•"/>
            </a:pPr>
            <a:r>
              <a:rPr lang="en-US" dirty="0" smtClean="0">
                <a:solidFill>
                  <a:srgbClr val="116081"/>
                </a:solidFill>
              </a:rPr>
              <a:t>Actual application running in the container</a:t>
            </a:r>
            <a:endParaRPr lang="en-US" dirty="0">
              <a:solidFill>
                <a:srgbClr val="116081"/>
              </a:solidFill>
            </a:endParaRPr>
          </a:p>
        </p:txBody>
      </p:sp>
    </p:spTree>
    <p:extLst>
      <p:ext uri="{BB962C8B-B14F-4D97-AF65-F5344CB8AC3E}">
        <p14:creationId xmlns:p14="http://schemas.microsoft.com/office/powerpoint/2010/main" val="34654036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Flow</a:t>
            </a:r>
            <a:endParaRPr lang="en-US" dirty="0"/>
          </a:p>
        </p:txBody>
      </p:sp>
      <p:grpSp>
        <p:nvGrpSpPr>
          <p:cNvPr id="4" name="Shape 319"/>
          <p:cNvGrpSpPr/>
          <p:nvPr/>
        </p:nvGrpSpPr>
        <p:grpSpPr>
          <a:xfrm>
            <a:off x="1365137" y="2563803"/>
            <a:ext cx="8557075" cy="1104323"/>
            <a:chOff x="274181" y="2563803"/>
            <a:chExt cx="8557075" cy="1104323"/>
          </a:xfrm>
        </p:grpSpPr>
        <p:grpSp>
          <p:nvGrpSpPr>
            <p:cNvPr id="5" name="Shape 320"/>
            <p:cNvGrpSpPr/>
            <p:nvPr/>
          </p:nvGrpSpPr>
          <p:grpSpPr>
            <a:xfrm>
              <a:off x="274181" y="2563803"/>
              <a:ext cx="2011327" cy="1104323"/>
              <a:chOff x="205061" y="2563803"/>
              <a:chExt cx="2011327" cy="1104323"/>
            </a:xfrm>
          </p:grpSpPr>
          <p:sp>
            <p:nvSpPr>
              <p:cNvPr id="15" name="Shape 321"/>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16" name="Shape 322"/>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6" name="Shape 323"/>
            <p:cNvGrpSpPr/>
            <p:nvPr/>
          </p:nvGrpSpPr>
          <p:grpSpPr>
            <a:xfrm>
              <a:off x="2456096" y="2563803"/>
              <a:ext cx="2011327" cy="1104323"/>
              <a:chOff x="205061" y="2563803"/>
              <a:chExt cx="2011327" cy="1104323"/>
            </a:xfrm>
          </p:grpSpPr>
          <p:sp>
            <p:nvSpPr>
              <p:cNvPr id="13" name="Shape 324"/>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14" name="Shape 325"/>
              <p:cNvSpPr/>
              <p:nvPr/>
            </p:nvSpPr>
            <p:spPr>
              <a:xfrm>
                <a:off x="205062" y="2772386"/>
                <a:ext cx="2011325" cy="895739"/>
              </a:xfrm>
              <a:prstGeom prst="roundRect">
                <a:avLst>
                  <a:gd name="adj" fmla="val 6525"/>
                </a:avLst>
              </a:prstGeom>
              <a:solidFill>
                <a:schemeClr val="lt1"/>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7" name="Shape 326"/>
            <p:cNvGrpSpPr/>
            <p:nvPr/>
          </p:nvGrpSpPr>
          <p:grpSpPr>
            <a:xfrm>
              <a:off x="4638012" y="2563805"/>
              <a:ext cx="2011327" cy="1104321"/>
              <a:chOff x="205061" y="2563805"/>
              <a:chExt cx="2011327" cy="1104321"/>
            </a:xfrm>
          </p:grpSpPr>
          <p:sp>
            <p:nvSpPr>
              <p:cNvPr id="11" name="Shape 327"/>
              <p:cNvSpPr/>
              <p:nvPr/>
            </p:nvSpPr>
            <p:spPr>
              <a:xfrm>
                <a:off x="205061" y="2563805"/>
                <a:ext cx="2011327" cy="980072"/>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12" name="Shape 328"/>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8" name="Shape 329"/>
            <p:cNvGrpSpPr/>
            <p:nvPr/>
          </p:nvGrpSpPr>
          <p:grpSpPr>
            <a:xfrm>
              <a:off x="6819929" y="2563803"/>
              <a:ext cx="2011327" cy="1104323"/>
              <a:chOff x="205061" y="2563803"/>
              <a:chExt cx="2011327" cy="1104323"/>
            </a:xfrm>
          </p:grpSpPr>
          <p:sp>
            <p:nvSpPr>
              <p:cNvPr id="9" name="Shape 330"/>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10" name="Shape 331"/>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sp>
        <p:nvSpPr>
          <p:cNvPr id="17" name="Shape 332"/>
          <p:cNvSpPr/>
          <p:nvPr/>
        </p:nvSpPr>
        <p:spPr>
          <a:xfrm>
            <a:off x="3997083" y="2873193"/>
            <a:ext cx="1149074" cy="287046"/>
          </a:xfrm>
          <a:prstGeom prst="roundRect">
            <a:avLst>
              <a:gd name="adj" fmla="val 6525"/>
            </a:avLst>
          </a:prstGeom>
          <a:solidFill>
            <a:srgbClr val="91F582"/>
          </a:solidFill>
          <a:ln w="19050" cap="flat">
            <a:solidFill>
              <a:srgbClr val="187A0B"/>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Container </a:t>
            </a:r>
            <a:r>
              <a:rPr lang="en-US" sz="1200" b="1" i="0" u="none" strike="noStrike" cap="none" baseline="-25000">
                <a:solidFill>
                  <a:srgbClr val="000000"/>
                </a:solidFill>
                <a:latin typeface="Calibri"/>
                <a:ea typeface="Calibri"/>
                <a:cs typeface="Calibri"/>
                <a:sym typeface="Calibri"/>
              </a:rPr>
              <a:t>1.1</a:t>
            </a:r>
          </a:p>
        </p:txBody>
      </p:sp>
      <p:sp>
        <p:nvSpPr>
          <p:cNvPr id="18" name="Shape 333"/>
          <p:cNvSpPr/>
          <p:nvPr/>
        </p:nvSpPr>
        <p:spPr>
          <a:xfrm>
            <a:off x="3997083" y="3256828"/>
            <a:ext cx="1149074" cy="287046"/>
          </a:xfrm>
          <a:prstGeom prst="roundRect">
            <a:avLst>
              <a:gd name="adj" fmla="val 6525"/>
            </a:avLst>
          </a:prstGeom>
          <a:solidFill>
            <a:srgbClr val="D4FB80"/>
          </a:solidFill>
          <a:ln w="19050" cap="flat">
            <a:solidFill>
              <a:schemeClr val="accent5"/>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Container </a:t>
            </a:r>
            <a:r>
              <a:rPr lang="en-US" sz="1200" b="1" i="0" u="none" strike="noStrike" cap="none" baseline="-25000">
                <a:solidFill>
                  <a:srgbClr val="000000"/>
                </a:solidFill>
                <a:latin typeface="Calibri"/>
                <a:ea typeface="Calibri"/>
                <a:cs typeface="Calibri"/>
                <a:sym typeface="Calibri"/>
              </a:rPr>
              <a:t>2.4</a:t>
            </a:r>
          </a:p>
        </p:txBody>
      </p:sp>
      <p:grpSp>
        <p:nvGrpSpPr>
          <p:cNvPr id="19" name="Shape 334"/>
          <p:cNvGrpSpPr/>
          <p:nvPr/>
        </p:nvGrpSpPr>
        <p:grpSpPr>
          <a:xfrm>
            <a:off x="4723304" y="1172829"/>
            <a:ext cx="2011327" cy="1104323"/>
            <a:chOff x="205061" y="2563803"/>
            <a:chExt cx="2011327" cy="1104323"/>
          </a:xfrm>
        </p:grpSpPr>
        <p:sp>
          <p:nvSpPr>
            <p:cNvPr id="20" name="Shape 335"/>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ResourceManager</a:t>
              </a:r>
            </a:p>
          </p:txBody>
        </p:sp>
        <p:sp>
          <p:nvSpPr>
            <p:cNvPr id="21" name="Shape 336"/>
            <p:cNvSpPr/>
            <p:nvPr/>
          </p:nvSpPr>
          <p:spPr>
            <a:xfrm>
              <a:off x="205062" y="2772386"/>
              <a:ext cx="2011325" cy="895739"/>
            </a:xfrm>
            <a:prstGeom prst="roundRect">
              <a:avLst>
                <a:gd name="adj" fmla="val 6525"/>
              </a:avLst>
            </a:prstGeom>
            <a:solidFill>
              <a:srgbClr val="C7FBB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22" name="Shape 337"/>
          <p:cNvGrpSpPr/>
          <p:nvPr/>
        </p:nvGrpSpPr>
        <p:grpSpPr>
          <a:xfrm>
            <a:off x="1365137" y="3843723"/>
            <a:ext cx="2011327" cy="1104323"/>
            <a:chOff x="205061" y="2563803"/>
            <a:chExt cx="2011327" cy="1104323"/>
          </a:xfrm>
        </p:grpSpPr>
        <p:sp>
          <p:nvSpPr>
            <p:cNvPr id="23" name="Shape 338"/>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24" name="Shape 339"/>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25" name="Shape 340"/>
          <p:cNvGrpSpPr/>
          <p:nvPr/>
        </p:nvGrpSpPr>
        <p:grpSpPr>
          <a:xfrm>
            <a:off x="3547052" y="3843723"/>
            <a:ext cx="2011327" cy="1104323"/>
            <a:chOff x="205061" y="2563803"/>
            <a:chExt cx="2011327" cy="1104323"/>
          </a:xfrm>
        </p:grpSpPr>
        <p:sp>
          <p:nvSpPr>
            <p:cNvPr id="26" name="Shape 341"/>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27" name="Shape 342"/>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28" name="Shape 343"/>
          <p:cNvGrpSpPr/>
          <p:nvPr/>
        </p:nvGrpSpPr>
        <p:grpSpPr>
          <a:xfrm>
            <a:off x="5728968" y="3843723"/>
            <a:ext cx="2011327" cy="1104323"/>
            <a:chOff x="205061" y="2563803"/>
            <a:chExt cx="2011327" cy="1104323"/>
          </a:xfrm>
        </p:grpSpPr>
        <p:sp>
          <p:nvSpPr>
            <p:cNvPr id="29" name="Shape 344"/>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30" name="Shape 345"/>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31" name="Shape 346"/>
          <p:cNvGrpSpPr/>
          <p:nvPr/>
        </p:nvGrpSpPr>
        <p:grpSpPr>
          <a:xfrm>
            <a:off x="7910885" y="3843723"/>
            <a:ext cx="2011327" cy="1104323"/>
            <a:chOff x="205061" y="2563803"/>
            <a:chExt cx="2011327" cy="1104323"/>
          </a:xfrm>
        </p:grpSpPr>
        <p:sp>
          <p:nvSpPr>
            <p:cNvPr id="32" name="Shape 347"/>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33" name="Shape 348"/>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34" name="Shape 349"/>
          <p:cNvGrpSpPr/>
          <p:nvPr/>
        </p:nvGrpSpPr>
        <p:grpSpPr>
          <a:xfrm>
            <a:off x="1365137" y="5123643"/>
            <a:ext cx="8557075" cy="1104323"/>
            <a:chOff x="205061" y="2563803"/>
            <a:chExt cx="8557075" cy="1104323"/>
          </a:xfrm>
        </p:grpSpPr>
        <p:grpSp>
          <p:nvGrpSpPr>
            <p:cNvPr id="35" name="Shape 350"/>
            <p:cNvGrpSpPr/>
            <p:nvPr/>
          </p:nvGrpSpPr>
          <p:grpSpPr>
            <a:xfrm>
              <a:off x="205061" y="2563803"/>
              <a:ext cx="2011327" cy="1104323"/>
              <a:chOff x="205061" y="2563803"/>
              <a:chExt cx="2011327" cy="1104323"/>
            </a:xfrm>
          </p:grpSpPr>
          <p:sp>
            <p:nvSpPr>
              <p:cNvPr id="45" name="Shape 351"/>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46" name="Shape 352"/>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36" name="Shape 353"/>
            <p:cNvGrpSpPr/>
            <p:nvPr/>
          </p:nvGrpSpPr>
          <p:grpSpPr>
            <a:xfrm>
              <a:off x="2386977" y="2563803"/>
              <a:ext cx="2011327" cy="1104323"/>
              <a:chOff x="205061" y="2563803"/>
              <a:chExt cx="2011327" cy="1104323"/>
            </a:xfrm>
          </p:grpSpPr>
          <p:sp>
            <p:nvSpPr>
              <p:cNvPr id="43" name="Shape 354"/>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44" name="Shape 355"/>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37" name="Shape 356"/>
            <p:cNvGrpSpPr/>
            <p:nvPr/>
          </p:nvGrpSpPr>
          <p:grpSpPr>
            <a:xfrm>
              <a:off x="4568893" y="2563803"/>
              <a:ext cx="2011327" cy="1104323"/>
              <a:chOff x="205061" y="2563803"/>
              <a:chExt cx="2011327" cy="1104323"/>
            </a:xfrm>
          </p:grpSpPr>
          <p:sp>
            <p:nvSpPr>
              <p:cNvPr id="41" name="Shape 357"/>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42" name="Shape 358"/>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nvGrpSpPr>
            <p:cNvPr id="38" name="Shape 359"/>
            <p:cNvGrpSpPr/>
            <p:nvPr/>
          </p:nvGrpSpPr>
          <p:grpSpPr>
            <a:xfrm>
              <a:off x="6750809" y="2563803"/>
              <a:ext cx="2011327" cy="1104323"/>
              <a:chOff x="205061" y="2563803"/>
              <a:chExt cx="2011327" cy="1104323"/>
            </a:xfrm>
          </p:grpSpPr>
          <p:sp>
            <p:nvSpPr>
              <p:cNvPr id="39" name="Shape 360"/>
              <p:cNvSpPr/>
              <p:nvPr/>
            </p:nvSpPr>
            <p:spPr>
              <a:xfrm>
                <a:off x="205061" y="2563803"/>
                <a:ext cx="2011327" cy="1104323"/>
              </a:xfrm>
              <a:prstGeom prst="roundRect">
                <a:avLst>
                  <a:gd name="adj" fmla="val 6525"/>
                </a:avLst>
              </a:prstGeom>
              <a:solidFill>
                <a:schemeClr val="accent1"/>
              </a:solidFill>
              <a:ln w="28575" cap="flat">
                <a:solidFill>
                  <a:schemeClr val="accent1"/>
                </a:solidFill>
                <a:prstDash val="solid"/>
                <a:round/>
                <a:headEnd type="none" w="med" len="med"/>
                <a:tailEnd type="none" w="med" len="med"/>
              </a:ln>
            </p:spPr>
            <p:txBody>
              <a:bodyPr lIns="36000" tIns="0" rIns="91425" bIns="45700" anchor="t" anchorCtr="0">
                <a:normAutofit/>
              </a:bodyPr>
              <a:lstStyle/>
              <a:p>
                <a:pPr marL="58738" marR="0" lvl="0" indent="-7938" algn="l" rtl="0">
                  <a:spcBef>
                    <a:spcPts val="0"/>
                  </a:spcBef>
                  <a:buSzPct val="25000"/>
                  <a:buNone/>
                </a:pPr>
                <a:r>
                  <a:rPr lang="en-US" sz="1100" b="1" i="0" u="none" strike="noStrike" cap="none" baseline="0">
                    <a:solidFill>
                      <a:srgbClr val="000000"/>
                    </a:solidFill>
                    <a:latin typeface="Calibri"/>
                    <a:ea typeface="Calibri"/>
                    <a:cs typeface="Calibri"/>
                    <a:sym typeface="Calibri"/>
                  </a:rPr>
                  <a:t>NodeManager</a:t>
                </a:r>
              </a:p>
            </p:txBody>
          </p:sp>
          <p:sp>
            <p:nvSpPr>
              <p:cNvPr id="40" name="Shape 361"/>
              <p:cNvSpPr/>
              <p:nvPr/>
            </p:nvSpPr>
            <p:spPr>
              <a:xfrm>
                <a:off x="205062" y="2772386"/>
                <a:ext cx="2011325" cy="895739"/>
              </a:xfrm>
              <a:prstGeom prst="roundRect">
                <a:avLst>
                  <a:gd name="adj" fmla="val 6525"/>
                </a:avLst>
              </a:prstGeom>
              <a:solidFill>
                <a:srgbClr val="FFFFFF"/>
              </a:solidFill>
              <a:ln w="28575" cap="flat">
                <a:solidFill>
                  <a:schemeClr val="accent1"/>
                </a:solidFill>
                <a:prstDash val="solid"/>
                <a:round/>
                <a:headEnd type="none" w="med" len="med"/>
                <a:tailEnd type="none" w="med" len="med"/>
              </a:ln>
            </p:spPr>
            <p:txBody>
              <a:bodyPr lIns="0" tIns="45700" rIns="0" bIns="45700" anchor="b" anchorCtr="0">
                <a:normAutofit/>
              </a:bodyPr>
              <a:lstStyle/>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p:txBody>
          </p:sp>
        </p:grpSp>
      </p:grpSp>
      <p:sp>
        <p:nvSpPr>
          <p:cNvPr id="47" name="Shape 362"/>
          <p:cNvSpPr/>
          <p:nvPr/>
        </p:nvSpPr>
        <p:spPr>
          <a:xfrm>
            <a:off x="3997083" y="4347514"/>
            <a:ext cx="1149074" cy="287046"/>
          </a:xfrm>
          <a:prstGeom prst="roundRect">
            <a:avLst>
              <a:gd name="adj" fmla="val 6525"/>
            </a:avLst>
          </a:prstGeom>
          <a:solidFill>
            <a:srgbClr val="91F582"/>
          </a:solidFill>
          <a:ln w="19050" cap="flat">
            <a:solidFill>
              <a:srgbClr val="4F8E1E"/>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Container </a:t>
            </a:r>
            <a:r>
              <a:rPr lang="en-US" sz="1200" b="1" i="0" u="none" strike="noStrike" cap="none" baseline="-25000">
                <a:solidFill>
                  <a:srgbClr val="000000"/>
                </a:solidFill>
                <a:latin typeface="Calibri"/>
                <a:ea typeface="Calibri"/>
                <a:cs typeface="Calibri"/>
                <a:sym typeface="Calibri"/>
              </a:rPr>
              <a:t>1.2</a:t>
            </a:r>
          </a:p>
        </p:txBody>
      </p:sp>
      <p:sp>
        <p:nvSpPr>
          <p:cNvPr id="48" name="Shape 363"/>
          <p:cNvSpPr/>
          <p:nvPr/>
        </p:nvSpPr>
        <p:spPr>
          <a:xfrm>
            <a:off x="3997083" y="5634873"/>
            <a:ext cx="1149074" cy="287046"/>
          </a:xfrm>
          <a:prstGeom prst="roundRect">
            <a:avLst>
              <a:gd name="adj" fmla="val 6525"/>
            </a:avLst>
          </a:prstGeom>
          <a:solidFill>
            <a:srgbClr val="91F582"/>
          </a:solidFill>
          <a:ln w="19050" cap="flat">
            <a:solidFill>
              <a:srgbClr val="4F8E1E"/>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Container </a:t>
            </a:r>
            <a:r>
              <a:rPr lang="en-US" sz="1200" b="1" i="0" u="none" strike="noStrike" cap="none" baseline="-25000">
                <a:solidFill>
                  <a:srgbClr val="000000"/>
                </a:solidFill>
                <a:latin typeface="Calibri"/>
                <a:ea typeface="Calibri"/>
                <a:cs typeface="Calibri"/>
                <a:sym typeface="Calibri"/>
              </a:rPr>
              <a:t>1.3</a:t>
            </a:r>
          </a:p>
        </p:txBody>
      </p:sp>
      <p:sp>
        <p:nvSpPr>
          <p:cNvPr id="49" name="Shape 364"/>
          <p:cNvSpPr/>
          <p:nvPr/>
        </p:nvSpPr>
        <p:spPr>
          <a:xfrm>
            <a:off x="1799495" y="4347514"/>
            <a:ext cx="1149074" cy="287046"/>
          </a:xfrm>
          <a:prstGeom prst="roundRect">
            <a:avLst>
              <a:gd name="adj" fmla="val 6525"/>
            </a:avLst>
          </a:prstGeom>
          <a:solidFill>
            <a:schemeClr val="accent1"/>
          </a:solidFill>
          <a:ln w="19050" cap="flat">
            <a:solidFill>
              <a:srgbClr val="5F8804"/>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AM</a:t>
            </a:r>
            <a:r>
              <a:rPr lang="en-US" sz="1200" b="1" i="0" u="none" strike="noStrike" cap="none" baseline="0">
                <a:solidFill>
                  <a:srgbClr val="000000"/>
                </a:solidFill>
                <a:latin typeface="Calibri"/>
                <a:ea typeface="Calibri"/>
                <a:cs typeface="Calibri"/>
                <a:sym typeface="Calibri"/>
              </a:rPr>
              <a:t> </a:t>
            </a:r>
            <a:r>
              <a:rPr lang="en-US" sz="1200" b="1" i="0" u="none" strike="noStrike" cap="none" baseline="-25000">
                <a:solidFill>
                  <a:srgbClr val="000000"/>
                </a:solidFill>
                <a:latin typeface="Calibri"/>
                <a:ea typeface="Calibri"/>
                <a:cs typeface="Calibri"/>
                <a:sym typeface="Calibri"/>
              </a:rPr>
              <a:t>1</a:t>
            </a:r>
          </a:p>
        </p:txBody>
      </p:sp>
      <p:sp>
        <p:nvSpPr>
          <p:cNvPr id="50" name="Shape 365"/>
          <p:cNvSpPr/>
          <p:nvPr/>
        </p:nvSpPr>
        <p:spPr>
          <a:xfrm>
            <a:off x="8374277" y="3068557"/>
            <a:ext cx="1149074" cy="287046"/>
          </a:xfrm>
          <a:prstGeom prst="roundRect">
            <a:avLst>
              <a:gd name="adj" fmla="val 6525"/>
            </a:avLst>
          </a:prstGeom>
          <a:solidFill>
            <a:srgbClr val="D4FB80"/>
          </a:solidFill>
          <a:ln w="19050" cap="flat">
            <a:solidFill>
              <a:schemeClr val="accent5"/>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Container </a:t>
            </a:r>
            <a:r>
              <a:rPr lang="en-US" sz="1200" b="1" i="0" u="none" strike="noStrike" cap="none" baseline="-25000">
                <a:solidFill>
                  <a:srgbClr val="000000"/>
                </a:solidFill>
                <a:latin typeface="Calibri"/>
                <a:ea typeface="Calibri"/>
                <a:cs typeface="Calibri"/>
                <a:sym typeface="Calibri"/>
              </a:rPr>
              <a:t>2.2</a:t>
            </a:r>
          </a:p>
        </p:txBody>
      </p:sp>
      <p:sp>
        <p:nvSpPr>
          <p:cNvPr id="51" name="Shape 366"/>
          <p:cNvSpPr/>
          <p:nvPr/>
        </p:nvSpPr>
        <p:spPr>
          <a:xfrm>
            <a:off x="8374277" y="4347514"/>
            <a:ext cx="1149074" cy="287046"/>
          </a:xfrm>
          <a:prstGeom prst="roundRect">
            <a:avLst>
              <a:gd name="adj" fmla="val 6525"/>
            </a:avLst>
          </a:prstGeom>
          <a:solidFill>
            <a:srgbClr val="D4FB80"/>
          </a:solidFill>
          <a:ln w="19050" cap="flat">
            <a:solidFill>
              <a:schemeClr val="accent5"/>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Container </a:t>
            </a:r>
            <a:r>
              <a:rPr lang="en-US" sz="1200" b="1" i="0" u="none" strike="noStrike" cap="none" baseline="-25000">
                <a:solidFill>
                  <a:srgbClr val="000000"/>
                </a:solidFill>
                <a:latin typeface="Calibri"/>
                <a:ea typeface="Calibri"/>
                <a:cs typeface="Calibri"/>
                <a:sym typeface="Calibri"/>
              </a:rPr>
              <a:t>2.1</a:t>
            </a:r>
          </a:p>
        </p:txBody>
      </p:sp>
      <p:sp>
        <p:nvSpPr>
          <p:cNvPr id="52" name="Shape 367"/>
          <p:cNvSpPr/>
          <p:nvPr/>
        </p:nvSpPr>
        <p:spPr>
          <a:xfrm>
            <a:off x="8374277" y="5634873"/>
            <a:ext cx="1149074" cy="287046"/>
          </a:xfrm>
          <a:prstGeom prst="roundRect">
            <a:avLst>
              <a:gd name="adj" fmla="val 6525"/>
            </a:avLst>
          </a:prstGeom>
          <a:solidFill>
            <a:srgbClr val="D4FB80"/>
          </a:solidFill>
          <a:ln w="19050" cap="flat">
            <a:solidFill>
              <a:schemeClr val="accent5"/>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Container </a:t>
            </a:r>
            <a:r>
              <a:rPr lang="en-US" sz="1200" b="1" i="0" u="none" strike="noStrike" cap="none" baseline="-25000">
                <a:solidFill>
                  <a:srgbClr val="000000"/>
                </a:solidFill>
                <a:latin typeface="Calibri"/>
                <a:ea typeface="Calibri"/>
                <a:cs typeface="Calibri"/>
                <a:sym typeface="Calibri"/>
              </a:rPr>
              <a:t>2.3</a:t>
            </a:r>
          </a:p>
        </p:txBody>
      </p:sp>
      <p:sp>
        <p:nvSpPr>
          <p:cNvPr id="53" name="Shape 368"/>
          <p:cNvSpPr/>
          <p:nvPr/>
        </p:nvSpPr>
        <p:spPr>
          <a:xfrm>
            <a:off x="6185329" y="4347514"/>
            <a:ext cx="1149074" cy="287046"/>
          </a:xfrm>
          <a:prstGeom prst="roundRect">
            <a:avLst>
              <a:gd name="adj" fmla="val 6525"/>
            </a:avLst>
          </a:prstGeom>
          <a:solidFill>
            <a:schemeClr val="accent5"/>
          </a:solidFill>
          <a:ln w="19050" cap="flat">
            <a:solidFill>
              <a:srgbClr val="5F8804"/>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AM</a:t>
            </a:r>
            <a:r>
              <a:rPr lang="en-US" sz="1200" b="1" i="0" u="none" strike="noStrike" cap="none" baseline="-25000">
                <a:solidFill>
                  <a:srgbClr val="000000"/>
                </a:solidFill>
                <a:latin typeface="Calibri"/>
                <a:ea typeface="Calibri"/>
                <a:cs typeface="Calibri"/>
                <a:sym typeface="Calibri"/>
              </a:rPr>
              <a:t>2</a:t>
            </a:r>
          </a:p>
        </p:txBody>
      </p:sp>
      <p:cxnSp>
        <p:nvCxnSpPr>
          <p:cNvPr id="54" name="Shape 369"/>
          <p:cNvCxnSpPr>
            <a:endCxn id="51" idx="1"/>
          </p:cNvCxnSpPr>
          <p:nvPr/>
        </p:nvCxnSpPr>
        <p:spPr>
          <a:xfrm>
            <a:off x="7350377" y="4482337"/>
            <a:ext cx="1023900" cy="8700"/>
          </a:xfrm>
          <a:prstGeom prst="straightConnector1">
            <a:avLst/>
          </a:prstGeom>
          <a:noFill/>
          <a:ln w="19050" cap="flat">
            <a:solidFill>
              <a:schemeClr val="accent5"/>
            </a:solidFill>
            <a:prstDash val="dash"/>
            <a:round/>
            <a:headEnd type="none" w="med" len="med"/>
            <a:tailEnd type="stealth" w="lg" len="lg"/>
          </a:ln>
        </p:spPr>
      </p:cxnSp>
      <p:cxnSp>
        <p:nvCxnSpPr>
          <p:cNvPr id="55" name="Shape 370"/>
          <p:cNvCxnSpPr>
            <a:endCxn id="52" idx="1"/>
          </p:cNvCxnSpPr>
          <p:nvPr/>
        </p:nvCxnSpPr>
        <p:spPr>
          <a:xfrm>
            <a:off x="7604477" y="4482097"/>
            <a:ext cx="769800" cy="1296300"/>
          </a:xfrm>
          <a:prstGeom prst="straightConnector1">
            <a:avLst/>
          </a:prstGeom>
          <a:noFill/>
          <a:ln w="19050" cap="flat">
            <a:solidFill>
              <a:schemeClr val="accent5"/>
            </a:solidFill>
            <a:prstDash val="dash"/>
            <a:round/>
            <a:headEnd type="none" w="med" len="med"/>
            <a:tailEnd type="stealth" w="lg" len="lg"/>
          </a:ln>
        </p:spPr>
      </p:cxnSp>
      <p:cxnSp>
        <p:nvCxnSpPr>
          <p:cNvPr id="56" name="Shape 371"/>
          <p:cNvCxnSpPr>
            <a:endCxn id="50" idx="1"/>
          </p:cNvCxnSpPr>
          <p:nvPr/>
        </p:nvCxnSpPr>
        <p:spPr>
          <a:xfrm rot="10800000" flipH="1">
            <a:off x="7604477" y="3212080"/>
            <a:ext cx="769800" cy="1278900"/>
          </a:xfrm>
          <a:prstGeom prst="straightConnector1">
            <a:avLst/>
          </a:prstGeom>
          <a:noFill/>
          <a:ln w="19050" cap="flat">
            <a:solidFill>
              <a:schemeClr val="accent5"/>
            </a:solidFill>
            <a:prstDash val="dash"/>
            <a:round/>
            <a:headEnd type="none" w="med" len="med"/>
            <a:tailEnd type="stealth" w="lg" len="lg"/>
          </a:ln>
        </p:spPr>
      </p:cxnSp>
      <p:cxnSp>
        <p:nvCxnSpPr>
          <p:cNvPr id="57" name="Shape 372"/>
          <p:cNvCxnSpPr>
            <a:stCxn id="53" idx="1"/>
            <a:endCxn id="18" idx="3"/>
          </p:cNvCxnSpPr>
          <p:nvPr/>
        </p:nvCxnSpPr>
        <p:spPr>
          <a:xfrm rot="10800000">
            <a:off x="5146129" y="3400237"/>
            <a:ext cx="1039200" cy="1090800"/>
          </a:xfrm>
          <a:prstGeom prst="straightConnector1">
            <a:avLst/>
          </a:prstGeom>
          <a:noFill/>
          <a:ln w="19050" cap="flat">
            <a:solidFill>
              <a:schemeClr val="accent5"/>
            </a:solidFill>
            <a:prstDash val="dash"/>
            <a:round/>
            <a:headEnd type="none" w="med" len="med"/>
            <a:tailEnd type="stealth" w="lg" len="lg"/>
          </a:ln>
        </p:spPr>
      </p:cxnSp>
      <p:cxnSp>
        <p:nvCxnSpPr>
          <p:cNvPr id="58" name="Shape 373"/>
          <p:cNvCxnSpPr>
            <a:stCxn id="49" idx="3"/>
            <a:endCxn id="17" idx="1"/>
          </p:cNvCxnSpPr>
          <p:nvPr/>
        </p:nvCxnSpPr>
        <p:spPr>
          <a:xfrm rot="10800000" flipH="1">
            <a:off x="2948570" y="3016837"/>
            <a:ext cx="1048500" cy="1474200"/>
          </a:xfrm>
          <a:prstGeom prst="straightConnector1">
            <a:avLst/>
          </a:prstGeom>
          <a:noFill/>
          <a:ln w="19050" cap="flat">
            <a:solidFill>
              <a:srgbClr val="105107"/>
            </a:solidFill>
            <a:prstDash val="dash"/>
            <a:round/>
            <a:headEnd type="none" w="med" len="med"/>
            <a:tailEnd type="stealth" w="lg" len="lg"/>
          </a:ln>
        </p:spPr>
      </p:cxnSp>
      <p:cxnSp>
        <p:nvCxnSpPr>
          <p:cNvPr id="59" name="Shape 374"/>
          <p:cNvCxnSpPr>
            <a:stCxn id="49" idx="3"/>
            <a:endCxn id="47" idx="1"/>
          </p:cNvCxnSpPr>
          <p:nvPr/>
        </p:nvCxnSpPr>
        <p:spPr>
          <a:xfrm>
            <a:off x="2948570" y="4491037"/>
            <a:ext cx="1048500" cy="0"/>
          </a:xfrm>
          <a:prstGeom prst="straightConnector1">
            <a:avLst/>
          </a:prstGeom>
          <a:noFill/>
          <a:ln w="19050" cap="flat">
            <a:solidFill>
              <a:srgbClr val="355F14"/>
            </a:solidFill>
            <a:prstDash val="dash"/>
            <a:round/>
            <a:headEnd type="none" w="med" len="med"/>
            <a:tailEnd type="stealth" w="lg" len="lg"/>
          </a:ln>
        </p:spPr>
      </p:cxnSp>
      <p:cxnSp>
        <p:nvCxnSpPr>
          <p:cNvPr id="60" name="Shape 375"/>
          <p:cNvCxnSpPr>
            <a:stCxn id="49" idx="3"/>
            <a:endCxn id="48" idx="1"/>
          </p:cNvCxnSpPr>
          <p:nvPr/>
        </p:nvCxnSpPr>
        <p:spPr>
          <a:xfrm>
            <a:off x="2948570" y="4491037"/>
            <a:ext cx="1048500" cy="1287300"/>
          </a:xfrm>
          <a:prstGeom prst="straightConnector1">
            <a:avLst/>
          </a:prstGeom>
          <a:noFill/>
          <a:ln w="19050" cap="flat">
            <a:solidFill>
              <a:srgbClr val="355F14"/>
            </a:solidFill>
            <a:prstDash val="dash"/>
            <a:round/>
            <a:headEnd type="none" w="med" len="med"/>
            <a:tailEnd type="stealth" w="lg" len="lg"/>
          </a:ln>
        </p:spPr>
      </p:cxnSp>
      <p:sp>
        <p:nvSpPr>
          <p:cNvPr id="61" name="Shape 376"/>
          <p:cNvSpPr/>
          <p:nvPr/>
        </p:nvSpPr>
        <p:spPr>
          <a:xfrm>
            <a:off x="4911643" y="1668226"/>
            <a:ext cx="1605454" cy="287046"/>
          </a:xfrm>
          <a:prstGeom prst="roundRect">
            <a:avLst>
              <a:gd name="adj" fmla="val 6525"/>
            </a:avLst>
          </a:prstGeom>
          <a:solidFill>
            <a:srgbClr val="5AEF45"/>
          </a:solidFill>
          <a:ln w="19050" cap="flat">
            <a:solidFill>
              <a:srgbClr val="105107"/>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Scheduler</a:t>
            </a:r>
          </a:p>
        </p:txBody>
      </p:sp>
      <p:sp>
        <p:nvSpPr>
          <p:cNvPr id="62" name="Shape 377"/>
          <p:cNvSpPr/>
          <p:nvPr/>
        </p:nvSpPr>
        <p:spPr>
          <a:xfrm>
            <a:off x="2227389" y="1674824"/>
            <a:ext cx="1149074" cy="287046"/>
          </a:xfrm>
          <a:prstGeom prst="roundRect">
            <a:avLst>
              <a:gd name="adj" fmla="val 6525"/>
            </a:avLst>
          </a:prstGeom>
          <a:solidFill>
            <a:schemeClr val="accent5"/>
          </a:solidFill>
          <a:ln w="19050" cap="flat">
            <a:solidFill>
              <a:srgbClr val="5E8804"/>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a:solidFill>
                  <a:srgbClr val="000000"/>
                </a:solidFill>
                <a:latin typeface="Calibri"/>
                <a:ea typeface="Calibri"/>
                <a:cs typeface="Calibri"/>
                <a:sym typeface="Calibri"/>
              </a:rPr>
              <a:t>Client</a:t>
            </a:r>
            <a:r>
              <a:rPr lang="en-US" sz="1200" b="1" i="0" u="none" strike="noStrike" cap="none" baseline="-25000">
                <a:solidFill>
                  <a:srgbClr val="000000"/>
                </a:solidFill>
                <a:latin typeface="Calibri"/>
                <a:ea typeface="Calibri"/>
                <a:cs typeface="Calibri"/>
                <a:sym typeface="Calibri"/>
              </a:rPr>
              <a:t>2</a:t>
            </a:r>
          </a:p>
        </p:txBody>
      </p:sp>
      <p:cxnSp>
        <p:nvCxnSpPr>
          <p:cNvPr id="63" name="Shape 378"/>
          <p:cNvCxnSpPr>
            <a:stCxn id="62" idx="3"/>
            <a:endCxn id="21" idx="1"/>
          </p:cNvCxnSpPr>
          <p:nvPr/>
        </p:nvCxnSpPr>
        <p:spPr>
          <a:xfrm>
            <a:off x="3376463" y="1818347"/>
            <a:ext cx="1346700" cy="10800"/>
          </a:xfrm>
          <a:prstGeom prst="straightConnector1">
            <a:avLst/>
          </a:prstGeom>
          <a:noFill/>
          <a:ln w="19050" cap="flat">
            <a:solidFill>
              <a:schemeClr val="accent5"/>
            </a:solidFill>
            <a:prstDash val="dash"/>
            <a:round/>
            <a:headEnd type="none" w="med" len="med"/>
            <a:tailEnd type="stealth" w="lg" len="lg"/>
          </a:ln>
        </p:spPr>
      </p:cxnSp>
      <p:cxnSp>
        <p:nvCxnSpPr>
          <p:cNvPr id="64" name="Shape 379"/>
          <p:cNvCxnSpPr>
            <a:endCxn id="20" idx="2"/>
          </p:cNvCxnSpPr>
          <p:nvPr/>
        </p:nvCxnSpPr>
        <p:spPr>
          <a:xfrm rot="10800000">
            <a:off x="5728968" y="2277152"/>
            <a:ext cx="1005600" cy="1989900"/>
          </a:xfrm>
          <a:prstGeom prst="straightConnector1">
            <a:avLst/>
          </a:prstGeom>
          <a:noFill/>
          <a:ln w="12700" cap="flat">
            <a:solidFill>
              <a:srgbClr val="E17000"/>
            </a:solidFill>
            <a:prstDash val="dash"/>
            <a:round/>
            <a:headEnd type="stealth" w="lg" len="lg"/>
            <a:tailEnd type="stealth" w="lg" len="lg"/>
          </a:ln>
        </p:spPr>
      </p:cxnSp>
      <p:sp>
        <p:nvSpPr>
          <p:cNvPr id="67" name="Shape 377"/>
          <p:cNvSpPr/>
          <p:nvPr/>
        </p:nvSpPr>
        <p:spPr>
          <a:xfrm>
            <a:off x="8157836" y="1685624"/>
            <a:ext cx="1149074" cy="287046"/>
          </a:xfrm>
          <a:prstGeom prst="roundRect">
            <a:avLst>
              <a:gd name="adj" fmla="val 6525"/>
            </a:avLst>
          </a:prstGeom>
          <a:solidFill>
            <a:schemeClr val="accent1"/>
          </a:solidFill>
          <a:ln w="19050" cap="flat">
            <a:solidFill>
              <a:srgbClr val="5E8804"/>
            </a:solidFill>
            <a:prstDash val="solid"/>
            <a:round/>
            <a:headEnd type="none" w="med" len="med"/>
            <a:tailEnd type="none" w="med" len="med"/>
          </a:ln>
        </p:spPr>
        <p:txBody>
          <a:bodyPr lIns="91425" tIns="45700" rIns="91425" bIns="45700" anchor="t" anchorCtr="0">
            <a:normAutofit/>
          </a:bodyPr>
          <a:lstStyle/>
          <a:p>
            <a:pPr marL="58738" marR="0" lvl="0" indent="-7938" algn="ctr" rtl="0">
              <a:spcBef>
                <a:spcPts val="0"/>
              </a:spcBef>
              <a:buSzPct val="25000"/>
              <a:buNone/>
            </a:pPr>
            <a:r>
              <a:rPr lang="en-US" sz="1100" b="1" i="0" u="none" strike="noStrike" cap="none" baseline="0" dirty="0" smtClean="0">
                <a:solidFill>
                  <a:srgbClr val="000000"/>
                </a:solidFill>
                <a:latin typeface="Calibri"/>
                <a:ea typeface="Calibri"/>
                <a:cs typeface="Calibri"/>
                <a:sym typeface="Calibri"/>
              </a:rPr>
              <a:t>Client</a:t>
            </a:r>
            <a:r>
              <a:rPr lang="en-US" sz="1200" b="1" i="0" u="none" strike="noStrike" cap="none" baseline="-25000" dirty="0" smtClean="0">
                <a:solidFill>
                  <a:srgbClr val="000000"/>
                </a:solidFill>
                <a:latin typeface="Calibri"/>
                <a:ea typeface="Calibri"/>
                <a:cs typeface="Calibri"/>
                <a:sym typeface="Calibri"/>
              </a:rPr>
              <a:t>1</a:t>
            </a:r>
            <a:endParaRPr lang="en-US" sz="1200" b="1" i="0" u="none" strike="noStrike" cap="none" baseline="-25000" dirty="0">
              <a:solidFill>
                <a:srgbClr val="000000"/>
              </a:solidFill>
              <a:latin typeface="Calibri"/>
              <a:ea typeface="Calibri"/>
              <a:cs typeface="Calibri"/>
              <a:sym typeface="Calibri"/>
            </a:endParaRPr>
          </a:p>
        </p:txBody>
      </p:sp>
      <p:cxnSp>
        <p:nvCxnSpPr>
          <p:cNvPr id="68" name="Shape 378"/>
          <p:cNvCxnSpPr>
            <a:stCxn id="67" idx="1"/>
            <a:endCxn id="21" idx="3"/>
          </p:cNvCxnSpPr>
          <p:nvPr/>
        </p:nvCxnSpPr>
        <p:spPr>
          <a:xfrm flipH="1">
            <a:off x="6734630" y="1829147"/>
            <a:ext cx="1423206" cy="135"/>
          </a:xfrm>
          <a:prstGeom prst="straightConnector1">
            <a:avLst/>
          </a:prstGeom>
          <a:noFill/>
          <a:ln w="19050" cap="flat">
            <a:solidFill>
              <a:schemeClr val="accent3"/>
            </a:solidFill>
            <a:prstDash val="dash"/>
            <a:round/>
            <a:headEnd type="none" w="med" len="med"/>
            <a:tailEnd type="stealth" w="lg" len="lg"/>
          </a:ln>
        </p:spPr>
      </p:cxnSp>
      <p:cxnSp>
        <p:nvCxnSpPr>
          <p:cNvPr id="72" name="Shape 379"/>
          <p:cNvCxnSpPr>
            <a:endCxn id="20" idx="2"/>
          </p:cNvCxnSpPr>
          <p:nvPr/>
        </p:nvCxnSpPr>
        <p:spPr>
          <a:xfrm flipV="1">
            <a:off x="2948569" y="2277152"/>
            <a:ext cx="2780399" cy="2261675"/>
          </a:xfrm>
          <a:prstGeom prst="straightConnector1">
            <a:avLst/>
          </a:prstGeom>
          <a:noFill/>
          <a:ln w="12700" cap="flat">
            <a:solidFill>
              <a:srgbClr val="44697D"/>
            </a:solidFill>
            <a:prstDash val="dash"/>
            <a:round/>
            <a:headEnd type="stealth" w="lg" len="lg"/>
            <a:tailEnd type="stealth" w="lg" len="lg"/>
          </a:ln>
        </p:spPr>
      </p:cxnSp>
    </p:spTree>
    <p:extLst>
      <p:ext uri="{BB962C8B-B14F-4D97-AF65-F5344CB8AC3E}">
        <p14:creationId xmlns:p14="http://schemas.microsoft.com/office/powerpoint/2010/main" val="18901680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9"/>
                                          </p:stCondLst>
                                        </p:cTn>
                                        <p:tgtEl>
                                          <p:spTgt spid="62"/>
                                        </p:tgtEl>
                                        <p:attrNameLst>
                                          <p:attrName>style.visibility</p:attrName>
                                        </p:attrNameLst>
                                      </p:cBhvr>
                                      <p:to>
                                        <p:strVal val="visible"/>
                                      </p:to>
                                    </p:set>
                                    <p:animEffect transition="in" filter="fade">
                                      <p:cBhvr>
                                        <p:cTn id="7" dur="1"/>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1"/>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1"/>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1"/>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1"/>
                                        <p:tgtEl>
                                          <p:spTgt spid="51"/>
                                        </p:tgtEl>
                                      </p:cBhvr>
                                    </p:animEffec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1"/>
                                        <p:tgtEl>
                                          <p:spTgt spid="50"/>
                                        </p:tgtEl>
                                      </p:cBhvr>
                                    </p:animEffect>
                                  </p:childTnLst>
                                </p:cTn>
                              </p:par>
                              <p:par>
                                <p:cTn id="34" presetID="10" presetClass="entr" presetSubtype="0"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1"/>
                                        <p:tgtEl>
                                          <p:spTgt spid="5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
                                        <p:tgtEl>
                                          <p:spTgt spid="52"/>
                                        </p:tgtEl>
                                      </p:cBhvr>
                                    </p:animEffect>
                                  </p:childTnLst>
                                </p:cTn>
                              </p:par>
                              <p:par>
                                <p:cTn id="42" presetID="10" presetClass="entr" presetSubtype="0"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1"/>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1"/>
                                        <p:tgtEl>
                                          <p:spTgt spid="67"/>
                                        </p:tgtEl>
                                      </p:cBhvr>
                                    </p:animEffect>
                                  </p:childTnLst>
                                </p:cTn>
                              </p:par>
                              <p:par>
                                <p:cTn id="58" presetID="10" presetClass="entr" presetSubtype="0" fill="hold"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1"/>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ortonworks">
  <a:themeElements>
    <a:clrScheme name="Hortonworks New">
      <a:dk1>
        <a:sysClr val="windowText" lastClr="000000"/>
      </a:dk1>
      <a:lt1>
        <a:srgbClr val="1E1E1E"/>
      </a:lt1>
      <a:dk2>
        <a:srgbClr val="FFFFFF"/>
      </a:dk2>
      <a:lt2>
        <a:srgbClr val="FFFFFF"/>
      </a:lt2>
      <a:accent1>
        <a:srgbClr val="69BE28"/>
      </a:accent1>
      <a:accent2>
        <a:srgbClr val="3DB5E6"/>
      </a:accent2>
      <a:accent3>
        <a:srgbClr val="44697D"/>
      </a:accent3>
      <a:accent4>
        <a:srgbClr val="818A8F"/>
      </a:accent4>
      <a:accent5>
        <a:srgbClr val="E17000"/>
      </a:accent5>
      <a:accent6>
        <a:srgbClr val="F6A800"/>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tIns="91440" bIns="91440" rtlCol="0" anchor="t" anchorCtr="0"/>
      <a:lstStyle>
        <a:defPPr algn="l">
          <a:defRPr dirty="0" smtClean="0">
            <a:solidFill>
              <a:schemeClr val="bg2"/>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4"/>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91440" rIns="91440" bIns="9144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Hortonworks.potx</Template>
  <TotalTime>43707</TotalTime>
  <Words>1248</Words>
  <Application>Microsoft Macintosh PowerPoint</Application>
  <PresentationFormat>Custom</PresentationFormat>
  <Paragraphs>289</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Hortonworks</vt:lpstr>
      <vt:lpstr>Apache Slider</vt:lpstr>
      <vt:lpstr>Disclaimer</vt:lpstr>
      <vt:lpstr>Agenda</vt:lpstr>
      <vt:lpstr>Slider Overview</vt:lpstr>
      <vt:lpstr>Apache Slider</vt:lpstr>
      <vt:lpstr>YARN</vt:lpstr>
      <vt:lpstr>YARN as Cluster Operating System</vt:lpstr>
      <vt:lpstr>YARN</vt:lpstr>
      <vt:lpstr>YARN Flow</vt:lpstr>
      <vt:lpstr>YARN - Powerful but Complex</vt:lpstr>
      <vt:lpstr>Long Running Applications  - Difference from Map-Red</vt:lpstr>
      <vt:lpstr>Long Running Application - Needs</vt:lpstr>
      <vt:lpstr>Slider</vt:lpstr>
      <vt:lpstr>Why Slider ?</vt:lpstr>
      <vt:lpstr>Slider’s view of an Application</vt:lpstr>
      <vt:lpstr>Slider – Design (On Yarn)</vt:lpstr>
      <vt:lpstr>Application by Slider</vt:lpstr>
      <vt:lpstr>Slider AppMaster/Agent/Client</vt:lpstr>
      <vt:lpstr>Terminology</vt:lpstr>
      <vt:lpstr>Slider – Getting Started</vt:lpstr>
      <vt:lpstr>Executing Slider</vt:lpstr>
      <vt:lpstr>Installing Slider</vt:lpstr>
      <vt:lpstr>Slider Commands</vt:lpstr>
      <vt:lpstr>Slider Application Packaging</vt:lpstr>
      <vt:lpstr>Memcached on YARN</vt:lpstr>
      <vt:lpstr>Other Application Packages</vt:lpstr>
      <vt:lpstr>Next?</vt:lpstr>
      <vt:lpstr>Its get Better</vt:lpstr>
      <vt:lpstr>Thank You</vt:lpstr>
    </vt:vector>
  </TitlesOfParts>
  <Company>Hortonworks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Positioning, Campaigns &amp; 2.0 Launch</dc:title>
  <dc:creator>David McJannet</dc:creator>
  <cp:lastModifiedBy>Shivaji Dutta</cp:lastModifiedBy>
  <cp:revision>702</cp:revision>
  <dcterms:created xsi:type="dcterms:W3CDTF">2013-08-30T22:02:02Z</dcterms:created>
  <dcterms:modified xsi:type="dcterms:W3CDTF">2014-10-09T02:38:58Z</dcterms:modified>
</cp:coreProperties>
</file>