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2" r:id="rId4"/>
    <p:sldId id="258" r:id="rId5"/>
    <p:sldId id="260" r:id="rId6"/>
    <p:sldId id="270" r:id="rId7"/>
    <p:sldId id="257" r:id="rId8"/>
    <p:sldId id="259" r:id="rId9"/>
    <p:sldId id="271" r:id="rId10"/>
    <p:sldId id="272" r:id="rId11"/>
    <p:sldId id="275" r:id="rId12"/>
    <p:sldId id="278" r:id="rId13"/>
    <p:sldId id="279" r:id="rId14"/>
    <p:sldId id="263" r:id="rId15"/>
    <p:sldId id="264" r:id="rId16"/>
    <p:sldId id="265" r:id="rId17"/>
    <p:sldId id="277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131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2F1C-CBCE-4360-9E9E-3B725795CF2F}" type="datetimeFigureOut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FC6C7-0CAD-4D63-A137-FE8EAC94B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8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75C30-FD58-46F9-9AD3-D5761C0567D4}" type="datetimeFigureOut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A924-0A85-4FE3-A525-8E42602F2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10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FA924-0A85-4FE3-A525-8E42602F2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6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B340-E428-48CF-864C-82F769A86AD6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E7AC-DBC0-4EA4-BDDA-546692B3B588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1D47-11A8-43B0-BE25-1CB910BFFB6B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B699-DECB-4E96-A3F5-5DC80D648F1B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F428-FE05-4F70-A792-0FBD845972FA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B3D4-6BBF-47C2-9794-BD0870EC7BC0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86DE-41AE-4B18-8B17-F12E83DDE98E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9A40-A8CF-4C92-A28F-238A60F90FF8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8FBB-1523-47AC-93C0-975EFC60F54E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9DD-9C32-4C97-A7D6-CE818EA3C5B6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7334-F84B-424D-B6E1-FCC00EA5D2FF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083E8FF-81F7-482A-BFC4-A41BF3DB16ED}" type="datetime1">
              <a:rPr lang="zh-CN" altLang="en-US" smtClean="0"/>
              <a:t>2015/1/25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C1B1A7-2688-4CD9-A34C-2452B4A9BC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0219991140048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1972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Link-wise Artificial Compressibility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(part 1)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Yifan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Yang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supervisor Thomas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Zeiser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27.01.2015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496944" cy="597670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Function call for alpha loop: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alpha_0_call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p(x-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and u(x-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p_load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t_now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][x][y][z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t_now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][x][y][z][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t_now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][x][y][z][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t_now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][x][y][z][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u_xi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u_2 =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u_load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u_x_xi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5, compute f(e)(x-xi[0], t)</a:t>
            </a:r>
            <a:endParaRPr lang="en-US" altLang="zh-CN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f_e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(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u_xi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4.5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u_xi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u_xi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*u_2 );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f_e_o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p_load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u_xi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Eq.10 </a:t>
            </a:r>
            <a:endParaRPr lang="en-US" altLang="zh-CN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f_x_t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t_now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][x][y][z] *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u_x_xi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9, compute f(x, t+1)</a:t>
            </a:r>
            <a:endParaRPr lang="en-US" altLang="zh-CN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f[0] =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f_e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*( omega-1/omega )*(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f_x_t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f_e_o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Results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96753"/>
            <a:ext cx="7315200" cy="5112608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Performance Measurement</a:t>
            </a:r>
          </a:p>
          <a:p>
            <a:pPr marL="45720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runtime: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CPU timer, wall clock</a:t>
            </a:r>
          </a:p>
          <a:p>
            <a:pPr marL="45720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 t =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(Domain size)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 (N_X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N_Y*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N_Z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85768"/>
              </p:ext>
            </p:extLst>
          </p:nvPr>
        </p:nvGraphicFramePr>
        <p:xfrm>
          <a:off x="971600" y="3717032"/>
          <a:ext cx="720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Domain size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Runtime (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Stream results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Atom 450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31 250 000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58.57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5232 MB/S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Exynos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5250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24 000 000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21.48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3258 MB/S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I7 2600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200 000 000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39.62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12420 MB/S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Operation per lattice update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44825"/>
            <a:ext cx="7315200" cy="4464536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Assume N_X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N_Y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N_Z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</a:t>
            </a:r>
          </a:p>
          <a:p>
            <a:pPr marL="45720" indent="0"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543 * </a:t>
            </a:r>
            <a:r>
              <a:rPr lang="en-US" altLang="zh-CN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t (FPOPs)</a:t>
            </a: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(338 * </a:t>
            </a:r>
            <a:r>
              <a:rPr lang="en-US" altLang="zh-CN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+ 24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smtClean="0"/>
              <a:t> </a:t>
            </a:r>
            <a:r>
              <a:rPr lang="en-US" altLang="zh-CN" dirty="0"/>
              <a:t>N</a:t>
            </a:r>
            <a:r>
              <a:rPr lang="en-US" altLang="zh-CN" baseline="30000" dirty="0"/>
              <a:t>2 </a:t>
            </a:r>
            <a:r>
              <a:rPr lang="en-US" altLang="zh-CN" baseline="30000" dirty="0" smtClean="0"/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+ 48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 t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(mem OPs)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Performance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FPOPS:</a:t>
            </a:r>
          </a:p>
          <a:p>
            <a:pPr marL="4572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543 N</a:t>
            </a:r>
            <a:r>
              <a:rPr lang="en-US" altLang="zh-CN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/ T</a:t>
            </a:r>
          </a:p>
          <a:p>
            <a:pPr marL="4572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543 * MLUPS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Memory speed:</a:t>
            </a:r>
          </a:p>
          <a:p>
            <a:pPr marL="4572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(338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48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 /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338 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+ 24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48 N ) / T</a:t>
            </a:r>
          </a:p>
          <a:p>
            <a:pPr marL="4572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338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* MLUPS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D: domain size      T: program runtime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7488832" cy="5616624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7488832" cy="5616624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7488832" cy="5616624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7488832" cy="5616624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246034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Thank you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your time !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you in part 2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Outline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project plan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Intro to LWACM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implementation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seminar plan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presentations: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 implementation of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wacm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code optimization and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parallelization</a:t>
            </a:r>
          </a:p>
          <a:p>
            <a:pPr marL="502920" indent="-457200">
              <a:buFont typeface="+mj-lt"/>
              <a:buAutoNum type="arabicPeriod"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sources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data are available on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ithub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http://github.com/cosailer/lwacm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Based on paper:</a:t>
            </a:r>
          </a:p>
          <a:p>
            <a:pPr marL="45720" indent="0" algn="ctr"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http://www.sciencedirect.com/science/article/pii/S0021999114004823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00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artificial compressibility method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artificial compressibility method (ACM),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a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numerical approach for solving the incompressible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Navier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–Stokes equations (INSE). 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Link-wise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formulation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The LW-ACM is a discrete formulation of the ACM within a framework similar to the one of the LBM.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operates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on a regular Cartesian spatial mesh of mesh size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regular time step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r>
              <a:rPr lang="en-US" altLang="zh-CN" i="1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 In accordance with the established practice of LBM,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we shall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express all following quantities in terms of lattice units, i.e. adopt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unit of length and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unit of time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400844" y="1051643"/>
            <a:ext cx="8380119" cy="4897637"/>
            <a:chOff x="400844" y="1124744"/>
            <a:chExt cx="8380119" cy="489763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4748515" y="1817459"/>
              <a:ext cx="4032448" cy="4204922"/>
              <a:chOff x="2267744" y="1157261"/>
              <a:chExt cx="4032448" cy="4204922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2267744" y="1157261"/>
                <a:ext cx="4032448" cy="3927923"/>
                <a:chOff x="2339752" y="1141002"/>
                <a:chExt cx="4032448" cy="3927923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2771800" y="1448780"/>
                  <a:ext cx="3312368" cy="3312368"/>
                  <a:chOff x="2483768" y="1412776"/>
                  <a:chExt cx="3312368" cy="3312368"/>
                </a:xfrm>
              </p:grpSpPr>
              <p:grpSp>
                <p:nvGrpSpPr>
                  <p:cNvPr id="141" name="组合 140"/>
                  <p:cNvGrpSpPr/>
                  <p:nvPr/>
                </p:nvGrpSpPr>
                <p:grpSpPr>
                  <a:xfrm>
                    <a:off x="2483768" y="1412776"/>
                    <a:ext cx="3312368" cy="3312368"/>
                    <a:chOff x="1763688" y="1412776"/>
                    <a:chExt cx="3312368" cy="3312368"/>
                  </a:xfrm>
                </p:grpSpPr>
                <p:grpSp>
                  <p:nvGrpSpPr>
                    <p:cNvPr id="162" name="组合 161"/>
                    <p:cNvGrpSpPr/>
                    <p:nvPr/>
                  </p:nvGrpSpPr>
                  <p:grpSpPr>
                    <a:xfrm>
                      <a:off x="1763688" y="1412776"/>
                      <a:ext cx="3312368" cy="3312368"/>
                      <a:chOff x="1763688" y="1412776"/>
                      <a:chExt cx="3312368" cy="3312368"/>
                    </a:xfrm>
                  </p:grpSpPr>
                  <p:cxnSp>
                    <p:nvCxnSpPr>
                      <p:cNvPr id="183" name="直接连接符 182"/>
                      <p:cNvCxnSpPr>
                        <a:stCxn id="181" idx="0"/>
                        <a:endCxn id="181" idx="2"/>
                      </p:cNvCxnSpPr>
                      <p:nvPr/>
                    </p:nvCxnSpPr>
                    <p:spPr>
                      <a:xfrm>
                        <a:off x="2987824" y="2276872"/>
                        <a:ext cx="0" cy="2448272"/>
                      </a:xfrm>
                      <a:prstGeom prst="line">
                        <a:avLst/>
                      </a:prstGeom>
                      <a:ln w="19050"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直接连接符 183"/>
                      <p:cNvCxnSpPr/>
                      <p:nvPr/>
                    </p:nvCxnSpPr>
                    <p:spPr>
                      <a:xfrm>
                        <a:off x="3419872" y="1844824"/>
                        <a:ext cx="0" cy="2448272"/>
                      </a:xfrm>
                      <a:prstGeom prst="line">
                        <a:avLst/>
                      </a:prstGeom>
                      <a:ln w="19050"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直接连接符 184"/>
                      <p:cNvCxnSpPr>
                        <a:stCxn id="182" idx="0"/>
                        <a:endCxn id="182" idx="2"/>
                      </p:cNvCxnSpPr>
                      <p:nvPr/>
                    </p:nvCxnSpPr>
                    <p:spPr>
                      <a:xfrm>
                        <a:off x="3851920" y="1412776"/>
                        <a:ext cx="0" cy="2448272"/>
                      </a:xfrm>
                      <a:prstGeom prst="line">
                        <a:avLst/>
                      </a:prstGeom>
                      <a:ln w="19050"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直接连接符 185"/>
                      <p:cNvCxnSpPr>
                        <a:stCxn id="181" idx="1"/>
                        <a:endCxn id="181" idx="3"/>
                      </p:cNvCxnSpPr>
                      <p:nvPr/>
                    </p:nvCxnSpPr>
                    <p:spPr>
                      <a:xfrm>
                        <a:off x="1763688" y="3501008"/>
                        <a:ext cx="2448272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直接连接符 186"/>
                      <p:cNvCxnSpPr/>
                      <p:nvPr/>
                    </p:nvCxnSpPr>
                    <p:spPr>
                      <a:xfrm>
                        <a:off x="2195736" y="3068960"/>
                        <a:ext cx="2448272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直接连接符 187"/>
                      <p:cNvCxnSpPr>
                        <a:stCxn id="182" idx="1"/>
                        <a:endCxn id="182" idx="3"/>
                      </p:cNvCxnSpPr>
                      <p:nvPr/>
                    </p:nvCxnSpPr>
                    <p:spPr>
                      <a:xfrm>
                        <a:off x="2627784" y="2636912"/>
                        <a:ext cx="2448272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3" name="组合 162"/>
                    <p:cNvGrpSpPr/>
                    <p:nvPr/>
                  </p:nvGrpSpPr>
                  <p:grpSpPr>
                    <a:xfrm>
                      <a:off x="1763688" y="1412776"/>
                      <a:ext cx="3312368" cy="3312368"/>
                      <a:chOff x="1763688" y="1412776"/>
                      <a:chExt cx="3312368" cy="3312368"/>
                    </a:xfrm>
                  </p:grpSpPr>
                  <p:grpSp>
                    <p:nvGrpSpPr>
                      <p:cNvPr id="164" name="组合 163"/>
                      <p:cNvGrpSpPr/>
                      <p:nvPr/>
                    </p:nvGrpSpPr>
                    <p:grpSpPr>
                      <a:xfrm>
                        <a:off x="1763688" y="1412776"/>
                        <a:ext cx="3312368" cy="3312368"/>
                        <a:chOff x="1763688" y="1412776"/>
                        <a:chExt cx="3312368" cy="3312368"/>
                      </a:xfrm>
                    </p:grpSpPr>
                    <p:sp>
                      <p:nvSpPr>
                        <p:cNvPr id="181" name="矩形 180"/>
                        <p:cNvSpPr/>
                        <p:nvPr/>
                      </p:nvSpPr>
                      <p:spPr>
                        <a:xfrm>
                          <a:off x="1763688" y="2276872"/>
                          <a:ext cx="2448272" cy="24482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2" name="矩形 181"/>
                        <p:cNvSpPr/>
                        <p:nvPr/>
                      </p:nvSpPr>
                      <p:spPr>
                        <a:xfrm>
                          <a:off x="2627784" y="1412776"/>
                          <a:ext cx="2448272" cy="24482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5" name="组合 164"/>
                      <p:cNvGrpSpPr/>
                      <p:nvPr/>
                    </p:nvGrpSpPr>
                    <p:grpSpPr>
                      <a:xfrm>
                        <a:off x="1763688" y="1412776"/>
                        <a:ext cx="3312368" cy="3312368"/>
                        <a:chOff x="1763688" y="1412776"/>
                        <a:chExt cx="3312368" cy="3312368"/>
                      </a:xfrm>
                    </p:grpSpPr>
                    <p:cxnSp>
                      <p:nvCxnSpPr>
                        <p:cNvPr id="177" name="直接连接符 176"/>
                        <p:cNvCxnSpPr/>
                        <p:nvPr/>
                      </p:nvCxnSpPr>
                      <p:spPr>
                        <a:xfrm flipV="1">
                          <a:off x="1763688" y="1412776"/>
                          <a:ext cx="864096" cy="8640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8" name="直接连接符 177"/>
                        <p:cNvCxnSpPr/>
                        <p:nvPr/>
                      </p:nvCxnSpPr>
                      <p:spPr>
                        <a:xfrm flipV="1">
                          <a:off x="4211960" y="1412776"/>
                          <a:ext cx="864096" cy="8640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" name="直接连接符 178"/>
                        <p:cNvCxnSpPr/>
                        <p:nvPr/>
                      </p:nvCxnSpPr>
                      <p:spPr>
                        <a:xfrm flipV="1">
                          <a:off x="4211960" y="3861048"/>
                          <a:ext cx="864096" cy="8640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0" name="直接连接符 179"/>
                        <p:cNvCxnSpPr/>
                        <p:nvPr/>
                      </p:nvCxnSpPr>
                      <p:spPr>
                        <a:xfrm flipV="1">
                          <a:off x="1763688" y="3861048"/>
                          <a:ext cx="864096" cy="8640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6" name="组合 165"/>
                      <p:cNvGrpSpPr/>
                      <p:nvPr/>
                    </p:nvGrpSpPr>
                    <p:grpSpPr>
                      <a:xfrm>
                        <a:off x="1763688" y="1412776"/>
                        <a:ext cx="3312368" cy="3312368"/>
                        <a:chOff x="1763688" y="1412776"/>
                        <a:chExt cx="3312368" cy="3312368"/>
                      </a:xfrm>
                    </p:grpSpPr>
                    <p:grpSp>
                      <p:nvGrpSpPr>
                        <p:cNvPr id="167" name="组合 166"/>
                        <p:cNvGrpSpPr/>
                        <p:nvPr/>
                      </p:nvGrpSpPr>
                      <p:grpSpPr>
                        <a:xfrm>
                          <a:off x="1763688" y="1412776"/>
                          <a:ext cx="3312368" cy="3312368"/>
                          <a:chOff x="1763688" y="1412776"/>
                          <a:chExt cx="3312368" cy="3312368"/>
                        </a:xfrm>
                      </p:grpSpPr>
                      <p:cxnSp>
                        <p:nvCxnSpPr>
                          <p:cNvPr id="172" name="直接连接符 171"/>
                          <p:cNvCxnSpPr>
                            <a:stCxn id="181" idx="3"/>
                            <a:endCxn id="182" idx="3"/>
                          </p:cNvCxnSpPr>
                          <p:nvPr/>
                        </p:nvCxnSpPr>
                        <p:spPr>
                          <a:xfrm flipV="1">
                            <a:off x="4211960" y="2636912"/>
                            <a:ext cx="864096" cy="86409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FF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3" name="直接连接符 172"/>
                          <p:cNvCxnSpPr>
                            <a:stCxn id="181" idx="1"/>
                            <a:endCxn id="182" idx="1"/>
                          </p:cNvCxnSpPr>
                          <p:nvPr/>
                        </p:nvCxnSpPr>
                        <p:spPr>
                          <a:xfrm flipV="1">
                            <a:off x="1763688" y="2636912"/>
                            <a:ext cx="864096" cy="86409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FF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4" name="直接连接符 173"/>
                          <p:cNvCxnSpPr>
                            <a:stCxn id="181" idx="0"/>
                            <a:endCxn id="182" idx="0"/>
                          </p:cNvCxnSpPr>
                          <p:nvPr/>
                        </p:nvCxnSpPr>
                        <p:spPr>
                          <a:xfrm flipV="1">
                            <a:off x="2987824" y="1412776"/>
                            <a:ext cx="864096" cy="86409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FF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5" name="直接连接符 174"/>
                          <p:cNvCxnSpPr>
                            <a:stCxn id="182" idx="2"/>
                          </p:cNvCxnSpPr>
                          <p:nvPr/>
                        </p:nvCxnSpPr>
                        <p:spPr>
                          <a:xfrm flipH="1">
                            <a:off x="2987824" y="3861048"/>
                            <a:ext cx="864096" cy="86409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FF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6" name="直接连接符 175"/>
                          <p:cNvCxnSpPr/>
                          <p:nvPr/>
                        </p:nvCxnSpPr>
                        <p:spPr>
                          <a:xfrm flipH="1">
                            <a:off x="2987824" y="2636912"/>
                            <a:ext cx="864096" cy="86409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FF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68" name="直接连接符 167"/>
                        <p:cNvCxnSpPr/>
                        <p:nvPr/>
                      </p:nvCxnSpPr>
                      <p:spPr>
                        <a:xfrm>
                          <a:off x="2195736" y="1844824"/>
                          <a:ext cx="2448272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FF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9" name="直接连接符 168"/>
                        <p:cNvCxnSpPr/>
                        <p:nvPr/>
                      </p:nvCxnSpPr>
                      <p:spPr>
                        <a:xfrm>
                          <a:off x="4644008" y="1844824"/>
                          <a:ext cx="0" cy="2448272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FF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0" name="直接连接符 169"/>
                        <p:cNvCxnSpPr/>
                        <p:nvPr/>
                      </p:nvCxnSpPr>
                      <p:spPr>
                        <a:xfrm>
                          <a:off x="2195736" y="1844824"/>
                          <a:ext cx="0" cy="2448272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FF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" name="直接连接符 170"/>
                        <p:cNvCxnSpPr/>
                        <p:nvPr/>
                      </p:nvCxnSpPr>
                      <p:spPr>
                        <a:xfrm>
                          <a:off x="2195736" y="4293096"/>
                          <a:ext cx="2448272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FF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142" name="组合 141"/>
                  <p:cNvGrpSpPr/>
                  <p:nvPr/>
                </p:nvGrpSpPr>
                <p:grpSpPr>
                  <a:xfrm>
                    <a:off x="2483768" y="1412776"/>
                    <a:ext cx="3312368" cy="3312368"/>
                    <a:chOff x="2483768" y="1412776"/>
                    <a:chExt cx="3312368" cy="3312368"/>
                  </a:xfrm>
                </p:grpSpPr>
                <p:grpSp>
                  <p:nvGrpSpPr>
                    <p:cNvPr id="143" name="组合 142"/>
                    <p:cNvGrpSpPr/>
                    <p:nvPr/>
                  </p:nvGrpSpPr>
                  <p:grpSpPr>
                    <a:xfrm>
                      <a:off x="2483768" y="1412776"/>
                      <a:ext cx="3312368" cy="3312368"/>
                      <a:chOff x="2483768" y="1412776"/>
                      <a:chExt cx="3312368" cy="3312368"/>
                    </a:xfrm>
                  </p:grpSpPr>
                  <p:cxnSp>
                    <p:nvCxnSpPr>
                      <p:cNvPr id="145" name="直接箭头连接符 144"/>
                      <p:cNvCxnSpPr/>
                      <p:nvPr/>
                    </p:nvCxnSpPr>
                    <p:spPr>
                      <a:xfrm flipV="1">
                        <a:off x="4139952" y="1844824"/>
                        <a:ext cx="1224136" cy="122413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直接箭头连接符 145"/>
                      <p:cNvCxnSpPr>
                        <a:endCxn id="181" idx="1"/>
                      </p:cNvCxnSpPr>
                      <p:nvPr/>
                    </p:nvCxnSpPr>
                    <p:spPr>
                      <a:xfrm flipH="1">
                        <a:off x="2483768" y="3068960"/>
                        <a:ext cx="1656184" cy="43204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直接箭头连接符 146"/>
                      <p:cNvCxnSpPr>
                        <a:endCxn id="181" idx="3"/>
                      </p:cNvCxnSpPr>
                      <p:nvPr/>
                    </p:nvCxnSpPr>
                    <p:spPr>
                      <a:xfrm>
                        <a:off x="4139952" y="3068960"/>
                        <a:ext cx="792088" cy="43204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直接箭头连接符 147"/>
                      <p:cNvCxnSpPr/>
                      <p:nvPr/>
                    </p:nvCxnSpPr>
                    <p:spPr>
                      <a:xfrm>
                        <a:off x="4139952" y="3068960"/>
                        <a:ext cx="1224136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直接箭头连接符 148"/>
                      <p:cNvCxnSpPr>
                        <a:endCxn id="182" idx="3"/>
                      </p:cNvCxnSpPr>
                      <p:nvPr/>
                    </p:nvCxnSpPr>
                    <p:spPr>
                      <a:xfrm flipV="1">
                        <a:off x="4139952" y="2636912"/>
                        <a:ext cx="1656184" cy="43204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直接箭头连接符 149"/>
                      <p:cNvCxnSpPr/>
                      <p:nvPr/>
                    </p:nvCxnSpPr>
                    <p:spPr>
                      <a:xfrm flipV="1">
                        <a:off x="4139952" y="2636912"/>
                        <a:ext cx="432048" cy="43204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直接箭头连接符 150"/>
                      <p:cNvCxnSpPr>
                        <a:endCxn id="182" idx="1"/>
                      </p:cNvCxnSpPr>
                      <p:nvPr/>
                    </p:nvCxnSpPr>
                    <p:spPr>
                      <a:xfrm flipH="1" flipV="1">
                        <a:off x="3347864" y="2636912"/>
                        <a:ext cx="792088" cy="43204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直接箭头连接符 151"/>
                      <p:cNvCxnSpPr/>
                      <p:nvPr/>
                    </p:nvCxnSpPr>
                    <p:spPr>
                      <a:xfrm flipH="1">
                        <a:off x="2915816" y="3068960"/>
                        <a:ext cx="1224136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直接箭头连接符 152"/>
                      <p:cNvCxnSpPr/>
                      <p:nvPr/>
                    </p:nvCxnSpPr>
                    <p:spPr>
                      <a:xfrm flipH="1" flipV="1">
                        <a:off x="2915816" y="1844824"/>
                        <a:ext cx="1224136" cy="122413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直接箭头连接符 153"/>
                      <p:cNvCxnSpPr/>
                      <p:nvPr/>
                    </p:nvCxnSpPr>
                    <p:spPr>
                      <a:xfrm flipV="1">
                        <a:off x="4139952" y="1844824"/>
                        <a:ext cx="0" cy="122413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直接箭头连接符 154"/>
                      <p:cNvCxnSpPr/>
                      <p:nvPr/>
                    </p:nvCxnSpPr>
                    <p:spPr>
                      <a:xfrm>
                        <a:off x="4139952" y="3068960"/>
                        <a:ext cx="1224136" cy="122413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直接箭头连接符 155"/>
                      <p:cNvCxnSpPr/>
                      <p:nvPr/>
                    </p:nvCxnSpPr>
                    <p:spPr>
                      <a:xfrm>
                        <a:off x="4139952" y="3140968"/>
                        <a:ext cx="0" cy="115212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直接箭头连接符 156"/>
                      <p:cNvCxnSpPr/>
                      <p:nvPr/>
                    </p:nvCxnSpPr>
                    <p:spPr>
                      <a:xfrm flipH="1">
                        <a:off x="2915816" y="3068960"/>
                        <a:ext cx="1224136" cy="122413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接箭头连接符 157"/>
                      <p:cNvCxnSpPr>
                        <a:endCxn id="182" idx="0"/>
                      </p:cNvCxnSpPr>
                      <p:nvPr/>
                    </p:nvCxnSpPr>
                    <p:spPr>
                      <a:xfrm flipV="1">
                        <a:off x="4139952" y="1412776"/>
                        <a:ext cx="432048" cy="1656184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直接箭头连接符 158"/>
                      <p:cNvCxnSpPr>
                        <a:endCxn id="181" idx="0"/>
                      </p:cNvCxnSpPr>
                      <p:nvPr/>
                    </p:nvCxnSpPr>
                    <p:spPr>
                      <a:xfrm flipH="1" flipV="1">
                        <a:off x="3707904" y="2276872"/>
                        <a:ext cx="432048" cy="79208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直接箭头连接符 159"/>
                      <p:cNvCxnSpPr>
                        <a:endCxn id="181" idx="2"/>
                      </p:cNvCxnSpPr>
                      <p:nvPr/>
                    </p:nvCxnSpPr>
                    <p:spPr>
                      <a:xfrm flipH="1">
                        <a:off x="3707904" y="3068960"/>
                        <a:ext cx="432048" cy="1656184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直接箭头连接符 160"/>
                      <p:cNvCxnSpPr>
                        <a:endCxn id="182" idx="2"/>
                      </p:cNvCxnSpPr>
                      <p:nvPr/>
                    </p:nvCxnSpPr>
                    <p:spPr>
                      <a:xfrm>
                        <a:off x="4139952" y="3068960"/>
                        <a:ext cx="432048" cy="79208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4" name="直接箭头连接符 143"/>
                    <p:cNvCxnSpPr/>
                    <p:nvPr/>
                  </p:nvCxnSpPr>
                  <p:spPr>
                    <a:xfrm flipH="1">
                      <a:off x="3707904" y="3068960"/>
                      <a:ext cx="432048" cy="432048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339752" y="1141002"/>
                  <a:ext cx="4032448" cy="3927923"/>
                  <a:chOff x="2339752" y="1141002"/>
                  <a:chExt cx="4032448" cy="3927923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5654328" y="3104964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915816" y="2797187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2339752" y="3229049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10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347864" y="2365139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8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6084168" y="2672916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7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220072" y="3537012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9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572000" y="1141002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15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139952" y="1573051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5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256076" y="1573050"/>
                    <a:ext cx="3982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11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2771800" y="1573051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12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2771800" y="4021323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14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427984" y="4329100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6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5662712" y="4329100"/>
                    <a:ext cx="421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13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707904" y="2005099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16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4860032" y="3897052"/>
                    <a:ext cx="396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17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3779912" y="4761148"/>
                    <a:ext cx="5040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18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3707904" y="3229049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4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572000" y="2339007"/>
                    <a:ext cx="288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3</a:t>
                    </a:r>
                    <a:endParaRPr lang="zh-CN" altLang="en-US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120" name="TextBox 119"/>
              <p:cNvSpPr txBox="1"/>
              <p:nvPr/>
            </p:nvSpPr>
            <p:spPr>
              <a:xfrm>
                <a:off x="3315364" y="5085184"/>
                <a:ext cx="12891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D3Q19 stencil</a:t>
                </a:r>
                <a:endPara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952743" y="1612675"/>
              <a:ext cx="3091916" cy="3824930"/>
              <a:chOff x="2952743" y="1612675"/>
              <a:chExt cx="3091916" cy="3824930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2952743" y="2188739"/>
                <a:ext cx="2227820" cy="324886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3527081" y="1612675"/>
                <a:ext cx="2517578" cy="52997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组合 206"/>
            <p:cNvGrpSpPr/>
            <p:nvPr/>
          </p:nvGrpSpPr>
          <p:grpSpPr>
            <a:xfrm>
              <a:off x="400844" y="1124744"/>
              <a:ext cx="4170861" cy="4390367"/>
              <a:chOff x="400844" y="1128205"/>
              <a:chExt cx="4170861" cy="4390367"/>
            </a:xfrm>
          </p:grpSpPr>
          <p:grpSp>
            <p:nvGrpSpPr>
              <p:cNvPr id="117" name="组合 116"/>
              <p:cNvGrpSpPr/>
              <p:nvPr/>
            </p:nvGrpSpPr>
            <p:grpSpPr>
              <a:xfrm>
                <a:off x="400844" y="1128205"/>
                <a:ext cx="3595092" cy="3600400"/>
                <a:chOff x="2051720" y="836712"/>
                <a:chExt cx="3595092" cy="3600400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2051720" y="836712"/>
                  <a:ext cx="3595092" cy="3600400"/>
                  <a:chOff x="2123728" y="789310"/>
                  <a:chExt cx="3595092" cy="3600400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2123728" y="789310"/>
                    <a:ext cx="3595092" cy="3600400"/>
                    <a:chOff x="2051720" y="836712"/>
                    <a:chExt cx="3595092" cy="3600400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2051720" y="1412776"/>
                      <a:ext cx="3024336" cy="302433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8" name="直接连接符 7"/>
                    <p:cNvCxnSpPr/>
                    <p:nvPr/>
                  </p:nvCxnSpPr>
                  <p:spPr>
                    <a:xfrm flipV="1">
                      <a:off x="2057202" y="836712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/>
                    <p:cNvCxnSpPr/>
                    <p:nvPr/>
                  </p:nvCxnSpPr>
                  <p:spPr>
                    <a:xfrm flipV="1">
                      <a:off x="5076056" y="836712"/>
                      <a:ext cx="570756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/>
                    <p:nvPr/>
                  </p:nvCxnSpPr>
                  <p:spPr>
                    <a:xfrm flipV="1">
                      <a:off x="5070748" y="3861048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/>
                    <p:nvPr/>
                  </p:nvCxnSpPr>
                  <p:spPr>
                    <a:xfrm flipH="1">
                      <a:off x="2633266" y="836712"/>
                      <a:ext cx="30135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/>
                    <p:nvPr/>
                  </p:nvCxnSpPr>
                  <p:spPr>
                    <a:xfrm flipV="1">
                      <a:off x="5646812" y="836712"/>
                      <a:ext cx="0" cy="3024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2129210" y="789310"/>
                    <a:ext cx="3589610" cy="3588097"/>
                    <a:chOff x="2129210" y="789310"/>
                    <a:chExt cx="3589610" cy="3588097"/>
                  </a:xfrm>
                </p:grpSpPr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2705274" y="789310"/>
                      <a:ext cx="0" cy="301203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 flipH="1">
                      <a:off x="2705274" y="3815556"/>
                      <a:ext cx="30135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连接符 88"/>
                    <p:cNvCxnSpPr/>
                    <p:nvPr/>
                  </p:nvCxnSpPr>
                  <p:spPr>
                    <a:xfrm flipV="1">
                      <a:off x="2129210" y="3801343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2267744" y="1052736"/>
                  <a:ext cx="3163681" cy="3168352"/>
                  <a:chOff x="2123728" y="789310"/>
                  <a:chExt cx="3595092" cy="3600400"/>
                </a:xfrm>
              </p:grpSpPr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2123728" y="789310"/>
                    <a:ext cx="3595092" cy="3600400"/>
                    <a:chOff x="2051720" y="836712"/>
                    <a:chExt cx="3595092" cy="3600400"/>
                  </a:xfrm>
                </p:grpSpPr>
                <p:sp>
                  <p:nvSpPr>
                    <p:cNvPr id="98" name="矩形 97"/>
                    <p:cNvSpPr/>
                    <p:nvPr/>
                  </p:nvSpPr>
                  <p:spPr>
                    <a:xfrm>
                      <a:off x="2051720" y="1412776"/>
                      <a:ext cx="3024336" cy="3024336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9" name="直接连接符 98"/>
                    <p:cNvCxnSpPr/>
                    <p:nvPr/>
                  </p:nvCxnSpPr>
                  <p:spPr>
                    <a:xfrm flipV="1">
                      <a:off x="2057202" y="836712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直接连接符 99"/>
                    <p:cNvCxnSpPr/>
                    <p:nvPr/>
                  </p:nvCxnSpPr>
                  <p:spPr>
                    <a:xfrm flipV="1">
                      <a:off x="5076056" y="836712"/>
                      <a:ext cx="570756" cy="576064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00"/>
                    <p:cNvCxnSpPr/>
                    <p:nvPr/>
                  </p:nvCxnSpPr>
                  <p:spPr>
                    <a:xfrm flipV="1">
                      <a:off x="5070748" y="3861048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/>
                    <p:cNvCxnSpPr/>
                    <p:nvPr/>
                  </p:nvCxnSpPr>
                  <p:spPr>
                    <a:xfrm flipH="1">
                      <a:off x="2633266" y="836712"/>
                      <a:ext cx="3013546" cy="0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连接符 102"/>
                    <p:cNvCxnSpPr/>
                    <p:nvPr/>
                  </p:nvCxnSpPr>
                  <p:spPr>
                    <a:xfrm flipV="1">
                      <a:off x="5646812" y="836712"/>
                      <a:ext cx="0" cy="3024336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2129210" y="789310"/>
                    <a:ext cx="3589610" cy="3588097"/>
                    <a:chOff x="2129210" y="789310"/>
                    <a:chExt cx="3589610" cy="3588097"/>
                  </a:xfrm>
                </p:grpSpPr>
                <p:cxnSp>
                  <p:nvCxnSpPr>
                    <p:cNvPr id="95" name="直接连接符 94"/>
                    <p:cNvCxnSpPr/>
                    <p:nvPr/>
                  </p:nvCxnSpPr>
                  <p:spPr>
                    <a:xfrm flipV="1">
                      <a:off x="2705274" y="789310"/>
                      <a:ext cx="0" cy="3012033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直接连接符 95"/>
                    <p:cNvCxnSpPr/>
                    <p:nvPr/>
                  </p:nvCxnSpPr>
                  <p:spPr>
                    <a:xfrm flipH="1">
                      <a:off x="2705274" y="3815556"/>
                      <a:ext cx="3013546" cy="0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V="1">
                      <a:off x="2129210" y="3801343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rgbClr val="FFFF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4602742" y="1321182"/>
                  <a:ext cx="575215" cy="576064"/>
                  <a:chOff x="2123728" y="789310"/>
                  <a:chExt cx="3595092" cy="3600400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123728" y="789310"/>
                    <a:ext cx="3595092" cy="3600400"/>
                    <a:chOff x="2051720" y="836712"/>
                    <a:chExt cx="3595092" cy="3600400"/>
                  </a:xfrm>
                </p:grpSpPr>
                <p:sp>
                  <p:nvSpPr>
                    <p:cNvPr id="111" name="矩形 110"/>
                    <p:cNvSpPr/>
                    <p:nvPr/>
                  </p:nvSpPr>
                  <p:spPr>
                    <a:xfrm>
                      <a:off x="2051720" y="1412776"/>
                      <a:ext cx="3024336" cy="302433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12" name="直接连接符 111"/>
                    <p:cNvCxnSpPr/>
                    <p:nvPr/>
                  </p:nvCxnSpPr>
                  <p:spPr>
                    <a:xfrm flipV="1">
                      <a:off x="2057202" y="836712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接连接符 112"/>
                    <p:cNvCxnSpPr/>
                    <p:nvPr/>
                  </p:nvCxnSpPr>
                  <p:spPr>
                    <a:xfrm flipV="1">
                      <a:off x="5076056" y="836712"/>
                      <a:ext cx="570756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直接连接符 113"/>
                    <p:cNvCxnSpPr/>
                    <p:nvPr/>
                  </p:nvCxnSpPr>
                  <p:spPr>
                    <a:xfrm flipV="1">
                      <a:off x="5070748" y="3861048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 flipH="1">
                      <a:off x="2633266" y="836712"/>
                      <a:ext cx="30135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接连接符 115"/>
                    <p:cNvCxnSpPr/>
                    <p:nvPr/>
                  </p:nvCxnSpPr>
                  <p:spPr>
                    <a:xfrm flipV="1">
                      <a:off x="5646812" y="836712"/>
                      <a:ext cx="0" cy="3024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2129210" y="789310"/>
                    <a:ext cx="3589610" cy="3588097"/>
                    <a:chOff x="2129210" y="789310"/>
                    <a:chExt cx="3589610" cy="3588097"/>
                  </a:xfrm>
                </p:grpSpPr>
                <p:cxnSp>
                  <p:nvCxnSpPr>
                    <p:cNvPr id="108" name="直接连接符 107"/>
                    <p:cNvCxnSpPr/>
                    <p:nvPr/>
                  </p:nvCxnSpPr>
                  <p:spPr>
                    <a:xfrm flipV="1">
                      <a:off x="2705274" y="789310"/>
                      <a:ext cx="0" cy="301203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/>
                    <p:cNvCxnSpPr/>
                    <p:nvPr/>
                  </p:nvCxnSpPr>
                  <p:spPr>
                    <a:xfrm flipH="1">
                      <a:off x="2705274" y="3815556"/>
                      <a:ext cx="30135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直接连接符 109"/>
                    <p:cNvCxnSpPr/>
                    <p:nvPr/>
                  </p:nvCxnSpPr>
                  <p:spPr>
                    <a:xfrm flipV="1">
                      <a:off x="2129210" y="3801343"/>
                      <a:ext cx="576064" cy="576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90" name="TextBox 189"/>
              <p:cNvSpPr txBox="1"/>
              <p:nvPr/>
            </p:nvSpPr>
            <p:spPr>
              <a:xfrm>
                <a:off x="757719" y="5180018"/>
                <a:ext cx="23797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Calculation domain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642845" y="4742786"/>
                <a:ext cx="609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N_X+2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720479" y="4330385"/>
                <a:ext cx="609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N_Y+2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962243" y="2531023"/>
                <a:ext cx="609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N_Z+2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3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66014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single-step LW-ACM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4536545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all time step t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all mesh point x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all index 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load 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ρ(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ξα,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t)and u(x-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ξα,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compute f(e)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α(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ξα,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compute f(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e,o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α(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ξα,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all index 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compute f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α(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t+1)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compute 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ρ(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t+1)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compute u(x, t+1)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store </a:t>
            </a:r>
            <a:r>
              <a:rPr lang="el-G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ρ(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t+1) and u(x, t+1)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  <a:endParaRPr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 implementation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Main array:</a:t>
            </a:r>
          </a:p>
          <a:p>
            <a:pPr marL="45720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p[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][N_X+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][N_Y+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][N_Z+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u[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][N_X+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][N_Y+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][N_Z+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size can be really large if we increase domain size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548680"/>
            <a:ext cx="7315200" cy="5760681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Main loop:</a:t>
            </a:r>
          </a:p>
          <a:p>
            <a:pPr marL="4572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 t = 0; t &lt; T_MAX; t++) 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 x = 1; x &lt; N_X+1; x++) 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altLang="zh-CN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 y = 1; y &lt; N_Y+1; y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    </a:t>
            </a:r>
            <a:r>
              <a:rPr lang="en-US" altLang="zh-CN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 z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1; z &lt; N_Z+1; z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alpha_0_call();</a:t>
            </a: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alpha_1_call();</a:t>
            </a:r>
          </a:p>
          <a:p>
            <a:pPr marL="4572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      ...</a:t>
            </a:r>
          </a:p>
          <a:p>
            <a:pPr marL="4572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      alpha_18_call();</a:t>
            </a:r>
          </a:p>
          <a:p>
            <a:pPr marL="4572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        </a:t>
            </a:r>
          </a:p>
          <a:p>
            <a:pPr marL="4572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     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// step 11, compute p(x, t+1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     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// step 12, compute u(x, t+1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|__</a:t>
            </a:r>
            <a:r>
              <a:rPr lang="en-US" altLang="zh-CN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4572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set boundary condition</a:t>
            </a:r>
          </a:p>
          <a:p>
            <a:pPr marL="4572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store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p(x, t+1)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zh-CN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B1A7-2688-4CD9-A34C-2452B4A9BC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2035</TotalTime>
  <Words>682</Words>
  <Application>Microsoft Office PowerPoint</Application>
  <PresentationFormat>全屏显示(4:3)</PresentationFormat>
  <Paragraphs>165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透视</vt:lpstr>
      <vt:lpstr>Link-wise Artificial Compressibility Method (part 1) </vt:lpstr>
      <vt:lpstr>Outline </vt:lpstr>
      <vt:lpstr>   seminar plan </vt:lpstr>
      <vt:lpstr>artificial compressibility method</vt:lpstr>
      <vt:lpstr>Link-wise formulation </vt:lpstr>
      <vt:lpstr>PowerPoint 演示文稿</vt:lpstr>
      <vt:lpstr>single-step LW-ACM</vt:lpstr>
      <vt:lpstr>C implementation </vt:lpstr>
      <vt:lpstr>PowerPoint 演示文稿</vt:lpstr>
      <vt:lpstr>PowerPoint 演示文稿</vt:lpstr>
      <vt:lpstr>Results  </vt:lpstr>
      <vt:lpstr>Operation per lattice update </vt:lpstr>
      <vt:lpstr>Performance </vt:lpstr>
      <vt:lpstr>PowerPoint 演示文稿</vt:lpstr>
      <vt:lpstr>PowerPoint 演示文稿</vt:lpstr>
      <vt:lpstr>PowerPoint 演示文稿</vt:lpstr>
      <vt:lpstr>PowerPoint 演示文稿</vt:lpstr>
      <vt:lpstr>Thank you for your time !   See you in part 2 </vt:lpstr>
    </vt:vector>
  </TitlesOfParts>
  <Company>M.A.R.S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Ivan</dc:creator>
  <cp:lastModifiedBy>Young Ivan</cp:lastModifiedBy>
  <cp:revision>62</cp:revision>
  <dcterms:created xsi:type="dcterms:W3CDTF">2015-01-24T11:42:10Z</dcterms:created>
  <dcterms:modified xsi:type="dcterms:W3CDTF">2015-01-25T22:40:41Z</dcterms:modified>
</cp:coreProperties>
</file>