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Arvo" panose="020B0604020202020204" charset="0"/>
      <p:regular r:id="rId20"/>
      <p:bold r:id="rId21"/>
      <p:italic r:id="rId22"/>
      <p:boldItalic r:id="rId23"/>
    </p:embeddedFont>
    <p:embeddedFont>
      <p:font typeface="Roboto Condensed" panose="02000000000000000000" pitchFamily="2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ji goud" userId="efebe781d0410117" providerId="LiveId" clId="{DA2AAD4E-9815-442E-B87C-7D90C73C88CF}"/>
    <pc:docChg chg="custSel modSld">
      <pc:chgData name="shivaji goud" userId="efebe781d0410117" providerId="LiveId" clId="{DA2AAD4E-9815-442E-B87C-7D90C73C88CF}" dt="2024-11-30T20:23:24.614" v="44" actId="20577"/>
      <pc:docMkLst>
        <pc:docMk/>
      </pc:docMkLst>
      <pc:sldChg chg="modSp mod">
        <pc:chgData name="shivaji goud" userId="efebe781d0410117" providerId="LiveId" clId="{DA2AAD4E-9815-442E-B87C-7D90C73C88CF}" dt="2024-11-30T20:14:57.246" v="2" actId="20577"/>
        <pc:sldMkLst>
          <pc:docMk/>
          <pc:sldMk cId="0" sldId="259"/>
        </pc:sldMkLst>
        <pc:spChg chg="mod">
          <ac:chgData name="shivaji goud" userId="efebe781d0410117" providerId="LiveId" clId="{DA2AAD4E-9815-442E-B87C-7D90C73C88CF}" dt="2024-11-30T20:14:57.246" v="2" actId="20577"/>
          <ac:spMkLst>
            <pc:docMk/>
            <pc:sldMk cId="0" sldId="259"/>
            <ac:spMk id="204" creationId="{00000000-0000-0000-0000-000000000000}"/>
          </ac:spMkLst>
        </pc:spChg>
      </pc:sldChg>
      <pc:sldChg chg="modSp mod">
        <pc:chgData name="shivaji goud" userId="efebe781d0410117" providerId="LiveId" clId="{DA2AAD4E-9815-442E-B87C-7D90C73C88CF}" dt="2024-11-30T20:23:24.614" v="44" actId="20577"/>
        <pc:sldMkLst>
          <pc:docMk/>
          <pc:sldMk cId="0" sldId="264"/>
        </pc:sldMkLst>
        <pc:spChg chg="mod">
          <ac:chgData name="shivaji goud" userId="efebe781d0410117" providerId="LiveId" clId="{DA2AAD4E-9815-442E-B87C-7D90C73C88CF}" dt="2024-11-30T20:23:24.614" v="44" actId="20577"/>
          <ac:spMkLst>
            <pc:docMk/>
            <pc:sldMk cId="0" sldId="264"/>
            <ac:spMk id="28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b0554775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1b0554775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b0554775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b0554775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b0554775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b0554775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b0554775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b0554775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b0554775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b0554775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b055477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b055477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length: 42626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 set length: 34100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 set length: 8526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b0554775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b0554775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b0554775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b0554775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79425" y="1383575"/>
            <a:ext cx="5367900" cy="22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CS585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/>
          <p:cNvSpPr txBox="1">
            <a:spLocks noGrp="1"/>
          </p:cNvSpPr>
          <p:nvPr>
            <p:ph type="ctrTitle"/>
          </p:nvPr>
        </p:nvSpPr>
        <p:spPr>
          <a:xfrm>
            <a:off x="635375" y="3136200"/>
            <a:ext cx="4094400" cy="15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MODEL EVALUATION</a:t>
            </a:r>
            <a:endParaRPr sz="4700"/>
          </a:p>
        </p:txBody>
      </p:sp>
      <p:sp>
        <p:nvSpPr>
          <p:cNvPr id="288" name="Google Shape;288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89" name="Google Shape;289;p20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comparison</a:t>
            </a:r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96" name="Google Shape;296;p2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97" name="Google Shape;297;p2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4" name="Google Shape;3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63" y="1436888"/>
            <a:ext cx="69246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/>
          <p:nvPr/>
        </p:nvSpPr>
        <p:spPr>
          <a:xfrm rot="5400000">
            <a:off x="2827955" y="-383977"/>
            <a:ext cx="3712342" cy="5922196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0" name="Google Shape;310;p22"/>
          <p:cNvSpPr/>
          <p:nvPr/>
        </p:nvSpPr>
        <p:spPr>
          <a:xfrm>
            <a:off x="43006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1" name="Google Shape;31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12" name="Google Shape;312;p22"/>
          <p:cNvSpPr txBox="1">
            <a:spLocks noGrp="1"/>
          </p:cNvSpPr>
          <p:nvPr>
            <p:ph type="body" idx="4294967295"/>
          </p:nvPr>
        </p:nvSpPr>
        <p:spPr>
          <a:xfrm>
            <a:off x="3166200" y="249350"/>
            <a:ext cx="2811600" cy="4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000" b="1">
                <a:solidFill>
                  <a:srgbClr val="FF9800"/>
                </a:solidFill>
              </a:rPr>
              <a:t>Confusion Matrix</a:t>
            </a:r>
            <a:endParaRPr sz="1600"/>
          </a:p>
        </p:txBody>
      </p:sp>
      <p:pic>
        <p:nvPicPr>
          <p:cNvPr id="313" name="Google Shape;3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050" y="1285875"/>
            <a:ext cx="4812150" cy="27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19" name="Google Shape;319;p23"/>
          <p:cNvSpPr txBox="1">
            <a:spLocks noGrp="1"/>
          </p:cNvSpPr>
          <p:nvPr>
            <p:ph type="title" idx="4294967295"/>
          </p:nvPr>
        </p:nvSpPr>
        <p:spPr>
          <a:xfrm>
            <a:off x="2077750" y="9462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ROC Curves</a:t>
            </a:r>
            <a:endParaRPr>
              <a:solidFill>
                <a:srgbClr val="3F5378"/>
              </a:solidFill>
            </a:endParaRPr>
          </a:p>
        </p:txBody>
      </p:sp>
      <p:pic>
        <p:nvPicPr>
          <p:cNvPr id="320" name="Google Shape;3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875" y="610650"/>
            <a:ext cx="4906250" cy="37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 txBox="1">
            <a:spLocks noGrp="1"/>
          </p:cNvSpPr>
          <p:nvPr>
            <p:ph type="ctrTitle"/>
          </p:nvPr>
        </p:nvSpPr>
        <p:spPr>
          <a:xfrm>
            <a:off x="635375" y="3136200"/>
            <a:ext cx="4094400" cy="15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CONCLUSION &amp; SUMMARY</a:t>
            </a:r>
            <a:endParaRPr sz="4700"/>
          </a:p>
        </p:txBody>
      </p:sp>
      <p:sp>
        <p:nvSpPr>
          <p:cNvPr id="326" name="Google Shape;326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27" name="Google Shape;327;p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33" name="Google Shape;333;p2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Two classifiers were trained, 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Naïve Bayes and Logistic Regression,</a:t>
            </a:r>
            <a:r>
              <a:rPr lang="en" sz="1800"/>
              <a:t> 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With 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extensive preprocessing</a:t>
            </a:r>
            <a:r>
              <a:rPr lang="en" sz="1800"/>
              <a:t> applied to improve data quality. 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Logistic Regression outperformed Naïve Bayes, achieving higher 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accuracy </a:t>
            </a:r>
            <a:r>
              <a:rPr lang="en" sz="1800"/>
              <a:t>(76.16% vs. 74.49%), 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sensitivity</a:t>
            </a:r>
            <a:r>
              <a:rPr lang="en" sz="1800"/>
              <a:t> (75.36% vs. 68.21%), and 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F-score</a:t>
            </a:r>
            <a:r>
              <a:rPr lang="en" sz="1800"/>
              <a:t> (75.35% vs. 71.86%). 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Key techniques included 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Laplace smoothing</a:t>
            </a:r>
            <a:r>
              <a:rPr lang="en" sz="1800"/>
              <a:t> adjustments, 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Log-Sum Exp trick</a:t>
            </a:r>
            <a:r>
              <a:rPr lang="en" sz="1800"/>
              <a:t>, and limiting solver iterations for 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convergence </a:t>
            </a:r>
            <a:r>
              <a:rPr lang="en" sz="1800"/>
              <a:t>on large datasets.</a:t>
            </a:r>
            <a:endParaRPr sz="1800"/>
          </a:p>
        </p:txBody>
      </p:sp>
      <p:sp>
        <p:nvSpPr>
          <p:cNvPr id="334" name="Google Shape;33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335" name="Google Shape;335;p25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336" name="Google Shape;336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45" name="Google Shape;345;p26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346" name="Google Shape;346;p26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Any questions?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www.linkedin.com/in/spanam &amp; spanam@haw.iit.edu</a:t>
            </a:r>
            <a:endParaRPr sz="2000" b="1"/>
          </a:p>
        </p:txBody>
      </p:sp>
      <p:grpSp>
        <p:nvGrpSpPr>
          <p:cNvPr id="347" name="Google Shape;347;p26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348" name="Google Shape;348;p2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55" name="Google Shape;355;p27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9800"/>
                </a:solidFill>
              </a:rPr>
              <a:t>Execution</a:t>
            </a:r>
            <a:endParaRPr sz="1200">
              <a:solidFill>
                <a:srgbClr val="FF9800"/>
              </a:solidFill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▰"/>
            </a:pPr>
            <a:r>
              <a:rPr lang="en" sz="1200"/>
              <a:t>Just execute </a:t>
            </a:r>
            <a:r>
              <a:rPr lang="en" sz="1200" b="1">
                <a:latin typeface="Roboto Condensed"/>
                <a:ea typeface="Roboto Condensed"/>
                <a:cs typeface="Roboto Condensed"/>
                <a:sym typeface="Roboto Condensed"/>
              </a:rPr>
              <a:t>python filename.py 0</a:t>
            </a:r>
            <a:r>
              <a:rPr lang="en" sz="1200"/>
              <a:t> for Naive Bayes, 1 for Logistic Regression, 3 for comparison code that I used for these slides.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▰"/>
            </a:pPr>
            <a:r>
              <a:rPr lang="en" sz="1200"/>
              <a:t>You can also provide percentage of train as second argument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 b="1"/>
          </a:p>
        </p:txBody>
      </p:sp>
      <p:sp>
        <p:nvSpPr>
          <p:cNvPr id="356" name="Google Shape;356;p27"/>
          <p:cNvSpPr txBox="1">
            <a:spLocks noGrp="1"/>
          </p:cNvSpPr>
          <p:nvPr>
            <p:ph type="body" idx="2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</a:endParaRPr>
          </a:p>
        </p:txBody>
      </p:sp>
      <p:sp>
        <p:nvSpPr>
          <p:cNvPr id="357" name="Google Shape;357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58" name="Google Shape;358;p27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9800"/>
                </a:solidFill>
              </a:rPr>
              <a:t>Pre execution</a:t>
            </a:r>
            <a:endParaRPr sz="1200">
              <a:solidFill>
                <a:srgbClr val="FF9800"/>
              </a:solidFill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▰"/>
            </a:pPr>
            <a:r>
              <a:rPr lang="en" sz="1200"/>
              <a:t>Download the file and data into the same folder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▰"/>
            </a:pPr>
            <a:r>
              <a:rPr lang="en" sz="1200"/>
              <a:t>If the location of data is different, change it in line no. 28 and 29.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▰"/>
            </a:pPr>
            <a:r>
              <a:rPr lang="en" sz="1200"/>
              <a:t>Follow execution steps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359" name="Google Shape;359;p27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360" name="Google Shape;360;p2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ctrTitle" idx="4294967295"/>
          </p:nvPr>
        </p:nvSpPr>
        <p:spPr>
          <a:xfrm>
            <a:off x="1275150" y="8430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HELLO!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190" name="Google Shape;190;p12"/>
          <p:cNvSpPr txBox="1">
            <a:spLocks noGrp="1"/>
          </p:cNvSpPr>
          <p:nvPr>
            <p:ph type="subTitle" idx="4294967295"/>
          </p:nvPr>
        </p:nvSpPr>
        <p:spPr>
          <a:xfrm>
            <a:off x="1275150" y="3125575"/>
            <a:ext cx="6593700" cy="14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this about?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Walk through of the steps taken to classify sentiments using Naive Bayes and Logistic Regression models.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Details of how dataset was preprocessed, applied machine learning models, and evaluated their performance using various metrics.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 txBox="1">
            <a:spLocks noGrp="1"/>
          </p:cNvSpPr>
          <p:nvPr>
            <p:ph type="subTitle" idx="4294967295"/>
          </p:nvPr>
        </p:nvSpPr>
        <p:spPr>
          <a:xfrm>
            <a:off x="1275150" y="175425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I am Shivaji Panam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Graduate Student - A20551677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Email: spanam@hawk.iit.edu</a:t>
            </a:r>
            <a:endParaRPr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ctrTitle"/>
          </p:nvPr>
        </p:nvSpPr>
        <p:spPr>
          <a:xfrm>
            <a:off x="635375" y="3136200"/>
            <a:ext cx="4094400" cy="15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DATASET INFORMATION</a:t>
            </a:r>
            <a:endParaRPr sz="4700"/>
          </a:p>
        </p:txBody>
      </p:sp>
      <p:sp>
        <p:nvSpPr>
          <p:cNvPr id="198" name="Google Shape;198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9" name="Google Shape;199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What is it?</a:t>
            </a:r>
            <a:endParaRPr b="1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76,450 Tweets collected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42,626 after pre-processing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4 Major labels(reduced to 2)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Training 80%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Testing 20%</a:t>
            </a:r>
            <a:endParaRPr sz="1800" dirty="0"/>
          </a:p>
        </p:txBody>
      </p:sp>
      <p:sp>
        <p:nvSpPr>
          <p:cNvPr id="205" name="Google Shape;205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Information</a:t>
            </a:r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2"/>
          </p:nvPr>
        </p:nvSpPr>
        <p:spPr>
          <a:xfrm>
            <a:off x="4396125" y="1538001"/>
            <a:ext cx="3378300" cy="28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Major data cleaning steps</a:t>
            </a:r>
            <a:endParaRPr b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Drop rows with missing or inconsistent data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Handle case, special characters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Drop irrelevant cols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Lemmatize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 stop words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Shuffle</a:t>
            </a:r>
            <a:endParaRPr sz="1800"/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08" name="Google Shape;208;p14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09" name="Google Shape;209;p1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>
            <a:spLocks noGrp="1"/>
          </p:cNvSpPr>
          <p:nvPr>
            <p:ph type="ctrTitle"/>
          </p:nvPr>
        </p:nvSpPr>
        <p:spPr>
          <a:xfrm>
            <a:off x="635375" y="3136200"/>
            <a:ext cx="4094400" cy="15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LABEL DISTRIBUTION</a:t>
            </a:r>
            <a:endParaRPr sz="4700"/>
          </a:p>
        </p:txBody>
      </p:sp>
      <p:sp>
        <p:nvSpPr>
          <p:cNvPr id="221" name="Google Shape;22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2" name="Google Shape;222;p15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/>
          <p:nvPr/>
        </p:nvSpPr>
        <p:spPr>
          <a:xfrm>
            <a:off x="2046125" y="943725"/>
            <a:ext cx="5051745" cy="35760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8" name="Google Shape;22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4294967295"/>
          </p:nvPr>
        </p:nvSpPr>
        <p:spPr>
          <a:xfrm>
            <a:off x="3166200" y="628125"/>
            <a:ext cx="28116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000" b="1">
                <a:solidFill>
                  <a:srgbClr val="FF9800"/>
                </a:solidFill>
              </a:rPr>
              <a:t>Label Summary</a:t>
            </a:r>
            <a:endParaRPr sz="1600"/>
          </a:p>
        </p:txBody>
      </p:sp>
      <p:pic>
        <p:nvPicPr>
          <p:cNvPr id="230" name="Google Shape;2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575" y="1145700"/>
            <a:ext cx="4675650" cy="27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>
            <a:spLocks noGrp="1"/>
          </p:cNvSpPr>
          <p:nvPr>
            <p:ph type="ctrTitle"/>
          </p:nvPr>
        </p:nvSpPr>
        <p:spPr>
          <a:xfrm>
            <a:off x="635375" y="3136200"/>
            <a:ext cx="4094400" cy="15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Model Approach &amp; Methodology</a:t>
            </a:r>
            <a:endParaRPr sz="4700"/>
          </a:p>
        </p:txBody>
      </p:sp>
      <p:sp>
        <p:nvSpPr>
          <p:cNvPr id="236" name="Google Shape;23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Approach</a:t>
            </a:r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10800000">
            <a:off x="835966" y="2296350"/>
            <a:ext cx="2276006" cy="582501"/>
            <a:chOff x="185742" y="1697030"/>
            <a:chExt cx="5165698" cy="1658130"/>
          </a:xfrm>
        </p:grpSpPr>
        <p:sp>
          <p:nvSpPr>
            <p:cNvPr id="245" name="Google Shape;245;p18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Data Preprocessing</a:t>
              </a:r>
              <a:endParaRPr sz="1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49" name="Google Shape;249;p18"/>
          <p:cNvGrpSpPr/>
          <p:nvPr/>
        </p:nvGrpSpPr>
        <p:grpSpPr>
          <a:xfrm rot="10800000">
            <a:off x="2718707" y="2296344"/>
            <a:ext cx="2057497" cy="582501"/>
            <a:chOff x="185742" y="1697030"/>
            <a:chExt cx="5165698" cy="1658130"/>
          </a:xfrm>
        </p:grpSpPr>
        <p:sp>
          <p:nvSpPr>
            <p:cNvPr id="250" name="Google Shape;250;p18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Model Training</a:t>
              </a:r>
              <a:endParaRPr sz="1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3" name="Google Shape;253;p18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54" name="Google Shape;254;p18"/>
          <p:cNvGrpSpPr/>
          <p:nvPr/>
        </p:nvGrpSpPr>
        <p:grpSpPr>
          <a:xfrm rot="10800000">
            <a:off x="4410397" y="2296354"/>
            <a:ext cx="1971230" cy="582501"/>
            <a:chOff x="185742" y="1697030"/>
            <a:chExt cx="5165698" cy="1658130"/>
          </a:xfrm>
        </p:grpSpPr>
        <p:sp>
          <p:nvSpPr>
            <p:cNvPr id="255" name="Google Shape;255;p18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Model Testing</a:t>
              </a:r>
              <a:endParaRPr sz="1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59" name="Google Shape;259;p18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260" name="Google Shape;260;p1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18"/>
          <p:cNvGrpSpPr/>
          <p:nvPr/>
        </p:nvGrpSpPr>
        <p:grpSpPr>
          <a:xfrm rot="10800000">
            <a:off x="5997272" y="2280504"/>
            <a:ext cx="1971230" cy="582501"/>
            <a:chOff x="185742" y="1697030"/>
            <a:chExt cx="5165698" cy="1658130"/>
          </a:xfrm>
        </p:grpSpPr>
        <p:sp>
          <p:nvSpPr>
            <p:cNvPr id="263" name="Google Shape;263;p18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Evaluation &amp; Reporting</a:t>
              </a:r>
              <a:endParaRPr sz="1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>
            <a:spLocks noGrp="1"/>
          </p:cNvSpPr>
          <p:nvPr>
            <p:ph type="body" idx="1"/>
          </p:nvPr>
        </p:nvSpPr>
        <p:spPr>
          <a:xfrm>
            <a:off x="814275" y="1336650"/>
            <a:ext cx="3840000" cy="2906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Naive Bayes</a:t>
            </a:r>
            <a:endParaRPr b="1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Tokenization, Normalization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Non binary bag of words vectorization (Tried TF-IDF vectorization)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Experiment with laplace smoothing(0.1)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Build vocabulary of top 200 freq words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Initialize prior probabilities for Naive Bayes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Find posterior probabilities on the training set using term-frequency vectors.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Classify sentiments based on the model's probabilities.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Evaluate </a:t>
            </a:r>
            <a:endParaRPr sz="1400"/>
          </a:p>
        </p:txBody>
      </p:sp>
      <p:sp>
        <p:nvSpPr>
          <p:cNvPr id="272" name="Google Shape;272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Pseudocode</a:t>
            </a:r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4" name="Google Shape;274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5" name="Google Shape;275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19"/>
          <p:cNvSpPr txBox="1">
            <a:spLocks noGrp="1"/>
          </p:cNvSpPr>
          <p:nvPr>
            <p:ph type="body" idx="1"/>
          </p:nvPr>
        </p:nvSpPr>
        <p:spPr>
          <a:xfrm>
            <a:off x="4949175" y="1336650"/>
            <a:ext cx="3790500" cy="2597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Logistic Regression</a:t>
            </a:r>
            <a:endParaRPr b="1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Tokenization, Normalization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Non binary bag of words vectorization with laplace smoothing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Initialize weights for scikit-learn Logistic Regression.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Set max_iter=1000 and solver=‘saga’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Train the model on the training set using term-frequency vectors.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Classify sentiments based on the model's probabilities.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Evaluate </a:t>
            </a: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On-screen Show (16:9)</PresentationFormat>
  <Paragraphs>98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Roboto Condensed</vt:lpstr>
      <vt:lpstr>Arial</vt:lpstr>
      <vt:lpstr>Arvo</vt:lpstr>
      <vt:lpstr>Roboto Condensed Light</vt:lpstr>
      <vt:lpstr>Salerio template</vt:lpstr>
      <vt:lpstr>CS585  PROJECT PRESENTATION</vt:lpstr>
      <vt:lpstr>HELLO!</vt:lpstr>
      <vt:lpstr>DATASET INFORMATION</vt:lpstr>
      <vt:lpstr>Dataset Information</vt:lpstr>
      <vt:lpstr>LABEL DISTRIBUTION</vt:lpstr>
      <vt:lpstr>PowerPoint Presentation</vt:lpstr>
      <vt:lpstr>Model Approach &amp; Methodology</vt:lpstr>
      <vt:lpstr>Model Approach</vt:lpstr>
      <vt:lpstr>Model Pseudocode</vt:lpstr>
      <vt:lpstr>MODEL EVALUATION</vt:lpstr>
      <vt:lpstr>Metrics comparison</vt:lpstr>
      <vt:lpstr>PowerPoint Presentation</vt:lpstr>
      <vt:lpstr>ROC Curves</vt:lpstr>
      <vt:lpstr>CONCLUSION &amp; SUMMARY</vt:lpstr>
      <vt:lpstr>THIS IS A SLIDE TITLE</vt:lpstr>
      <vt:lpstr>THANKS!</vt:lpstr>
      <vt:lpstr>INSTRUCTIONS FOR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shivaji goud</cp:lastModifiedBy>
  <cp:revision>1</cp:revision>
  <dcterms:modified xsi:type="dcterms:W3CDTF">2024-11-30T20:50:01Z</dcterms:modified>
</cp:coreProperties>
</file>