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handoutMasterIdLst>
    <p:handoutMasterId r:id="rId18"/>
  </p:handoutMasterIdLst>
  <p:sldIdLst>
    <p:sldId id="355" r:id="rId2"/>
    <p:sldId id="448" r:id="rId3"/>
    <p:sldId id="357" r:id="rId4"/>
    <p:sldId id="449" r:id="rId5"/>
    <p:sldId id="362" r:id="rId6"/>
    <p:sldId id="358" r:id="rId7"/>
    <p:sldId id="361" r:id="rId8"/>
    <p:sldId id="363" r:id="rId9"/>
    <p:sldId id="364" r:id="rId10"/>
    <p:sldId id="360" r:id="rId11"/>
    <p:sldId id="365" r:id="rId12"/>
    <p:sldId id="366" r:id="rId13"/>
    <p:sldId id="447" r:id="rId14"/>
    <p:sldId id="359" r:id="rId15"/>
    <p:sldId id="3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8" autoAdjust="0"/>
    <p:restoredTop sz="85769" autoAdjust="0"/>
  </p:normalViewPr>
  <p:slideViewPr>
    <p:cSldViewPr>
      <p:cViewPr varScale="1">
        <p:scale>
          <a:sx n="63" d="100"/>
          <a:sy n="63" d="100"/>
        </p:scale>
        <p:origin x="107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4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16546D5-FD77-4FF5-8168-F43A3F18BB56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50512AA-70D7-4306-A40A-AC5FA0E0E0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6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405FA81-46FB-49F0-B34B-63CAAE9338BB}" type="datetimeFigureOut">
              <a:rPr lang="en-US"/>
              <a:pPr>
                <a:defRPr/>
              </a:pPr>
              <a:t>3/31/2020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F718216-E993-41C6-91BC-83BB17CA5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BEA693A0-F577-44EF-9CE9-A25AE5CDF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599EB3E1-E5CF-40D7-8766-A373E9CDD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12232DA9-9233-46D8-A4B6-24A9D58BC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0280BA-FCAD-489A-8C57-E376A1A44152}" type="slidenum">
              <a:rPr lang="en-US" altLang="en-US" sz="1200" b="0" smtClean="0"/>
              <a:pPr/>
              <a:t>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7C1031E2-7E96-4069-966B-5AC9BB552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D980E5E-3184-4BC5-803A-BE5D81A5A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011B3003-2145-47A9-A36D-9685DC75F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0A24C0-1BCA-42C3-9566-FE71805AEEA1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59C55CD-5AD3-4CF2-80B6-1278D65C8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6EFB4BEA-04D8-4A89-9263-F4D7C5EC1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3162BC1-7388-4CC4-A55F-644FEE6A5D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FB38B9-839F-4A41-BC5A-F71F30C4EC10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718216-E993-41C6-91BC-83BB17CA5C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4ADB0-BE5E-460D-9E86-035042E3D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47F85-6A8A-434E-B490-494662FBC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 sz="3600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1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baseline="0"/>
            </a:lvl3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63B45-6F32-4C67-809C-DBE6828DB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15504-AA4B-4D39-B6B5-B1426971F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92891-B705-4492-B104-32D81B1170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CAAD8-6F17-4780-84B9-188B39BFB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46CC-2B67-45C5-A4C8-80F9968B7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C31B0-565B-47FA-8044-BACEBDE3A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AB938-2A52-4B8E-A4FC-3AE22CB178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F4C88-6748-4281-97F2-2F108CEE1C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2B05E97-55F2-4DB2-9EFE-10531E739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7" r:id="rId2"/>
    <p:sldLayoutId id="2147483902" r:id="rId3"/>
    <p:sldLayoutId id="2147483898" r:id="rId4"/>
    <p:sldLayoutId id="2147483899" r:id="rId5"/>
    <p:sldLayoutId id="2147483900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mic Sans MS" pitchFamily="66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" TargetMode="External"/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2D0A67CC-8EA2-4C04-9C49-37F29BC82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534400" cy="1143000"/>
          </a:xfrm>
        </p:spPr>
        <p:txBody>
          <a:bodyPr/>
          <a:lstStyle/>
          <a:p>
            <a:r>
              <a:rPr lang="en-US" altLang="en-US" sz="4000" dirty="0"/>
              <a:t>What is containerization</a:t>
            </a:r>
            <a:endParaRPr lang="en-US" altLang="en-US" dirty="0"/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81979165-3ED0-49B6-AA82-A4645F73A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7772400" cy="4953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 dirty="0"/>
              <a:t>Containers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Like shipping containers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Standard packaging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Isolation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Composability</a:t>
            </a:r>
          </a:p>
          <a:p>
            <a:pPr>
              <a:buFontTx/>
              <a:buChar char="•"/>
            </a:pPr>
            <a:r>
              <a:rPr lang="en-US" altLang="en-US" sz="2800" dirty="0"/>
              <a:t>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Takes mins or secs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Portable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Very efficient</a:t>
            </a:r>
          </a:p>
          <a:p>
            <a:endParaRPr lang="en-US" altLang="en-US" dirty="0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0853C006-3724-4818-952C-33538C13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452562"/>
            <a:ext cx="31146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>
            <a:extLst>
              <a:ext uri="{FF2B5EF4-FFF2-40B4-BE49-F238E27FC236}">
                <a16:creationId xmlns:a16="http://schemas.microsoft.com/office/drawing/2014/main" id="{93A3EB13-78BD-4549-9627-D60B6C63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3200400"/>
            <a:ext cx="4346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D36E030-F229-4206-8EF2-5438CA235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D9DFD813-11BD-4CC1-B704-7597199B6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28612"/>
            <a:ext cx="7772400" cy="585788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Docker Hub (1)</a:t>
            </a:r>
            <a:endParaRPr lang="en-US" altLang="en-US" dirty="0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4B772168-A7B3-442B-83CC-0FAF4388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3200"/>
            <a:ext cx="5346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 b="0" dirty="0"/>
              <a:t>Find container and stop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</a:t>
            </a:r>
            <a:r>
              <a:rPr lang="en-US" altLang="en-US" b="0" dirty="0"/>
              <a:t>ee the running Docker container using the “ls”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Use</a:t>
            </a:r>
            <a:r>
              <a:rPr lang="en-US" altLang="en-US" b="0" dirty="0"/>
              <a:t> “stop” command to end the process, using the CONTAINER ID</a:t>
            </a:r>
          </a:p>
          <a:p>
            <a:pPr>
              <a:buFontTx/>
              <a:buChar char="•"/>
            </a:pPr>
            <a:r>
              <a:rPr lang="en-US" altLang="en-US" sz="2000" b="0" dirty="0"/>
              <a:t>Share your image in Docker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To demonstrate the portability of what we just created, let’s upload our built image and run it somewhere else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Docker’s public registry -  </a:t>
            </a:r>
            <a:r>
              <a:rPr lang="en-US" altLang="en-US" b="0" dirty="0">
                <a:hlinkClick r:id="rId3"/>
              </a:rPr>
              <a:t>hub.docker.com</a:t>
            </a:r>
            <a:endParaRPr lang="en-US" altLang="en-US" b="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4D8D2-358C-454C-BD0D-D4250F373661}"/>
              </a:ext>
            </a:extLst>
          </p:cNvPr>
          <p:cNvSpPr txBox="1"/>
          <p:nvPr/>
        </p:nvSpPr>
        <p:spPr>
          <a:xfrm>
            <a:off x="4495800" y="2510790"/>
            <a:ext cx="4575175" cy="6134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1000" b="0" dirty="0"/>
              <a:t>$ docker container ls</a:t>
            </a:r>
          </a:p>
          <a:p>
            <a:pPr>
              <a:defRPr/>
            </a:pPr>
            <a:r>
              <a:rPr lang="en-US" sz="1000" b="0" dirty="0"/>
              <a:t>CONTAINER ID        IMAGE               COMMAND             CREATED</a:t>
            </a:r>
          </a:p>
          <a:p>
            <a:pPr>
              <a:defRPr/>
            </a:pPr>
            <a:r>
              <a:rPr lang="en-US" sz="1000" b="0" dirty="0"/>
              <a:t>1fa4ab2cf395        </a:t>
            </a:r>
            <a:r>
              <a:rPr lang="en-US" sz="1000" b="0" dirty="0" err="1"/>
              <a:t>myapp</a:t>
            </a:r>
            <a:r>
              <a:rPr lang="en-US" sz="1000" b="0" dirty="0"/>
              <a:t>               "python app.py"     28 seconds ago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B4D1D-7996-A440-89D4-E6CC6A99B46F}"/>
              </a:ext>
            </a:extLst>
          </p:cNvPr>
          <p:cNvSpPr txBox="1"/>
          <p:nvPr/>
        </p:nvSpPr>
        <p:spPr>
          <a:xfrm>
            <a:off x="5346700" y="3943350"/>
            <a:ext cx="3702050" cy="2460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docker container stop 1fa4ab2cf395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DF721-ECAC-9B41-946E-49FDFCD53C63}"/>
              </a:ext>
            </a:extLst>
          </p:cNvPr>
          <p:cNvSpPr txBox="1"/>
          <p:nvPr/>
        </p:nvSpPr>
        <p:spPr>
          <a:xfrm>
            <a:off x="5349875" y="5715000"/>
            <a:ext cx="3702050" cy="247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$ docker login</a:t>
            </a:r>
          </a:p>
        </p:txBody>
      </p:sp>
      <p:sp>
        <p:nvSpPr>
          <p:cNvPr id="20486" name="TextBox 1">
            <a:extLst>
              <a:ext uri="{FF2B5EF4-FFF2-40B4-BE49-F238E27FC236}">
                <a16:creationId xmlns:a16="http://schemas.microsoft.com/office/drawing/2014/main" id="{C30333EF-92AC-41A7-B179-F4A93207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5575"/>
            <a:ext cx="90487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Docker Hub</a:t>
            </a:r>
            <a:r>
              <a:rPr lang="en-US" altLang="en-US" sz="2000" b="0" dirty="0">
                <a:latin typeface="Arial" panose="020B0604020202020204" pitchFamily="34" charset="0"/>
              </a:rPr>
              <a:t> is a cloud-based repository in which </a:t>
            </a:r>
            <a:r>
              <a:rPr lang="en-US" altLang="en-US" sz="2000" dirty="0">
                <a:latin typeface="Arial" panose="020B0604020202020204" pitchFamily="34" charset="0"/>
              </a:rPr>
              <a:t>Docker</a:t>
            </a:r>
            <a:r>
              <a:rPr lang="en-US" altLang="en-US" sz="2000" b="0" dirty="0">
                <a:latin typeface="Arial" panose="020B0604020202020204" pitchFamily="34" charset="0"/>
              </a:rPr>
              <a:t> users create, test, store, and distribute container images</a:t>
            </a:r>
          </a:p>
          <a:p>
            <a:pPr lvl="1" algn="just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Need to create account</a:t>
            </a:r>
          </a:p>
          <a:p>
            <a:pPr lvl="1" algn="just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Can set access permissions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B8933B7-2106-472E-B056-E53D2DDF1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5137AD4-5D01-4C59-9CA4-ABA810E38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7772400" cy="1143000"/>
          </a:xfrm>
        </p:spPr>
        <p:txBody>
          <a:bodyPr/>
          <a:lstStyle/>
          <a:p>
            <a:r>
              <a:rPr lang="en-US" altLang="en-US" sz="4000"/>
              <a:t>Docker Hub (2)</a:t>
            </a:r>
            <a:endParaRPr lang="en-US" altLang="en-US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70296B5C-667F-4145-BA7C-55206CFB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399"/>
            <a:ext cx="6477000" cy="464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rgbClr val="FF0000"/>
                </a:solidFill>
              </a:rPr>
              <a:t>Tag the image </a:t>
            </a:r>
            <a:r>
              <a:rPr lang="en-US" altLang="en-US" sz="1600" b="0" dirty="0"/>
              <a:t>(</a:t>
            </a:r>
            <a:r>
              <a:rPr lang="en-US" altLang="en-US" sz="1600" b="0" dirty="0" err="1"/>
              <a:t>Prereq</a:t>
            </a:r>
            <a:r>
              <a:rPr lang="en-US" altLang="en-US" sz="1600" b="0" dirty="0"/>
              <a:t> - “docker login </a:t>
            </a:r>
            <a:r>
              <a:rPr lang="en-US" altLang="en-US" sz="1600" b="0" dirty="0" err="1"/>
              <a:t>host:port</a:t>
            </a:r>
            <a:r>
              <a:rPr lang="en-US" altLang="en-US" sz="1600" b="0" dirty="0"/>
              <a:t>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b="0" dirty="0"/>
              <a:t>“docker tag image username/</a:t>
            </a:r>
            <a:r>
              <a:rPr lang="en-US" altLang="en-US" sz="2200" b="0" dirty="0" err="1"/>
              <a:t>repository:tag</a:t>
            </a:r>
            <a:r>
              <a:rPr lang="en-US" altLang="en-US" sz="2200" b="0" dirty="0"/>
              <a:t>”</a:t>
            </a:r>
          </a:p>
          <a:p>
            <a:pPr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</a:rPr>
              <a:t>Publish the image </a:t>
            </a:r>
            <a:r>
              <a:rPr lang="en-US" altLang="en-US" b="0" dirty="0"/>
              <a:t>in the public docker 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“docker push username/</a:t>
            </a:r>
            <a:r>
              <a:rPr lang="en-US" altLang="en-US" b="0" dirty="0" err="1"/>
              <a:t>repository:tag</a:t>
            </a:r>
            <a:r>
              <a:rPr lang="en-US" altLang="en-US" b="0" dirty="0"/>
              <a:t>”</a:t>
            </a:r>
          </a:p>
          <a:p>
            <a:pPr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</a:rPr>
              <a:t>Pull and run the image </a:t>
            </a:r>
            <a:r>
              <a:rPr lang="en-US" altLang="en-US" b="0" dirty="0"/>
              <a:t>from the remote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“docker run -p 4000:80 username/</a:t>
            </a:r>
            <a:r>
              <a:rPr lang="en-US" altLang="en-US" b="0" dirty="0" err="1"/>
              <a:t>repository:tag</a:t>
            </a:r>
            <a:r>
              <a:rPr lang="en-US" altLang="en-US" b="0" dirty="0"/>
              <a:t>”</a:t>
            </a:r>
          </a:p>
          <a:p>
            <a:pPr>
              <a:buFontTx/>
              <a:buChar char="•"/>
            </a:pPr>
            <a:r>
              <a:rPr lang="en-US" altLang="en-US" b="0" dirty="0"/>
              <a:t>You can use the</a:t>
            </a:r>
            <a:r>
              <a:rPr lang="en-US" altLang="en-US" dirty="0"/>
              <a:t> “run” command</a:t>
            </a:r>
            <a:r>
              <a:rPr lang="en-US" altLang="en-US" b="0" dirty="0"/>
              <a:t> </a:t>
            </a:r>
            <a:r>
              <a:rPr lang="en-US" altLang="en-US" dirty="0"/>
              <a:t>to execute</a:t>
            </a:r>
            <a:r>
              <a:rPr lang="en-US" altLang="en-US" b="0" dirty="0"/>
              <a:t> your app on any machine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4D8D2-358C-454C-BD0D-D4250F373661}"/>
              </a:ext>
            </a:extLst>
          </p:cNvPr>
          <p:cNvSpPr txBox="1"/>
          <p:nvPr/>
        </p:nvSpPr>
        <p:spPr>
          <a:xfrm>
            <a:off x="6127750" y="1746220"/>
            <a:ext cx="2862263" cy="429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1000" b="0" dirty="0"/>
              <a:t>docker tag </a:t>
            </a:r>
            <a:r>
              <a:rPr lang="en-US" sz="1000" b="0" dirty="0" err="1"/>
              <a:t>myapp</a:t>
            </a:r>
            <a:r>
              <a:rPr lang="en-US" sz="1000" b="0" dirty="0"/>
              <a:t> </a:t>
            </a:r>
            <a:r>
              <a:rPr lang="en-US" sz="1000" b="0" dirty="0" err="1"/>
              <a:t>talasila</a:t>
            </a:r>
            <a:r>
              <a:rPr lang="en-US" sz="1000" b="0" dirty="0"/>
              <a:t>/get-started:version1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B4D1D-7996-A440-89D4-E6CC6A99B46F}"/>
              </a:ext>
            </a:extLst>
          </p:cNvPr>
          <p:cNvSpPr txBox="1"/>
          <p:nvPr/>
        </p:nvSpPr>
        <p:spPr>
          <a:xfrm>
            <a:off x="6127750" y="3020982"/>
            <a:ext cx="2863850" cy="2460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docker push </a:t>
            </a:r>
            <a:r>
              <a:rPr lang="en-US" sz="1000" b="0" dirty="0" err="1"/>
              <a:t>talasila</a:t>
            </a:r>
            <a:r>
              <a:rPr lang="en-US" sz="1000" b="0" dirty="0"/>
              <a:t>/get-started:version1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D019-35B0-5941-885B-F61C4E401ADB}"/>
              </a:ext>
            </a:extLst>
          </p:cNvPr>
          <p:cNvSpPr txBox="1"/>
          <p:nvPr/>
        </p:nvSpPr>
        <p:spPr>
          <a:xfrm>
            <a:off x="6060313" y="4173538"/>
            <a:ext cx="2862263" cy="429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1000" b="0" dirty="0"/>
              <a:t>docker run -p 4000:80 </a:t>
            </a:r>
            <a:r>
              <a:rPr lang="en-US" sz="1000" b="0" dirty="0" err="1"/>
              <a:t>talasila</a:t>
            </a:r>
            <a:r>
              <a:rPr lang="en-US" sz="1000" b="0" dirty="0"/>
              <a:t>/get-started:version1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5E1E8C4-3439-406D-8028-675908426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76DA14F4-A31D-4BDF-9402-C6D059DE0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r>
              <a:rPr lang="en-US" altLang="en-US" sz="4000"/>
              <a:t>Docker Hub (3)</a:t>
            </a: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17500540-BA03-4161-AE35-367F922B3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914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 dirty="0"/>
              <a:t>The first time</a:t>
            </a:r>
            <a:r>
              <a:rPr lang="en-US" altLang="en-US" sz="2400" b="0" dirty="0"/>
              <a:t> ”</a:t>
            </a:r>
            <a:r>
              <a:rPr lang="en-US" altLang="en-US" sz="2400" dirty="0"/>
              <a:t>docker run”</a:t>
            </a:r>
            <a:r>
              <a:rPr lang="en-US" altLang="en-US" sz="2400" b="0" dirty="0"/>
              <a:t> executes for our container, it pulls the image along with Python and all the dependencies from </a:t>
            </a:r>
            <a:r>
              <a:rPr lang="en-US" altLang="en-US" sz="2400" dirty="0"/>
              <a:t>requirements.txt; t</a:t>
            </a:r>
            <a:r>
              <a:rPr lang="en-US" altLang="en-US" sz="2400" b="0" dirty="0"/>
              <a:t>hen, it runs the code</a:t>
            </a:r>
          </a:p>
          <a:p>
            <a:pPr lvl="1">
              <a:buFontTx/>
              <a:buChar char="•"/>
            </a:pPr>
            <a:r>
              <a:rPr lang="en-US" altLang="en-US" sz="2200" dirty="0"/>
              <a:t>Subsequent runs use the downloaded code</a:t>
            </a:r>
            <a:endParaRPr lang="en-US" altLang="en-US" sz="2400" b="0" dirty="0"/>
          </a:p>
          <a:p>
            <a:pPr>
              <a:buFontTx/>
              <a:buChar char="•"/>
            </a:pPr>
            <a:r>
              <a:rPr lang="en-US" altLang="en-US" sz="2400" dirty="0"/>
              <a:t>The container</a:t>
            </a:r>
            <a:r>
              <a:rPr lang="en-US" altLang="en-US" sz="2400" b="0" dirty="0"/>
              <a:t> travels in a package, and you don’t need to install anything on the host machine for Docker to run it</a:t>
            </a:r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86A050AE-DE7E-4110-B478-D783FA44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65650"/>
            <a:ext cx="62484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FDC3918-D1D7-462C-9B41-DDAE7AEE1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D8C9C-1B3A-405A-864C-D89DE588A69A}"/>
              </a:ext>
            </a:extLst>
          </p:cNvPr>
          <p:cNvSpPr txBox="1"/>
          <p:nvPr/>
        </p:nvSpPr>
        <p:spPr>
          <a:xfrm flipH="1">
            <a:off x="274319" y="6172200"/>
            <a:ext cx="46786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https://hub.docker.com/r/jenkins/jenkins/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8C12ED-C65C-4573-A800-FBCF9362B6C9}"/>
              </a:ext>
            </a:extLst>
          </p:cNvPr>
          <p:cNvCxnSpPr>
            <a:cxnSpLocks/>
          </p:cNvCxnSpPr>
          <p:nvPr/>
        </p:nvCxnSpPr>
        <p:spPr>
          <a:xfrm>
            <a:off x="4114800" y="5638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4724843-F5D4-4DA9-A00B-708E2FEE4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r>
              <a:rPr lang="en-US" altLang="en-US"/>
              <a:t>Container Orchestration (1)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E07F0F96-214B-4BCE-B900-D64A177DD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47244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800" dirty="0"/>
              <a:t>Tools for containerized applications that provide: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Automated deployment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Scaling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Management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sz="2600" dirty="0"/>
              <a:t>Examples: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Docker compose: </a:t>
            </a:r>
            <a:r>
              <a:rPr lang="en-US" altLang="en-US" sz="2400" dirty="0">
                <a:hlinkClick r:id="rId2"/>
              </a:rPr>
              <a:t>https://docs.docker.com/compose/</a:t>
            </a:r>
            <a:r>
              <a:rPr lang="en-US" altLang="en-US" sz="2400" dirty="0"/>
              <a:t> &amp; Docker swarm: </a:t>
            </a:r>
            <a:r>
              <a:rPr lang="en-US" altLang="en-US" sz="2400" dirty="0">
                <a:hlinkClick r:id="rId3"/>
              </a:rPr>
              <a:t>https://docs.docker.com/engine/swarm/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/>
              <a:t>Kubernetes</a:t>
            </a:r>
            <a:r>
              <a:rPr lang="en-US" altLang="en-US" sz="2400" dirty="0"/>
              <a:t>: </a:t>
            </a:r>
            <a:r>
              <a:rPr lang="en-US" altLang="en-US" sz="2400" dirty="0">
                <a:hlinkClick r:id="rId4"/>
              </a:rPr>
              <a:t>https://kubernetes.io/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B8317-EA42-4DCB-9CE1-1F07B0A2C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F2C00DD8-8E7F-4C7F-B80B-0A48D7554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 altLang="en-US" sz="4000"/>
              <a:t>Container Orchestration (2)</a:t>
            </a:r>
            <a:endParaRPr lang="en-US" altLang="en-US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38F4C345-2B2A-4327-84EF-93A8877E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7526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/>
              <a:t>In a distributed application, different pieces of the app are called microservices </a:t>
            </a:r>
          </a:p>
          <a:p>
            <a:pPr>
              <a:buFontTx/>
              <a:buChar char="•"/>
            </a:pPr>
            <a:r>
              <a:rPr lang="en-US" altLang="en-US" sz="2400" b="0" dirty="0"/>
              <a:t>Each service can be its own docker image and can run in multiple container instances (e.g.,  for scaling purposes)</a:t>
            </a:r>
          </a:p>
          <a:p>
            <a:pPr>
              <a:buFontTx/>
              <a:buChar char="•"/>
            </a:pPr>
            <a:r>
              <a:rPr lang="en-US" altLang="en-US" sz="2400" b="0" dirty="0"/>
              <a:t>It’s very easy to define, run, and scale services with the Docker platform – using docker-</a:t>
            </a:r>
            <a:r>
              <a:rPr lang="en-US" altLang="en-US" sz="2400" b="0" dirty="0" err="1"/>
              <a:t>compose.yml</a:t>
            </a:r>
            <a:endParaRPr lang="en-US" altLang="en-US" sz="2400" b="0" dirty="0"/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rgbClr val="FF0000"/>
                </a:solidFill>
              </a:rPr>
              <a:t>Docker compose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0" dirty="0"/>
              <a:t>A </a:t>
            </a:r>
            <a:r>
              <a:rPr lang="en-US" altLang="en-US" sz="2400" dirty="0"/>
              <a:t>docker-</a:t>
            </a:r>
            <a:r>
              <a:rPr lang="en-US" altLang="en-US" sz="2400" dirty="0" err="1"/>
              <a:t>compose.yml</a:t>
            </a:r>
            <a:r>
              <a:rPr lang="en-US" altLang="en-US" sz="2400" b="0" dirty="0"/>
              <a:t> file is a YAML file that defines how Docker containers should behave in production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hlinkClick r:id="rId3"/>
              </a:rPr>
              <a:t>https://docs.docker.com/compose/</a:t>
            </a:r>
            <a:endParaRPr lang="en-US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F0E8-5968-4DF3-901B-C21F657F7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11C26D0-32F0-4AA7-81F2-455CB96B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8" y="152400"/>
            <a:ext cx="7772400" cy="1143000"/>
          </a:xfrm>
        </p:spPr>
        <p:txBody>
          <a:bodyPr/>
          <a:lstStyle/>
          <a:p>
            <a:r>
              <a:rPr lang="en-US" altLang="en-US" sz="4000"/>
              <a:t>Container Orchestration (3)</a:t>
            </a:r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3B2CF87-C885-408E-8178-F80714B90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76400"/>
            <a:ext cx="9144000" cy="521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b="0" dirty="0"/>
              <a:t>Deploy application onto a cluster, running it on multiple machines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b="0" dirty="0"/>
              <a:t>Multi-container, multi-machine applications are </a:t>
            </a:r>
            <a:r>
              <a:rPr lang="en-US" altLang="en-US" dirty="0"/>
              <a:t>enabled</a:t>
            </a:r>
            <a:r>
              <a:rPr lang="en-US" altLang="en-US" b="0" dirty="0"/>
              <a:t> by a “</a:t>
            </a:r>
            <a:r>
              <a:rPr lang="en-US" altLang="en-US" b="0" dirty="0" err="1"/>
              <a:t>Dockerized</a:t>
            </a:r>
            <a:r>
              <a:rPr lang="en-US" altLang="en-US" b="0" dirty="0"/>
              <a:t>” cluster, called a </a:t>
            </a:r>
            <a:r>
              <a:rPr lang="en-US" altLang="en-US" dirty="0"/>
              <a:t>swarm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</a:rPr>
              <a:t>A swarm is a group of machines that run Docker and join into a cluster 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b="0" dirty="0"/>
              <a:t>Swarm managers can use several strategies to run containers</a:t>
            </a:r>
            <a:r>
              <a:rPr lang="en-US" altLang="en-US" dirty="0"/>
              <a:t>: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0" dirty="0"/>
              <a:t>“</a:t>
            </a:r>
            <a:r>
              <a:rPr lang="en-US" altLang="en-US" sz="2000" dirty="0"/>
              <a:t>E</a:t>
            </a:r>
            <a:r>
              <a:rPr lang="en-US" altLang="en-US" sz="2000" b="0" dirty="0"/>
              <a:t>mptiest node” -- fills the least utilized machines with containers</a:t>
            </a:r>
          </a:p>
          <a:p>
            <a:pPr lvl="2">
              <a:lnSpc>
                <a:spcPct val="120000"/>
              </a:lnSpc>
            </a:pPr>
            <a:r>
              <a:rPr lang="en-US" altLang="en-US" sz="2000" b="0" dirty="0"/>
              <a:t>“Global” -- ensures that each machine gets exactly one instance of the specified container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</a:t>
            </a:r>
            <a:r>
              <a:rPr lang="en-US" altLang="en-US" b="0" dirty="0"/>
              <a:t>nstruct the swarm manager to use these strategies in the Compose file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385BF78-8D70-4859-9393-F9E47C2BF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656DEB85-2BFA-4DEA-B1BD-90A2D070D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677" y="435769"/>
            <a:ext cx="8642350" cy="8382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OS virtualization through containers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B965117E-D932-4F55-8861-94C729174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76200" y="1752600"/>
            <a:ext cx="5715000" cy="2438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Containers are “lightweight” VMs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A virtual environment for a service that groups and isolates the processes and resources belonging to the service</a:t>
            </a:r>
          </a:p>
        </p:txBody>
      </p:sp>
      <p:sp>
        <p:nvSpPr>
          <p:cNvPr id="9219" name="object 7">
            <a:extLst>
              <a:ext uri="{FF2B5EF4-FFF2-40B4-BE49-F238E27FC236}">
                <a16:creationId xmlns:a16="http://schemas.microsoft.com/office/drawing/2014/main" id="{652F4552-E67C-4D72-901E-4E885E60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992" y="1600200"/>
            <a:ext cx="3886200" cy="23193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067BAA-90A3-4C40-95E9-579510C7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4488" y="4038600"/>
            <a:ext cx="925068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Char char="•"/>
            </a:pPr>
            <a:r>
              <a:rPr lang="en-US" altLang="en-US" sz="2400" dirty="0"/>
              <a:t>Containers share OS kernel of the host</a:t>
            </a:r>
          </a:p>
          <a:p>
            <a:pPr lvl="1"/>
            <a:r>
              <a:rPr lang="en-US" altLang="en-US" dirty="0"/>
              <a:t>Cannot install a Windows container on a Linux host or vice-versa</a:t>
            </a:r>
          </a:p>
          <a:p>
            <a:pPr>
              <a:buFontTx/>
              <a:buChar char="•"/>
            </a:pPr>
            <a:r>
              <a:rPr lang="en-US" altLang="en-US" sz="2400" dirty="0"/>
              <a:t>No hypervisor. OS provides necessary support (e.g., resource isolation)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E0B302-2705-42DA-A54D-9A965B453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3B552FAC-2E3A-4111-A601-3DB73ED8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28600"/>
            <a:ext cx="7772400" cy="1143000"/>
          </a:xfrm>
        </p:spPr>
        <p:txBody>
          <a:bodyPr/>
          <a:lstStyle/>
          <a:p>
            <a:r>
              <a:rPr lang="en-US" altLang="en-US" sz="4000"/>
              <a:t>Benefits of containerization</a:t>
            </a:r>
            <a:endParaRPr lang="en-US" altLang="en-US"/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84998F47-5FE7-4931-B2FB-45B3AEF55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151438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Fast provisioning: </a:t>
            </a:r>
            <a:r>
              <a:rPr lang="en-US" altLang="en-US" sz="2400" dirty="0"/>
              <a:t>applications can be deployed very fast, without the need to install or configure other software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Performance: </a:t>
            </a:r>
            <a:r>
              <a:rPr lang="en-US" altLang="en-US" sz="2400" dirty="0"/>
              <a:t>bare-metal like performance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Lightweight</a:t>
            </a:r>
            <a:r>
              <a:rPr lang="en-US" altLang="en-US" sz="2400" dirty="0"/>
              <a:t>: Containers leverage and share the host kernel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Portable</a:t>
            </a:r>
            <a:r>
              <a:rPr lang="en-US" altLang="en-US" sz="2400" dirty="0"/>
              <a:t>: Build locally, deploy to the cloud, run anywhere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Scalable</a:t>
            </a:r>
            <a:r>
              <a:rPr lang="en-US" altLang="en-US" sz="2400" dirty="0"/>
              <a:t>: Increase and automatically distribute container replicas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Interchangeable</a:t>
            </a:r>
            <a:r>
              <a:rPr lang="en-US" altLang="en-US" sz="2400" dirty="0"/>
              <a:t>: Deploy updates and upgrades on-the-fly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Stackable</a:t>
            </a:r>
            <a:r>
              <a:rPr lang="en-US" altLang="en-US" sz="2400" dirty="0"/>
              <a:t>: Stack services vertically and on-the-fly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en-US" altLang="en-US" sz="2000" dirty="0"/>
              <a:t>Example: microservices (reading: </a:t>
            </a:r>
            <a:r>
              <a:rPr lang="en-US" altLang="en-US" sz="2000" dirty="0">
                <a:hlinkClick r:id="rId2"/>
              </a:rPr>
              <a:t>https://microservices.io/</a:t>
            </a:r>
            <a:r>
              <a:rPr lang="en-US" alt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C373B-A5BC-4476-9144-8F5443E4BC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8F44409-62D1-4B2D-84EC-5CA734604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4000"/>
              <a:t>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2C89-7882-814A-9FF2-0822C3BE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4191000" cy="281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spc="-5" dirty="0">
                <a:solidFill>
                  <a:srgbClr val="FF0000"/>
                </a:solidFill>
                <a:cs typeface="Times New Roman"/>
              </a:rPr>
              <a:t>A tool for portable container deployment across</a:t>
            </a:r>
            <a:r>
              <a:rPr lang="en-US" sz="2400" spc="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Times New Roman"/>
              </a:rPr>
              <a:t>machines</a:t>
            </a:r>
          </a:p>
          <a:p>
            <a:pPr lvl="1">
              <a:defRPr/>
            </a:pPr>
            <a:r>
              <a:rPr lang="en-US" dirty="0">
                <a:cs typeface="Times New Roman"/>
              </a:rPr>
              <a:t>Used for app deployment</a:t>
            </a:r>
          </a:p>
          <a:p>
            <a:pPr lvl="1">
              <a:defRPr/>
            </a:pPr>
            <a:r>
              <a:rPr lang="en-US" dirty="0">
                <a:cs typeface="Times New Roman"/>
              </a:rPr>
              <a:t>Create containers from build files</a:t>
            </a:r>
          </a:p>
        </p:txBody>
      </p:sp>
      <p:sp>
        <p:nvSpPr>
          <p:cNvPr id="11267" name="object 12">
            <a:extLst>
              <a:ext uri="{FF2B5EF4-FFF2-40B4-BE49-F238E27FC236}">
                <a16:creationId xmlns:a16="http://schemas.microsoft.com/office/drawing/2014/main" id="{8B6522DF-FE51-43F1-9165-B75E1CA4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24000"/>
            <a:ext cx="5334000" cy="2667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4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115E5DB-3410-4019-983C-897E9F36C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6C72D6-2078-4D8C-8E5A-A7DD3BF90F3E}"/>
              </a:ext>
            </a:extLst>
          </p:cNvPr>
          <p:cNvSpPr txBox="1">
            <a:spLocks/>
          </p:cNvSpPr>
          <p:nvPr/>
        </p:nvSpPr>
        <p:spPr bwMode="auto">
          <a:xfrm>
            <a:off x="-76200" y="4114800"/>
            <a:ext cx="9220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</a:rPr>
              <a:t>Built on top of Linux Containers</a:t>
            </a:r>
          </a:p>
          <a:p>
            <a:pPr lvl="1">
              <a:defRPr/>
            </a:pPr>
            <a:r>
              <a:rPr lang="en-US" dirty="0"/>
              <a:t>Set of kernel features that provide process-based resource isolation, limits, prioritization, accounting, control, etc.</a:t>
            </a:r>
          </a:p>
          <a:p>
            <a:pPr lvl="1">
              <a:defRPr/>
            </a:pPr>
            <a:r>
              <a:rPr lang="en-US" altLang="en-US" dirty="0"/>
              <a:t>The use of Linux containers to deploy applications is called </a:t>
            </a:r>
            <a:r>
              <a:rPr lang="en-US" altLang="en-US" i="1" dirty="0"/>
              <a:t>containerization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hlinkClick r:id="rId5"/>
              </a:rPr>
              <a:t>https://docs.docker.com/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4371413A-9665-413F-94F8-1949AE866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sz="4000"/>
              <a:t>Containerization with Docker</a:t>
            </a:r>
            <a:endParaRPr lang="en-US" altLang="en-US"/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637E8159-8A95-4E5D-8838-BF4AD2D2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8489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/>
              <a:t>Container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</a:t>
            </a:r>
            <a:r>
              <a:rPr lang="en-US" altLang="en-US" b="0" dirty="0"/>
              <a:t>n executable package that includes everything needed to run an application -- the code, a runtime, libraries, environment variables, and configuration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A container is launched by running an image</a:t>
            </a:r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r>
              <a:rPr lang="en-US" altLang="en-US" sz="2400" b="0" dirty="0"/>
              <a:t>Runtime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A</a:t>
            </a:r>
            <a:r>
              <a:rPr lang="en-US" altLang="en-US" dirty="0"/>
              <a:t>n</a:t>
            </a:r>
            <a:r>
              <a:rPr lang="en-US" altLang="en-US" b="0" dirty="0"/>
              <a:t> instance of an image -- what the image becomes in memory when executed (i.e., an image with state, or a user process). </a:t>
            </a:r>
            <a:endParaRPr lang="en-US" altLang="en-US" sz="2200" b="0" dirty="0"/>
          </a:p>
          <a:p>
            <a:pPr>
              <a:buFontTx/>
              <a:buChar char="•"/>
            </a:pPr>
            <a:endParaRPr lang="en-US" altLang="en-US" sz="2400" b="0" dirty="0"/>
          </a:p>
          <a:p>
            <a:pPr>
              <a:buFontTx/>
              <a:buChar char="•"/>
            </a:pPr>
            <a:endParaRPr lang="en-US" alt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4A1F-F4F2-49E0-A6CD-DB3B7A453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9E3E0FD-CF37-440F-ADB4-CBC45D4FD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90500"/>
            <a:ext cx="9109075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Building and running a Docker image (1)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C12D9849-B01B-4C4F-8B50-CDF09EC5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735138"/>
            <a:ext cx="4102100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/>
              <a:t>Docker Install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b="0" dirty="0">
                <a:hlinkClick r:id="rId3"/>
              </a:rPr>
              <a:t>https://www.docker.com/get-started</a:t>
            </a:r>
            <a:endParaRPr lang="en-US" altLang="en-US" sz="2200" b="0" dirty="0"/>
          </a:p>
          <a:p>
            <a:pPr>
              <a:buFontTx/>
              <a:buChar char="•"/>
            </a:pPr>
            <a:r>
              <a:rPr lang="en-US" altLang="en-US" sz="2400" b="0" dirty="0"/>
              <a:t>For easy steps, let’s consider Mac (Linux works well, too)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b="0" dirty="0"/>
              <a:t>Install </a:t>
            </a:r>
            <a:r>
              <a:rPr lang="en-US" altLang="en-US" sz="1800" b="0" dirty="0" err="1"/>
              <a:t>Docker.dmg</a:t>
            </a:r>
            <a:r>
              <a:rPr lang="en-US" altLang="en-US" sz="1800" b="0" dirty="0"/>
              <a:t> to get the docker host running</a:t>
            </a:r>
          </a:p>
          <a:p>
            <a:pPr lvl="2"/>
            <a:endParaRPr lang="en-US" altLang="en-US" sz="22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800" b="0" dirty="0"/>
              <a:t>Run it – “docker run hello-world” (</a:t>
            </a:r>
            <a:r>
              <a:rPr lang="en-US" altLang="en-US" sz="1800" b="0" dirty="0">
                <a:solidFill>
                  <a:srgbClr val="FF0000"/>
                </a:solidFill>
              </a:rPr>
              <a:t>downloads application from public Docker Hub</a:t>
            </a:r>
            <a:r>
              <a:rPr lang="en-US" altLang="en-US" sz="1800" b="0" dirty="0"/>
              <a:t>)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B1DCBE5D-8DAE-4446-B5A6-56C16F83F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648200"/>
            <a:ext cx="35433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>
            <a:extLst>
              <a:ext uri="{FF2B5EF4-FFF2-40B4-BE49-F238E27FC236}">
                <a16:creationId xmlns:a16="http://schemas.microsoft.com/office/drawing/2014/main" id="{4E9D074F-3E37-4408-90D4-8304348B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1828800"/>
            <a:ext cx="5054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EF10C7C-9398-4CFB-84E0-A49B5365B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615C4F-9197-4EA8-A63B-48DDA1336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345238"/>
            <a:ext cx="873125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0" dirty="0"/>
              <a:t>Windows works, but it’s not as straightforward as Mac/Linux</a:t>
            </a:r>
          </a:p>
          <a:p>
            <a:pPr>
              <a:buFontTx/>
              <a:buChar char="•"/>
            </a:pPr>
            <a:endParaRPr lang="en-US" altLang="en-US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5F51794-2B80-4E60-B9D0-7348153F4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Building and running a Docker image (2)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16CF0AB2-5FAA-4F2F-95C5-960285134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543050"/>
            <a:ext cx="4159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b="0"/>
              <a:t>Creation of Dockerfile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Dockerfile</a:t>
            </a:r>
            <a:r>
              <a:rPr lang="en-US" altLang="en-US" b="0"/>
              <a:t> defines what goes on in the environment inside your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/>
              <a:t>Save file named “Dockerfile” as shown in the example</a:t>
            </a:r>
          </a:p>
          <a:p>
            <a:pPr>
              <a:buFontTx/>
              <a:buChar char="•"/>
            </a:pPr>
            <a:r>
              <a:rPr lang="en-US" altLang="en-US" b="0"/>
              <a:t>This </a:t>
            </a:r>
            <a:r>
              <a:rPr lang="en-US" altLang="en-US"/>
              <a:t>Dockerfile</a:t>
            </a:r>
            <a:r>
              <a:rPr lang="en-US" altLang="en-US" b="0"/>
              <a:t> refers to a couple of files (not created yet)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/>
              <a:t>app.py</a:t>
            </a:r>
            <a:r>
              <a:rPr lang="en-US" altLang="en-US" b="0"/>
              <a:t> and </a:t>
            </a:r>
            <a:r>
              <a:rPr lang="en-US" altLang="en-US"/>
              <a:t>requirements.txt</a:t>
            </a:r>
            <a:endParaRPr lang="en-US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28C8B-4939-AB4B-9585-43C5945AC9B4}"/>
              </a:ext>
            </a:extLst>
          </p:cNvPr>
          <p:cNvSpPr txBox="1"/>
          <p:nvPr/>
        </p:nvSpPr>
        <p:spPr>
          <a:xfrm>
            <a:off x="5105400" y="2846725"/>
            <a:ext cx="3962400" cy="3477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000" b="0" dirty="0"/>
              <a:t># Use an official Python runtime as a parent image</a:t>
            </a:r>
          </a:p>
          <a:p>
            <a:pPr>
              <a:defRPr/>
            </a:pPr>
            <a:r>
              <a:rPr lang="en-US" sz="1000" b="0" dirty="0"/>
              <a:t>FROM python:2.7-slim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Set the working directory to /app</a:t>
            </a:r>
          </a:p>
          <a:p>
            <a:pPr>
              <a:defRPr/>
            </a:pPr>
            <a:r>
              <a:rPr lang="en-US" sz="1000" b="0" dirty="0"/>
              <a:t>WORKDIR /app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Copy the current directory contents into the container at /app</a:t>
            </a:r>
          </a:p>
          <a:p>
            <a:pPr>
              <a:defRPr/>
            </a:pPr>
            <a:r>
              <a:rPr lang="en-US" sz="1000" b="0" dirty="0"/>
              <a:t>COPY . /app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Install any needed packages specified in </a:t>
            </a:r>
            <a:r>
              <a:rPr lang="en-US" sz="1000" b="0" dirty="0" err="1"/>
              <a:t>requirements.txt</a:t>
            </a:r>
            <a:endParaRPr lang="en-US" sz="1000" b="0" dirty="0"/>
          </a:p>
          <a:p>
            <a:pPr>
              <a:defRPr/>
            </a:pPr>
            <a:r>
              <a:rPr lang="en-US" sz="1000" b="0" dirty="0"/>
              <a:t>RUN pip install --trusted-host </a:t>
            </a:r>
            <a:r>
              <a:rPr lang="en-US" sz="1000" b="0" dirty="0" err="1"/>
              <a:t>pypi.python.org</a:t>
            </a:r>
            <a:r>
              <a:rPr lang="en-US" sz="1000" b="0" dirty="0"/>
              <a:t> -r </a:t>
            </a:r>
            <a:r>
              <a:rPr lang="en-US" sz="1000" b="0" dirty="0" err="1"/>
              <a:t>requirements.txt</a:t>
            </a:r>
            <a:endParaRPr lang="en-US" sz="1000" b="0" dirty="0"/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Make port 80 available to the world outside this container</a:t>
            </a:r>
          </a:p>
          <a:p>
            <a:pPr>
              <a:defRPr/>
            </a:pPr>
            <a:r>
              <a:rPr lang="en-US" sz="1000" b="0" dirty="0"/>
              <a:t>EXPOSE 80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Define environment variable</a:t>
            </a:r>
          </a:p>
          <a:p>
            <a:pPr>
              <a:defRPr/>
            </a:pPr>
            <a:r>
              <a:rPr lang="en-US" sz="1000" b="0" dirty="0"/>
              <a:t>ENV NAME World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Run </a:t>
            </a:r>
            <a:r>
              <a:rPr lang="en-US" sz="1000" b="0" dirty="0" err="1"/>
              <a:t>app.py</a:t>
            </a:r>
            <a:r>
              <a:rPr lang="en-US" sz="1000" b="0" dirty="0"/>
              <a:t> when the container launches</a:t>
            </a:r>
          </a:p>
          <a:p>
            <a:pPr>
              <a:defRPr/>
            </a:pPr>
            <a:r>
              <a:rPr lang="en-US" sz="1000" b="0" dirty="0"/>
              <a:t>CMD ["python", "</a:t>
            </a:r>
            <a:r>
              <a:rPr lang="en-US" sz="1000" b="0" dirty="0" err="1"/>
              <a:t>app.py</a:t>
            </a:r>
            <a:r>
              <a:rPr lang="en-US" sz="1000" b="0" dirty="0"/>
              <a:t>"]</a:t>
            </a:r>
          </a:p>
        </p:txBody>
      </p:sp>
      <p:sp>
        <p:nvSpPr>
          <p:cNvPr id="15364" name="TextBox 8">
            <a:extLst>
              <a:ext uri="{FF2B5EF4-FFF2-40B4-BE49-F238E27FC236}">
                <a16:creationId xmlns:a16="http://schemas.microsoft.com/office/drawing/2014/main" id="{AEF60186-379B-4AE1-8B88-B13716A1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43175"/>
            <a:ext cx="2513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Dockerfile example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24D08A-CA85-41EE-B98E-86E90CCAE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BA1E62-EAD4-4655-89C5-87AE2A3A6F14}"/>
              </a:ext>
            </a:extLst>
          </p:cNvPr>
          <p:cNvSpPr/>
          <p:nvPr/>
        </p:nvSpPr>
        <p:spPr>
          <a:xfrm>
            <a:off x="5105400" y="2971800"/>
            <a:ext cx="1524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362F9B-2043-459E-A653-B0162EEBD34B}"/>
              </a:ext>
            </a:extLst>
          </p:cNvPr>
          <p:cNvCxnSpPr>
            <a:stCxn id="2" idx="0"/>
          </p:cNvCxnSpPr>
          <p:nvPr/>
        </p:nvCxnSpPr>
        <p:spPr>
          <a:xfrm flipV="1">
            <a:off x="5867400" y="2390775"/>
            <a:ext cx="762000" cy="581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6DD104-9B1C-4092-95F0-CC91EA3DE37D}"/>
              </a:ext>
            </a:extLst>
          </p:cNvPr>
          <p:cNvSpPr txBox="1"/>
          <p:nvPr/>
        </p:nvSpPr>
        <p:spPr>
          <a:xfrm>
            <a:off x="6613282" y="1960507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 container with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Linux &amp; Python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3B4A3B-B5DD-49E2-B85C-3673831F42A1}"/>
              </a:ext>
            </a:extLst>
          </p:cNvPr>
          <p:cNvSpPr/>
          <p:nvPr/>
        </p:nvSpPr>
        <p:spPr>
          <a:xfrm>
            <a:off x="5029200" y="4495800"/>
            <a:ext cx="3175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5DEE0-195E-4F6E-AD4E-794EE8083662}"/>
              </a:ext>
            </a:extLst>
          </p:cNvPr>
          <p:cNvCxnSpPr/>
          <p:nvPr/>
        </p:nvCxnSpPr>
        <p:spPr>
          <a:xfrm flipH="1">
            <a:off x="4241800" y="4772025"/>
            <a:ext cx="863600" cy="63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2D8EDC-48FD-4195-A675-95E2C22321F5}"/>
              </a:ext>
            </a:extLst>
          </p:cNvPr>
          <p:cNvSpPr txBox="1"/>
          <p:nvPr/>
        </p:nvSpPr>
        <p:spPr>
          <a:xfrm>
            <a:off x="2452854" y="537731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Installed Python libraries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required by our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1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AA9FC5C4-9638-4070-8F31-A4867ADD4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Building and Running a Docker Image (3)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FDE13AC5-DD96-4F6F-B127-D780D953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415925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b="0" dirty="0"/>
              <a:t>Requirements file</a:t>
            </a:r>
          </a:p>
          <a:p>
            <a:pPr>
              <a:buFontTx/>
              <a:buChar char="•"/>
            </a:pPr>
            <a:endParaRPr lang="en-US" altLang="en-US" b="0" dirty="0"/>
          </a:p>
          <a:p>
            <a:pPr>
              <a:buFontTx/>
              <a:buChar char="•"/>
            </a:pPr>
            <a:endParaRPr lang="en-US" altLang="en-US" b="0" dirty="0"/>
          </a:p>
          <a:p>
            <a:pPr>
              <a:buFontTx/>
              <a:buChar char="•"/>
            </a:pPr>
            <a:endParaRPr lang="en-US" altLang="en-US" b="0" dirty="0"/>
          </a:p>
          <a:p>
            <a:pPr>
              <a:buFontTx/>
              <a:buChar char="•"/>
            </a:pPr>
            <a:r>
              <a:rPr lang="en-US" altLang="en-US" b="0" dirty="0"/>
              <a:t>Flask is web framework for building web apps</a:t>
            </a:r>
          </a:p>
          <a:p>
            <a:pPr>
              <a:buFontTx/>
              <a:buChar char="•"/>
            </a:pPr>
            <a:r>
              <a:rPr lang="en-US" altLang="en-US" b="0" dirty="0"/>
              <a:t>Redis: in-memory cache</a:t>
            </a:r>
          </a:p>
          <a:p>
            <a:pPr>
              <a:buFontTx/>
              <a:buChar char="•"/>
            </a:pPr>
            <a:endParaRPr lang="en-US" altLang="en-US" b="0" dirty="0"/>
          </a:p>
          <a:p>
            <a:pPr>
              <a:buFontTx/>
              <a:buChar char="•"/>
            </a:pPr>
            <a:r>
              <a:rPr lang="en-US" altLang="en-US" b="0" dirty="0"/>
              <a:t>Application – app.py</a:t>
            </a:r>
          </a:p>
          <a:p>
            <a:pPr>
              <a:buFontTx/>
              <a:buChar char="•"/>
            </a:pPr>
            <a:endParaRPr lang="en-US" altLang="en-US" b="0" dirty="0"/>
          </a:p>
          <a:p>
            <a:pPr>
              <a:buFontTx/>
              <a:buChar char="•"/>
            </a:pPr>
            <a:r>
              <a:rPr lang="en-US" altLang="en-US" b="0" dirty="0"/>
              <a:t>Build the app with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“docker build -t </a:t>
            </a:r>
            <a:r>
              <a:rPr lang="en-US" altLang="en-US" b="0" dirty="0" err="1"/>
              <a:t>myapp</a:t>
            </a:r>
            <a:r>
              <a:rPr lang="en-US" altLang="en-US" b="0" dirty="0"/>
              <a:t> .”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28C8B-4939-AB4B-9585-43C5945AC9B4}"/>
              </a:ext>
            </a:extLst>
          </p:cNvPr>
          <p:cNvSpPr txBox="1"/>
          <p:nvPr/>
        </p:nvSpPr>
        <p:spPr>
          <a:xfrm>
            <a:off x="1577975" y="2362200"/>
            <a:ext cx="1735138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Flask </a:t>
            </a:r>
          </a:p>
          <a:p>
            <a:pPr>
              <a:defRPr/>
            </a:pPr>
            <a:r>
              <a:rPr lang="en-US" sz="1000" b="0" dirty="0" err="1"/>
              <a:t>Redis</a:t>
            </a:r>
            <a:endParaRPr lang="en-US" sz="1000" b="0" dirty="0"/>
          </a:p>
        </p:txBody>
      </p:sp>
      <p:sp>
        <p:nvSpPr>
          <p:cNvPr id="17412" name="TextBox 8">
            <a:extLst>
              <a:ext uri="{FF2B5EF4-FFF2-40B4-BE49-F238E27FC236}">
                <a16:creationId xmlns:a16="http://schemas.microsoft.com/office/drawing/2014/main" id="{598BAD01-BA81-4ABD-8E49-A66F90485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2133600"/>
            <a:ext cx="1927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requirements.txt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68F63-718A-AD42-89D6-878271EC64D9}"/>
              </a:ext>
            </a:extLst>
          </p:cNvPr>
          <p:cNvSpPr txBox="1"/>
          <p:nvPr/>
        </p:nvSpPr>
        <p:spPr>
          <a:xfrm>
            <a:off x="5105400" y="1828800"/>
            <a:ext cx="3886200" cy="4092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from flask import Flask</a:t>
            </a:r>
          </a:p>
          <a:p>
            <a:pPr>
              <a:defRPr/>
            </a:pPr>
            <a:r>
              <a:rPr lang="en-US" sz="1000" b="0" dirty="0"/>
              <a:t>from </a:t>
            </a:r>
            <a:r>
              <a:rPr lang="en-US" sz="1000" b="0" dirty="0" err="1"/>
              <a:t>redis</a:t>
            </a:r>
            <a:r>
              <a:rPr lang="en-US" sz="1000" b="0" dirty="0"/>
              <a:t> import </a:t>
            </a:r>
            <a:r>
              <a:rPr lang="en-US" sz="1000" b="0" dirty="0" err="1"/>
              <a:t>Redis</a:t>
            </a:r>
            <a:r>
              <a:rPr lang="en-US" sz="1000" b="0" dirty="0"/>
              <a:t>, </a:t>
            </a:r>
            <a:r>
              <a:rPr lang="en-US" sz="1000" b="0" dirty="0" err="1"/>
              <a:t>RedisError</a:t>
            </a:r>
            <a:endParaRPr lang="en-US" sz="1000" b="0" dirty="0"/>
          </a:p>
          <a:p>
            <a:pPr>
              <a:defRPr/>
            </a:pPr>
            <a:r>
              <a:rPr lang="en-US" sz="1000" b="0" dirty="0"/>
              <a:t>import </a:t>
            </a:r>
            <a:r>
              <a:rPr lang="en-US" sz="1000" b="0" dirty="0" err="1"/>
              <a:t>os</a:t>
            </a:r>
            <a:endParaRPr lang="en-US" sz="1000" b="0" dirty="0"/>
          </a:p>
          <a:p>
            <a:pPr>
              <a:defRPr/>
            </a:pPr>
            <a:r>
              <a:rPr lang="en-US" sz="1000" b="0" dirty="0"/>
              <a:t>import socket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# Connect to </a:t>
            </a:r>
            <a:r>
              <a:rPr lang="en-US" sz="1000" b="0" dirty="0" err="1"/>
              <a:t>Redis</a:t>
            </a:r>
            <a:endParaRPr lang="en-US" sz="1000" b="0" dirty="0"/>
          </a:p>
          <a:p>
            <a:pPr>
              <a:defRPr/>
            </a:pPr>
            <a:r>
              <a:rPr lang="en-US" sz="1000" b="0" dirty="0" err="1"/>
              <a:t>redis</a:t>
            </a:r>
            <a:r>
              <a:rPr lang="en-US" sz="1000" b="0" dirty="0"/>
              <a:t> = </a:t>
            </a:r>
            <a:r>
              <a:rPr lang="en-US" sz="1000" b="0" dirty="0" err="1"/>
              <a:t>Redis</a:t>
            </a:r>
            <a:r>
              <a:rPr lang="en-US" sz="1000" b="0" dirty="0"/>
              <a:t>(host="</a:t>
            </a:r>
            <a:r>
              <a:rPr lang="en-US" sz="1000" b="0" dirty="0" err="1"/>
              <a:t>redis</a:t>
            </a:r>
            <a:r>
              <a:rPr lang="en-US" sz="1000" b="0" dirty="0"/>
              <a:t>", </a:t>
            </a:r>
            <a:r>
              <a:rPr lang="en-US" sz="1000" b="0" dirty="0" err="1"/>
              <a:t>db</a:t>
            </a:r>
            <a:r>
              <a:rPr lang="en-US" sz="1000" b="0" dirty="0"/>
              <a:t>=0, </a:t>
            </a:r>
            <a:r>
              <a:rPr lang="en-US" sz="1000" b="0" dirty="0" err="1"/>
              <a:t>socket_connect_timeout</a:t>
            </a:r>
            <a:r>
              <a:rPr lang="en-US" sz="1000" b="0" dirty="0"/>
              <a:t>=2, </a:t>
            </a:r>
            <a:r>
              <a:rPr lang="en-US" sz="1000" b="0" dirty="0" err="1"/>
              <a:t>socket_timeout</a:t>
            </a:r>
            <a:r>
              <a:rPr lang="en-US" sz="1000" b="0" dirty="0"/>
              <a:t>=2)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app = Flask(__name__)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@</a:t>
            </a:r>
            <a:r>
              <a:rPr lang="en-US" sz="1000" b="0" dirty="0" err="1"/>
              <a:t>app.route</a:t>
            </a:r>
            <a:r>
              <a:rPr lang="en-US" sz="1000" b="0" dirty="0"/>
              <a:t>("/")</a:t>
            </a:r>
          </a:p>
          <a:p>
            <a:pPr>
              <a:defRPr/>
            </a:pPr>
            <a:r>
              <a:rPr lang="en-US" sz="1000" b="0" dirty="0"/>
              <a:t>def hello():</a:t>
            </a:r>
          </a:p>
          <a:p>
            <a:pPr>
              <a:defRPr/>
            </a:pPr>
            <a:r>
              <a:rPr lang="en-US" sz="1000" b="0" dirty="0"/>
              <a:t>    try:</a:t>
            </a:r>
          </a:p>
          <a:p>
            <a:pPr>
              <a:defRPr/>
            </a:pPr>
            <a:r>
              <a:rPr lang="en-US" sz="1000" b="0" dirty="0"/>
              <a:t>        visits = </a:t>
            </a:r>
            <a:r>
              <a:rPr lang="en-US" sz="1000" b="0" dirty="0" err="1"/>
              <a:t>redis.incr</a:t>
            </a:r>
            <a:r>
              <a:rPr lang="en-US" sz="1000" b="0" dirty="0"/>
              <a:t>("counter")</a:t>
            </a:r>
          </a:p>
          <a:p>
            <a:pPr>
              <a:defRPr/>
            </a:pPr>
            <a:r>
              <a:rPr lang="en-US" sz="1000" b="0" dirty="0"/>
              <a:t>    except </a:t>
            </a:r>
            <a:r>
              <a:rPr lang="en-US" sz="1000" b="0" dirty="0" err="1"/>
              <a:t>RedisError</a:t>
            </a:r>
            <a:r>
              <a:rPr lang="en-US" sz="1000" b="0" dirty="0"/>
              <a:t>:</a:t>
            </a:r>
          </a:p>
          <a:p>
            <a:pPr>
              <a:defRPr/>
            </a:pPr>
            <a:r>
              <a:rPr lang="en-US" sz="1000" b="0" dirty="0"/>
              <a:t>        visits = "&lt;</a:t>
            </a:r>
            <a:r>
              <a:rPr lang="en-US" sz="1000" b="0" dirty="0" err="1"/>
              <a:t>i</a:t>
            </a:r>
            <a:r>
              <a:rPr lang="en-US" sz="1000" b="0" dirty="0"/>
              <a:t>&gt;cannot connect to </a:t>
            </a:r>
            <a:r>
              <a:rPr lang="en-US" sz="1000" b="0" dirty="0" err="1"/>
              <a:t>Redis</a:t>
            </a:r>
            <a:r>
              <a:rPr lang="en-US" sz="1000" b="0" dirty="0"/>
              <a:t>, counter disabled&lt;/</a:t>
            </a:r>
            <a:r>
              <a:rPr lang="en-US" sz="1000" b="0" dirty="0" err="1"/>
              <a:t>i</a:t>
            </a:r>
            <a:r>
              <a:rPr lang="en-US" sz="1000" b="0" dirty="0"/>
              <a:t>&gt;"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    html = "&lt;h3&gt;Hello {name}!&lt;/h3&gt;" \</a:t>
            </a:r>
          </a:p>
          <a:p>
            <a:pPr>
              <a:defRPr/>
            </a:pPr>
            <a:r>
              <a:rPr lang="en-US" sz="1000" b="0" dirty="0"/>
              <a:t>           "&lt;b&gt;Hostname:&lt;/b&gt; {hostname}&lt;</a:t>
            </a:r>
            <a:r>
              <a:rPr lang="en-US" sz="1000" b="0" dirty="0" err="1"/>
              <a:t>br</a:t>
            </a:r>
            <a:r>
              <a:rPr lang="en-US" sz="1000" b="0" dirty="0"/>
              <a:t>/&gt;" \</a:t>
            </a:r>
          </a:p>
          <a:p>
            <a:pPr>
              <a:defRPr/>
            </a:pPr>
            <a:r>
              <a:rPr lang="en-US" sz="1000" b="0" dirty="0"/>
              <a:t>           "&lt;b&gt;Visits:&lt;/b&gt; {visits}"</a:t>
            </a:r>
          </a:p>
          <a:p>
            <a:pPr>
              <a:defRPr/>
            </a:pPr>
            <a:r>
              <a:rPr lang="en-US" sz="1000" b="0" dirty="0"/>
              <a:t>    return </a:t>
            </a:r>
            <a:r>
              <a:rPr lang="en-US" sz="1000" b="0" dirty="0" err="1"/>
              <a:t>html.format</a:t>
            </a:r>
            <a:r>
              <a:rPr lang="en-US" sz="1000" b="0" dirty="0"/>
              <a:t>(name=</a:t>
            </a:r>
            <a:r>
              <a:rPr lang="en-US" sz="1000" b="0" dirty="0" err="1"/>
              <a:t>os.getenv</a:t>
            </a:r>
            <a:r>
              <a:rPr lang="en-US" sz="1000" b="0" dirty="0"/>
              <a:t>("NAME", "world"), hostname=</a:t>
            </a:r>
            <a:r>
              <a:rPr lang="en-US" sz="1000" b="0" dirty="0" err="1"/>
              <a:t>socket.gethostname</a:t>
            </a:r>
            <a:r>
              <a:rPr lang="en-US" sz="1000" b="0" dirty="0"/>
              <a:t>(), visits=visits)</a:t>
            </a:r>
          </a:p>
          <a:p>
            <a:pPr>
              <a:defRPr/>
            </a:pPr>
            <a:endParaRPr lang="en-US" sz="1000" b="0" dirty="0"/>
          </a:p>
          <a:p>
            <a:pPr>
              <a:defRPr/>
            </a:pPr>
            <a:r>
              <a:rPr lang="en-US" sz="1000" b="0" dirty="0"/>
              <a:t>if __name__ == "__main__":</a:t>
            </a:r>
          </a:p>
          <a:p>
            <a:pPr>
              <a:defRPr/>
            </a:pPr>
            <a:r>
              <a:rPr lang="en-US" sz="1000" b="0" dirty="0"/>
              <a:t>    </a:t>
            </a:r>
            <a:r>
              <a:rPr lang="en-US" sz="1000" b="0" dirty="0" err="1"/>
              <a:t>app.run</a:t>
            </a:r>
            <a:r>
              <a:rPr lang="en-US" sz="1000" b="0" dirty="0"/>
              <a:t>(host='0.0.0.0', port=80)</a:t>
            </a:r>
          </a:p>
        </p:txBody>
      </p:sp>
      <p:sp>
        <p:nvSpPr>
          <p:cNvPr id="17414" name="TextBox 6">
            <a:extLst>
              <a:ext uri="{FF2B5EF4-FFF2-40B4-BE49-F238E27FC236}">
                <a16:creationId xmlns:a16="http://schemas.microsoft.com/office/drawing/2014/main" id="{30DEDE3A-61FA-45D1-918D-C8498399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524000"/>
            <a:ext cx="3124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>
                <a:latin typeface="Arial" panose="020B0604020202020204" pitchFamily="34" charset="0"/>
              </a:rPr>
              <a:t>app.py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54234F8-E908-47CC-A0F9-F4DBA024A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983FA28-9AB4-4860-BB76-C86BB09A7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Building and Running a Docker Image (4)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8B24BE6-35EC-459B-98E7-AC9ABDA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524000"/>
            <a:ext cx="4975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2"/>
              </a:buBlip>
              <a:defRPr sz="22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ITC Stone Sans Std Medium" panose="020B0602030503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b="0" dirty="0"/>
              <a:t>View the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Command: “docker image ls”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b="0" dirty="0"/>
          </a:p>
          <a:p>
            <a:pPr>
              <a:buFontTx/>
              <a:buChar char="•"/>
            </a:pPr>
            <a:r>
              <a:rPr lang="en-US" altLang="en-US" b="0" dirty="0"/>
              <a:t>Run the app</a:t>
            </a:r>
          </a:p>
          <a:p>
            <a:pPr>
              <a:buFontTx/>
              <a:buChar char="•"/>
            </a:pPr>
            <a:endParaRPr lang="en-US" altLang="en-US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You should see a message that Python is serving your app at </a:t>
            </a:r>
            <a:r>
              <a:rPr lang="en-US" altLang="en-US" dirty="0"/>
              <a:t>http://0.0.0.0:80</a:t>
            </a:r>
            <a:r>
              <a:rPr lang="en-US" altLang="en-US" b="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 dirty="0"/>
              <a:t>But that message is coming from inside the container, which doesn’t know you mapped port 80 of that container to 4000, making the correct URL </a:t>
            </a:r>
            <a:r>
              <a:rPr lang="en-US" altLang="en-US" dirty="0">
                <a:hlinkClick r:id="rId3"/>
              </a:rPr>
              <a:t>http://localhost:4000</a:t>
            </a:r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AB539-3E42-1145-AE79-1B00984D489E}"/>
              </a:ext>
            </a:extLst>
          </p:cNvPr>
          <p:cNvSpPr txBox="1"/>
          <p:nvPr/>
        </p:nvSpPr>
        <p:spPr>
          <a:xfrm>
            <a:off x="1479550" y="2343150"/>
            <a:ext cx="3279775" cy="400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REPOSITORY            TAG                 IMAGE ID</a:t>
            </a:r>
          </a:p>
          <a:p>
            <a:pPr>
              <a:defRPr/>
            </a:pPr>
            <a:r>
              <a:rPr lang="en-US" sz="1000" b="0" dirty="0" err="1"/>
              <a:t>myapp</a:t>
            </a:r>
            <a:r>
              <a:rPr lang="en-US" sz="1000" b="0" dirty="0"/>
              <a:t>                      latest              326387cea398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7DF59-4926-7745-A27D-CAD3676E3EDE}"/>
              </a:ext>
            </a:extLst>
          </p:cNvPr>
          <p:cNvSpPr txBox="1"/>
          <p:nvPr/>
        </p:nvSpPr>
        <p:spPr>
          <a:xfrm>
            <a:off x="1371600" y="3182937"/>
            <a:ext cx="3279775" cy="2460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b="0" dirty="0"/>
              <a:t>docker run -p 4000:80 </a:t>
            </a:r>
            <a:r>
              <a:rPr lang="en-US" sz="1000" b="0" dirty="0" err="1"/>
              <a:t>myapp</a:t>
            </a:r>
            <a:endParaRPr lang="en-US" sz="1000" b="0" dirty="0"/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46BE72A2-718F-4C2F-B3CE-3EA265E9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3125788"/>
            <a:ext cx="4140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FE4F201-03D4-42F2-95B5-961FEF67B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</p:spPr>
        <p:txBody>
          <a:bodyPr/>
          <a:lstStyle/>
          <a:p>
            <a:pPr>
              <a:defRPr/>
            </a:pPr>
            <a:fld id="{04B63B45-6F32-4C67-809C-DBE6828DBA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7808</TotalTime>
  <Words>1429</Words>
  <Application>Microsoft Office PowerPoint</Application>
  <PresentationFormat>On-screen Show (4:3)</PresentationFormat>
  <Paragraphs>203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Comic Sans MS</vt:lpstr>
      <vt:lpstr>ITC Stone Sans Std Medium</vt:lpstr>
      <vt:lpstr>Wingdings</vt:lpstr>
      <vt:lpstr>Wingdings 2</vt:lpstr>
      <vt:lpstr>Wingdings 3</vt:lpstr>
      <vt:lpstr>Module</vt:lpstr>
      <vt:lpstr>What is containerization</vt:lpstr>
      <vt:lpstr>OS virtualization through containers</vt:lpstr>
      <vt:lpstr>Benefits of containerization</vt:lpstr>
      <vt:lpstr>Docker containers</vt:lpstr>
      <vt:lpstr>Containerization with Docker</vt:lpstr>
      <vt:lpstr>Building and running a Docker image (1)</vt:lpstr>
      <vt:lpstr>Building and running a Docker image (2)</vt:lpstr>
      <vt:lpstr>Building and Running a Docker Image (3)</vt:lpstr>
      <vt:lpstr>Building and Running a Docker Image (4)</vt:lpstr>
      <vt:lpstr>Docker Hub (1)</vt:lpstr>
      <vt:lpstr>Docker Hub (2)</vt:lpstr>
      <vt:lpstr>Docker Hub (3)</vt:lpstr>
      <vt:lpstr>Container Orchestration (1)</vt:lpstr>
      <vt:lpstr>Container Orchestration (2)</vt:lpstr>
      <vt:lpstr>Container Orchestration (3)</vt:lpstr>
    </vt:vector>
  </TitlesOfParts>
  <Company>New Jersey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NJIT</dc:creator>
  <cp:lastModifiedBy>Borcea, Cristian M.</cp:lastModifiedBy>
  <cp:revision>1009</cp:revision>
  <dcterms:created xsi:type="dcterms:W3CDTF">2010-01-21T20:51:21Z</dcterms:created>
  <dcterms:modified xsi:type="dcterms:W3CDTF">2020-03-31T19:24:38Z</dcterms:modified>
</cp:coreProperties>
</file>