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6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7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33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10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97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87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1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20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3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43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1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74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95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0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0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6E6386-0C39-475B-B1D9-9D01511921E6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6686-38E9-496C-A1C3-3CD4EDC93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90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47A4-F83F-F519-8CE6-0587C152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i="0" dirty="0">
                <a:effectLst/>
                <a:latin typeface="Arial Black" panose="020B0A04020102020204" pitchFamily="34" charset="0"/>
              </a:rPr>
              <a:t> General Social Survey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1026" name="Picture 2" descr="Characteristics of Social Research Anonymous survey">
            <a:extLst>
              <a:ext uri="{FF2B5EF4-FFF2-40B4-BE49-F238E27FC236}">
                <a16:creationId xmlns:a16="http://schemas.microsoft.com/office/drawing/2014/main" id="{9B41488C-74E8-944A-B7E8-DE0AAD575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847" y="1253331"/>
            <a:ext cx="76262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F0DACF-C05D-B645-7231-5833F59D4F06}"/>
              </a:ext>
            </a:extLst>
          </p:cNvPr>
          <p:cNvSpPr txBox="1"/>
          <p:nvPr/>
        </p:nvSpPr>
        <p:spPr>
          <a:xfrm>
            <a:off x="1197204" y="576449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NAME: SHIVA KARTHIK PINJARLE MANMOHAN</a:t>
            </a:r>
          </a:p>
          <a:p>
            <a:r>
              <a:rPr lang="en-IN" b="1" dirty="0"/>
              <a:t>UCID: SP3254</a:t>
            </a:r>
          </a:p>
          <a:p>
            <a:r>
              <a:rPr lang="en-IN" b="1" dirty="0"/>
              <a:t>SUBJECT: MATH661</a:t>
            </a:r>
          </a:p>
        </p:txBody>
      </p:sp>
    </p:spTree>
    <p:extLst>
      <p:ext uri="{BB962C8B-B14F-4D97-AF65-F5344CB8AC3E}">
        <p14:creationId xmlns:p14="http://schemas.microsoft.com/office/powerpoint/2010/main" val="114628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D80C-7675-0F16-5237-5A253880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Black" panose="020B0A04020102020204" pitchFamily="34" charset="0"/>
              </a:rPr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62A8-E304-9B60-0DE8-A42466E6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31216"/>
            <a:ext cx="8946541" cy="5117183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Description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The General Social Survey </a:t>
            </a:r>
            <a:r>
              <a:rPr lang="en-US" b="0" i="0">
                <a:effectLst/>
                <a:latin typeface="Arial" panose="020B0604020202020204" pitchFamily="34" charset="0"/>
              </a:rPr>
              <a:t>is a </a:t>
            </a:r>
            <a:r>
              <a:rPr lang="en-US" b="0" i="0" dirty="0">
                <a:effectLst/>
                <a:latin typeface="Arial" panose="020B0604020202020204" pitchFamily="34" charset="0"/>
              </a:rPr>
              <a:t>survey that gathers data on American society and opinions since 1972. This data set is a sample of 500 entries from the GSS, spanning 1973-2018, including demographic markers and some economic variables. </a:t>
            </a:r>
          </a:p>
          <a:p>
            <a:pPr algn="l"/>
            <a:r>
              <a:rPr lang="en-US" dirty="0">
                <a:latin typeface="Arial" panose="020B0604020202020204" pitchFamily="34" charset="0"/>
              </a:rPr>
              <a:t>This data consists of 500 entities and some features:</a:t>
            </a:r>
          </a:p>
          <a:p>
            <a:pPr marL="0" indent="0" algn="l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18518-86A6-C14B-61A9-5D7955099824}"/>
              </a:ext>
            </a:extLst>
          </p:cNvPr>
          <p:cNvSpPr txBox="1"/>
          <p:nvPr/>
        </p:nvSpPr>
        <p:spPr>
          <a:xfrm>
            <a:off x="1499741" y="3429000"/>
            <a:ext cx="85501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 respondent was surveyed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at the time of the survey, truncated at 89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respondent’s sex (self-identified)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or not the respondent has a college degree, including junior/community college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persons: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persons in the household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ours: number of hours worked in the week before the survey truncated at 89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ncome: total family income</a:t>
            </a:r>
          </a:p>
          <a:p>
            <a:pPr marL="342900" indent="-342900"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subjective socioeconomic class identification</a:t>
            </a:r>
          </a:p>
          <a:p>
            <a:pPr marL="342900" indent="-342900"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opinion of family income</a:t>
            </a:r>
          </a:p>
          <a:p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2134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E7FE9-FA10-2BD2-EB3E-7A507A733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95926"/>
            <a:ext cx="8946541" cy="5852473"/>
          </a:xfrm>
        </p:spPr>
        <p:txBody>
          <a:bodyPr>
            <a:normAutofit/>
          </a:bodyPr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 code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two examples using the `infer` package for statistical inference. Let's break down each part of the code.</a:t>
            </a: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 Testing Average Hours Worked per week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H_0: The average hours worked per week mu is 40.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HypothesisH_1 The average number of hours worked per week mu is not equal to 40.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Theory-Based Approach: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t-statistic and p-value using the theoretical approach.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Simulation-Based Approach: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 the `infer` package to perform a simulation-based approach.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bootstrap samples under the null hypothesis H_0 and calculate the p-value.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87D2572-822C-75BC-5C37-1CDE5506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D871FE-7069-BE85-277D-B7FE40B90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9122" y="1972995"/>
            <a:ext cx="4396339" cy="4195763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 t-value is 2.0851 and p-value of 0.03755 we conclude that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Decision: Since the p-value is less than the chosen significance level (e.g., 0.05), there is evidence to reject the null hypothesis.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Interpretation: The data provides sufficient evidence to conclude that the average number of hours worked per week is significantly different from 40.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67826D0-61E1-05C9-941B-FB752926D8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8472" y="1853248"/>
            <a:ext cx="4903060" cy="45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6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5121-8E15-815E-04CC-15320872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10705"/>
            <a:ext cx="8946541" cy="54376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 Testing Proportion of College Graduates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 Hypothesis H_0: The proportion of college graduates p is at least 0.4.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Hypothesis H_1:The proportion of college graduates p is less than 0.4.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Theory-Based Approach: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z-statistic and p-value using the theoretical approach.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Simulation-Based Approach: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`infer` package to perform a simulation-based approach.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simulated samples under the null hypothesis H_0 and calculate the p-value.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21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73578D-FBEF-C422-AAAE-81D1968F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3FC35-66D7-3640-A089-57486ED1D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278" y="1781667"/>
            <a:ext cx="4698373" cy="447467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z= -2.373464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pnorm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=0.008811045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Given a typical significance level (e.g., 0.05), the small p-value leads to the rejection of the null hypothesis H_0: p &gt;=0.40.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- There is evidence to support the alternative hypothesis H_1: p &lt; 0.40, indicating that the proportion of college graduates is statistically significantly less than 0.4.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proportion of college graduates p is less than 0.4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59FB7F-3B39-6678-7C90-3A63316B5B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1998482"/>
            <a:ext cx="5346405" cy="4053526"/>
          </a:xfrm>
        </p:spPr>
      </p:pic>
    </p:spTree>
    <p:extLst>
      <p:ext uri="{BB962C8B-B14F-4D97-AF65-F5344CB8AC3E}">
        <p14:creationId xmlns:p14="http://schemas.microsoft.com/office/powerpoint/2010/main" val="20837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BE5AC-7A3E-E29F-C483-50D8280B1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B47A1F2-E1D0-F028-F60E-2EBB1A17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095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3046</TotalTime>
  <Words>512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Times New Roman</vt:lpstr>
      <vt:lpstr>Wingdings 3</vt:lpstr>
      <vt:lpstr>Ion</vt:lpstr>
      <vt:lpstr> General Social Survey </vt:lpstr>
      <vt:lpstr>ABOUT THE DATASET</vt:lpstr>
      <vt:lpstr>PowerPoint Presentation</vt:lpstr>
      <vt:lpstr>Conclusion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General Social Survey </dc:title>
  <dc:creator>shiva karthik</dc:creator>
  <cp:lastModifiedBy>shiva karthik</cp:lastModifiedBy>
  <cp:revision>5</cp:revision>
  <dcterms:created xsi:type="dcterms:W3CDTF">2023-11-28T04:54:13Z</dcterms:created>
  <dcterms:modified xsi:type="dcterms:W3CDTF">2023-12-04T20:45:44Z</dcterms:modified>
</cp:coreProperties>
</file>