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6B15A-C981-474C-AD21-97B889E785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126C03-B5BE-429D-A506-9B94773C43A0}">
      <dgm:prSet/>
      <dgm:spPr/>
      <dgm:t>
        <a:bodyPr/>
        <a:lstStyle/>
        <a:p>
          <a:r>
            <a:rPr lang="en-US" b="0" i="0" dirty="0"/>
            <a:t>Stock price prediction is a crucial aspect of financial markets, playing a pivotal role for investors, traders, and financial institutions. </a:t>
          </a:r>
          <a:r>
            <a:rPr lang="en-US" b="0" i="0"/>
            <a:t>The ability to forecast stock prices helps stakeholders make informed decisions, optimize investment strategies, and manage risks effectively.</a:t>
          </a:r>
          <a:endParaRPr lang="en-US"/>
        </a:p>
      </dgm:t>
    </dgm:pt>
    <dgm:pt modelId="{3DAA98E6-B09B-4FA6-9C7C-8BA87289F504}" type="parTrans" cxnId="{60623F35-76C8-45B7-B653-7D700357B0E7}">
      <dgm:prSet/>
      <dgm:spPr/>
      <dgm:t>
        <a:bodyPr/>
        <a:lstStyle/>
        <a:p>
          <a:endParaRPr lang="en-US"/>
        </a:p>
      </dgm:t>
    </dgm:pt>
    <dgm:pt modelId="{7BD2ACA9-C38F-45C5-8962-B063A414994D}" type="sibTrans" cxnId="{60623F35-76C8-45B7-B653-7D700357B0E7}">
      <dgm:prSet/>
      <dgm:spPr/>
      <dgm:t>
        <a:bodyPr/>
        <a:lstStyle/>
        <a:p>
          <a:endParaRPr lang="en-US"/>
        </a:p>
      </dgm:t>
    </dgm:pt>
    <dgm:pt modelId="{B1992995-9B7C-44CF-9168-A1234E082078}">
      <dgm:prSet/>
      <dgm:spPr/>
      <dgm:t>
        <a:bodyPr/>
        <a:lstStyle/>
        <a:p>
          <a:r>
            <a:rPr lang="en-US" b="0" i="0" dirty="0"/>
            <a:t>Understanding potential future price movements allows investors to implement effective risk management strategies.</a:t>
          </a:r>
          <a:endParaRPr lang="en-US" dirty="0"/>
        </a:p>
      </dgm:t>
    </dgm:pt>
    <dgm:pt modelId="{6E33F192-FD86-4C51-9B4E-C85872332E38}" type="parTrans" cxnId="{2AEEB999-F737-47B6-8551-D445EBAF5537}">
      <dgm:prSet/>
      <dgm:spPr/>
      <dgm:t>
        <a:bodyPr/>
        <a:lstStyle/>
        <a:p>
          <a:endParaRPr lang="en-US"/>
        </a:p>
      </dgm:t>
    </dgm:pt>
    <dgm:pt modelId="{8305E287-1D64-4F93-BC0D-9938DAE197AA}" type="sibTrans" cxnId="{2AEEB999-F737-47B6-8551-D445EBAF5537}">
      <dgm:prSet/>
      <dgm:spPr/>
      <dgm:t>
        <a:bodyPr/>
        <a:lstStyle/>
        <a:p>
          <a:endParaRPr lang="en-US"/>
        </a:p>
      </dgm:t>
    </dgm:pt>
    <dgm:pt modelId="{B9CF42F8-7224-43BF-94FF-1F890F79CACF}">
      <dgm:prSet/>
      <dgm:spPr/>
      <dgm:t>
        <a:bodyPr/>
        <a:lstStyle/>
        <a:p>
          <a:r>
            <a:rPr lang="en-US" dirty="0"/>
            <a:t>Investors heavily depend on accurate stock price predictions to inform their decisions on buying, selling, or holding assets. These predictions play a crucial role in maximizing returns and minimizing losses, empowering investors to strategically navigate the dynamic financial market landscape.</a:t>
          </a:r>
        </a:p>
      </dgm:t>
    </dgm:pt>
    <dgm:pt modelId="{7EF11D88-457B-4718-BF40-01BBBCD1D2E5}" type="sibTrans" cxnId="{CD42456A-7A8B-4325-958C-74E96AE9ED96}">
      <dgm:prSet/>
      <dgm:spPr/>
      <dgm:t>
        <a:bodyPr/>
        <a:lstStyle/>
        <a:p>
          <a:endParaRPr lang="en-US"/>
        </a:p>
      </dgm:t>
    </dgm:pt>
    <dgm:pt modelId="{69FBAEA6-3B80-46E5-9D71-74717B3A5502}" type="parTrans" cxnId="{CD42456A-7A8B-4325-958C-74E96AE9ED96}">
      <dgm:prSet/>
      <dgm:spPr/>
      <dgm:t>
        <a:bodyPr/>
        <a:lstStyle/>
        <a:p>
          <a:endParaRPr lang="en-US"/>
        </a:p>
      </dgm:t>
    </dgm:pt>
    <dgm:pt modelId="{72450155-52B5-4A24-938C-870F10D2F8B6}" type="pres">
      <dgm:prSet presAssocID="{8FC6B15A-C981-474C-AD21-97B889E7851A}" presName="root" presStyleCnt="0">
        <dgm:presLayoutVars>
          <dgm:dir/>
          <dgm:resizeHandles val="exact"/>
        </dgm:presLayoutVars>
      </dgm:prSet>
      <dgm:spPr/>
    </dgm:pt>
    <dgm:pt modelId="{FFE6894E-EAD3-449B-849B-6AFD1211FC7A}" type="pres">
      <dgm:prSet presAssocID="{86126C03-B5BE-429D-A506-9B94773C43A0}" presName="compNode" presStyleCnt="0"/>
      <dgm:spPr/>
    </dgm:pt>
    <dgm:pt modelId="{54A31F7D-6B85-42C7-8B87-0961FF5D12E1}" type="pres">
      <dgm:prSet presAssocID="{86126C03-B5BE-429D-A506-9B94773C43A0}" presName="bgRect" presStyleLbl="bgShp" presStyleIdx="0" presStyleCnt="3"/>
      <dgm:spPr/>
    </dgm:pt>
    <dgm:pt modelId="{6D7A636C-64A2-49CC-92FC-AE8402A15E51}" type="pres">
      <dgm:prSet presAssocID="{86126C03-B5BE-429D-A506-9B94773C43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6546A5F-72CD-4C81-AE4F-5438E311D36F}" type="pres">
      <dgm:prSet presAssocID="{86126C03-B5BE-429D-A506-9B94773C43A0}" presName="spaceRect" presStyleCnt="0"/>
      <dgm:spPr/>
    </dgm:pt>
    <dgm:pt modelId="{D4877DDE-D891-431B-9C23-BF05F13BDCE6}" type="pres">
      <dgm:prSet presAssocID="{86126C03-B5BE-429D-A506-9B94773C43A0}" presName="parTx" presStyleLbl="revTx" presStyleIdx="0" presStyleCnt="3">
        <dgm:presLayoutVars>
          <dgm:chMax val="0"/>
          <dgm:chPref val="0"/>
        </dgm:presLayoutVars>
      </dgm:prSet>
      <dgm:spPr/>
    </dgm:pt>
    <dgm:pt modelId="{1370C384-4BA1-4D92-8495-23BABB8F16DA}" type="pres">
      <dgm:prSet presAssocID="{7BD2ACA9-C38F-45C5-8962-B063A414994D}" presName="sibTrans" presStyleCnt="0"/>
      <dgm:spPr/>
    </dgm:pt>
    <dgm:pt modelId="{C553476B-426B-49A3-B561-6E51E3152A18}" type="pres">
      <dgm:prSet presAssocID="{B9CF42F8-7224-43BF-94FF-1F890F79CACF}" presName="compNode" presStyleCnt="0"/>
      <dgm:spPr/>
    </dgm:pt>
    <dgm:pt modelId="{B0EBAA89-E826-4BF6-B707-415E04D9DD96}" type="pres">
      <dgm:prSet presAssocID="{B9CF42F8-7224-43BF-94FF-1F890F79CACF}" presName="bgRect" presStyleLbl="bgShp" presStyleIdx="1" presStyleCnt="3"/>
      <dgm:spPr/>
    </dgm:pt>
    <dgm:pt modelId="{847D4E09-F885-45E6-82CD-5DC9F83F31E6}" type="pres">
      <dgm:prSet presAssocID="{B9CF42F8-7224-43BF-94FF-1F890F79CA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4E663D30-9131-4B97-92F1-01C4F3D5D8A1}" type="pres">
      <dgm:prSet presAssocID="{B9CF42F8-7224-43BF-94FF-1F890F79CACF}" presName="spaceRect" presStyleCnt="0"/>
      <dgm:spPr/>
    </dgm:pt>
    <dgm:pt modelId="{F3102A13-7AA2-44E1-8CCB-BD735756A14C}" type="pres">
      <dgm:prSet presAssocID="{B9CF42F8-7224-43BF-94FF-1F890F79CACF}" presName="parTx" presStyleLbl="revTx" presStyleIdx="1" presStyleCnt="3">
        <dgm:presLayoutVars>
          <dgm:chMax val="0"/>
          <dgm:chPref val="0"/>
        </dgm:presLayoutVars>
      </dgm:prSet>
      <dgm:spPr/>
    </dgm:pt>
    <dgm:pt modelId="{160B592E-5908-4A45-A4FF-E0BA9D025FF5}" type="pres">
      <dgm:prSet presAssocID="{7EF11D88-457B-4718-BF40-01BBBCD1D2E5}" presName="sibTrans" presStyleCnt="0"/>
      <dgm:spPr/>
    </dgm:pt>
    <dgm:pt modelId="{8855EF4B-83C4-4E6E-88C5-0CFEA6D76B2D}" type="pres">
      <dgm:prSet presAssocID="{B1992995-9B7C-44CF-9168-A1234E082078}" presName="compNode" presStyleCnt="0"/>
      <dgm:spPr/>
    </dgm:pt>
    <dgm:pt modelId="{4670C58F-B15E-4332-822D-F8C5E5A775AD}" type="pres">
      <dgm:prSet presAssocID="{B1992995-9B7C-44CF-9168-A1234E082078}" presName="bgRect" presStyleLbl="bgShp" presStyleIdx="2" presStyleCnt="3"/>
      <dgm:spPr/>
    </dgm:pt>
    <dgm:pt modelId="{2496CE2F-5ED8-4247-A93E-3281D2E255FE}" type="pres">
      <dgm:prSet presAssocID="{B1992995-9B7C-44CF-9168-A1234E0820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B165D4-C940-4D0E-903A-448ACD6456FE}" type="pres">
      <dgm:prSet presAssocID="{B1992995-9B7C-44CF-9168-A1234E082078}" presName="spaceRect" presStyleCnt="0"/>
      <dgm:spPr/>
    </dgm:pt>
    <dgm:pt modelId="{642BB5FA-B147-46D9-AEF8-E3E58EB71779}" type="pres">
      <dgm:prSet presAssocID="{B1992995-9B7C-44CF-9168-A1234E0820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DFE734-4516-4091-A63F-59D53904BD6A}" type="presOf" srcId="{B1992995-9B7C-44CF-9168-A1234E082078}" destId="{642BB5FA-B147-46D9-AEF8-E3E58EB71779}" srcOrd="0" destOrd="0" presId="urn:microsoft.com/office/officeart/2018/2/layout/IconVerticalSolidList"/>
    <dgm:cxn modelId="{60623F35-76C8-45B7-B653-7D700357B0E7}" srcId="{8FC6B15A-C981-474C-AD21-97B889E7851A}" destId="{86126C03-B5BE-429D-A506-9B94773C43A0}" srcOrd="0" destOrd="0" parTransId="{3DAA98E6-B09B-4FA6-9C7C-8BA87289F504}" sibTransId="{7BD2ACA9-C38F-45C5-8962-B063A414994D}"/>
    <dgm:cxn modelId="{CD42456A-7A8B-4325-958C-74E96AE9ED96}" srcId="{8FC6B15A-C981-474C-AD21-97B889E7851A}" destId="{B9CF42F8-7224-43BF-94FF-1F890F79CACF}" srcOrd="1" destOrd="0" parTransId="{69FBAEA6-3B80-46E5-9D71-74717B3A5502}" sibTransId="{7EF11D88-457B-4718-BF40-01BBBCD1D2E5}"/>
    <dgm:cxn modelId="{2AEEB999-F737-47B6-8551-D445EBAF5537}" srcId="{8FC6B15A-C981-474C-AD21-97B889E7851A}" destId="{B1992995-9B7C-44CF-9168-A1234E082078}" srcOrd="2" destOrd="0" parTransId="{6E33F192-FD86-4C51-9B4E-C85872332E38}" sibTransId="{8305E287-1D64-4F93-BC0D-9938DAE197AA}"/>
    <dgm:cxn modelId="{5BEEDD9B-060F-4F75-A56D-8AD5DE71FE55}" type="presOf" srcId="{B9CF42F8-7224-43BF-94FF-1F890F79CACF}" destId="{F3102A13-7AA2-44E1-8CCB-BD735756A14C}" srcOrd="0" destOrd="0" presId="urn:microsoft.com/office/officeart/2018/2/layout/IconVerticalSolidList"/>
    <dgm:cxn modelId="{43E607BC-256A-48A3-99CB-7A8277A64235}" type="presOf" srcId="{8FC6B15A-C981-474C-AD21-97B889E7851A}" destId="{72450155-52B5-4A24-938C-870F10D2F8B6}" srcOrd="0" destOrd="0" presId="urn:microsoft.com/office/officeart/2018/2/layout/IconVerticalSolidList"/>
    <dgm:cxn modelId="{EBBF51E2-97F3-4D65-8161-17F061C20AA4}" type="presOf" srcId="{86126C03-B5BE-429D-A506-9B94773C43A0}" destId="{D4877DDE-D891-431B-9C23-BF05F13BDCE6}" srcOrd="0" destOrd="0" presId="urn:microsoft.com/office/officeart/2018/2/layout/IconVerticalSolidList"/>
    <dgm:cxn modelId="{6CAACD52-EBFA-46CE-8D5A-1A11E3DC6E66}" type="presParOf" srcId="{72450155-52B5-4A24-938C-870F10D2F8B6}" destId="{FFE6894E-EAD3-449B-849B-6AFD1211FC7A}" srcOrd="0" destOrd="0" presId="urn:microsoft.com/office/officeart/2018/2/layout/IconVerticalSolidList"/>
    <dgm:cxn modelId="{183C3580-4CAC-43F0-8077-65D6C58A11DE}" type="presParOf" srcId="{FFE6894E-EAD3-449B-849B-6AFD1211FC7A}" destId="{54A31F7D-6B85-42C7-8B87-0961FF5D12E1}" srcOrd="0" destOrd="0" presId="urn:microsoft.com/office/officeart/2018/2/layout/IconVerticalSolidList"/>
    <dgm:cxn modelId="{368360CB-DA02-4862-8C03-B7F16E0DE6C3}" type="presParOf" srcId="{FFE6894E-EAD3-449B-849B-6AFD1211FC7A}" destId="{6D7A636C-64A2-49CC-92FC-AE8402A15E51}" srcOrd="1" destOrd="0" presId="urn:microsoft.com/office/officeart/2018/2/layout/IconVerticalSolidList"/>
    <dgm:cxn modelId="{446B70A6-7F1D-41D3-B085-32FEF4E82342}" type="presParOf" srcId="{FFE6894E-EAD3-449B-849B-6AFD1211FC7A}" destId="{06546A5F-72CD-4C81-AE4F-5438E311D36F}" srcOrd="2" destOrd="0" presId="urn:microsoft.com/office/officeart/2018/2/layout/IconVerticalSolidList"/>
    <dgm:cxn modelId="{1C127203-D954-4AD0-99BB-4ACD90A533C1}" type="presParOf" srcId="{FFE6894E-EAD3-449B-849B-6AFD1211FC7A}" destId="{D4877DDE-D891-431B-9C23-BF05F13BDCE6}" srcOrd="3" destOrd="0" presId="urn:microsoft.com/office/officeart/2018/2/layout/IconVerticalSolidList"/>
    <dgm:cxn modelId="{414E642A-0014-416D-B0F7-14ECEC353F4E}" type="presParOf" srcId="{72450155-52B5-4A24-938C-870F10D2F8B6}" destId="{1370C384-4BA1-4D92-8495-23BABB8F16DA}" srcOrd="1" destOrd="0" presId="urn:microsoft.com/office/officeart/2018/2/layout/IconVerticalSolidList"/>
    <dgm:cxn modelId="{19AA9FF2-D533-4DDE-A338-317611605A4A}" type="presParOf" srcId="{72450155-52B5-4A24-938C-870F10D2F8B6}" destId="{C553476B-426B-49A3-B561-6E51E3152A18}" srcOrd="2" destOrd="0" presId="urn:microsoft.com/office/officeart/2018/2/layout/IconVerticalSolidList"/>
    <dgm:cxn modelId="{FC8D86EF-64D8-42AD-AF85-ADD65B905965}" type="presParOf" srcId="{C553476B-426B-49A3-B561-6E51E3152A18}" destId="{B0EBAA89-E826-4BF6-B707-415E04D9DD96}" srcOrd="0" destOrd="0" presId="urn:microsoft.com/office/officeart/2018/2/layout/IconVerticalSolidList"/>
    <dgm:cxn modelId="{9C4C2D1E-62F4-445B-B522-BCC4563FF10D}" type="presParOf" srcId="{C553476B-426B-49A3-B561-6E51E3152A18}" destId="{847D4E09-F885-45E6-82CD-5DC9F83F31E6}" srcOrd="1" destOrd="0" presId="urn:microsoft.com/office/officeart/2018/2/layout/IconVerticalSolidList"/>
    <dgm:cxn modelId="{B933E4F7-B15B-4CF1-A7F6-B5E34B23C497}" type="presParOf" srcId="{C553476B-426B-49A3-B561-6E51E3152A18}" destId="{4E663D30-9131-4B97-92F1-01C4F3D5D8A1}" srcOrd="2" destOrd="0" presId="urn:microsoft.com/office/officeart/2018/2/layout/IconVerticalSolidList"/>
    <dgm:cxn modelId="{4A3AB8F0-761A-4E0C-A1A5-6A415C8FA30A}" type="presParOf" srcId="{C553476B-426B-49A3-B561-6E51E3152A18}" destId="{F3102A13-7AA2-44E1-8CCB-BD735756A14C}" srcOrd="3" destOrd="0" presId="urn:microsoft.com/office/officeart/2018/2/layout/IconVerticalSolidList"/>
    <dgm:cxn modelId="{1607E7D5-4FEA-4DCA-8CD3-9913BA71A96C}" type="presParOf" srcId="{72450155-52B5-4A24-938C-870F10D2F8B6}" destId="{160B592E-5908-4A45-A4FF-E0BA9D025FF5}" srcOrd="3" destOrd="0" presId="urn:microsoft.com/office/officeart/2018/2/layout/IconVerticalSolidList"/>
    <dgm:cxn modelId="{E4E0FADB-B7A3-4379-B3FE-228C3085426A}" type="presParOf" srcId="{72450155-52B5-4A24-938C-870F10D2F8B6}" destId="{8855EF4B-83C4-4E6E-88C5-0CFEA6D76B2D}" srcOrd="4" destOrd="0" presId="urn:microsoft.com/office/officeart/2018/2/layout/IconVerticalSolidList"/>
    <dgm:cxn modelId="{788D6CA1-8CFB-437A-B8A8-A9E85C68117F}" type="presParOf" srcId="{8855EF4B-83C4-4E6E-88C5-0CFEA6D76B2D}" destId="{4670C58F-B15E-4332-822D-F8C5E5A775AD}" srcOrd="0" destOrd="0" presId="urn:microsoft.com/office/officeart/2018/2/layout/IconVerticalSolidList"/>
    <dgm:cxn modelId="{AB373CB7-BBE4-4991-BA8E-5584C0070818}" type="presParOf" srcId="{8855EF4B-83C4-4E6E-88C5-0CFEA6D76B2D}" destId="{2496CE2F-5ED8-4247-A93E-3281D2E255FE}" srcOrd="1" destOrd="0" presId="urn:microsoft.com/office/officeart/2018/2/layout/IconVerticalSolidList"/>
    <dgm:cxn modelId="{0D210C15-44A1-49DE-88BB-8187C288F473}" type="presParOf" srcId="{8855EF4B-83C4-4E6E-88C5-0CFEA6D76B2D}" destId="{16B165D4-C940-4D0E-903A-448ACD6456FE}" srcOrd="2" destOrd="0" presId="urn:microsoft.com/office/officeart/2018/2/layout/IconVerticalSolidList"/>
    <dgm:cxn modelId="{E7A78708-6F2D-424D-B518-E7271C4F38F2}" type="presParOf" srcId="{8855EF4B-83C4-4E6E-88C5-0CFEA6D76B2D}" destId="{642BB5FA-B147-46D9-AEF8-E3E58EB717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31F7D-6B85-42C7-8B87-0961FF5D12E1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A636C-64A2-49CC-92FC-AE8402A15E51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77DDE-D891-431B-9C23-BF05F13BDCE6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Stock price prediction is a crucial aspect of financial markets, playing a pivotal role for investors, traders, and financial institutions. </a:t>
          </a:r>
          <a:r>
            <a:rPr lang="en-US" sz="1400" b="0" i="0" kern="1200"/>
            <a:t>The ability to forecast stock prices helps stakeholders make informed decisions, optimize investment strategies, and manage risks effectively.</a:t>
          </a:r>
          <a:endParaRPr lang="en-US" sz="1400" kern="1200"/>
        </a:p>
      </dsp:txBody>
      <dsp:txXfrm>
        <a:off x="1826480" y="675"/>
        <a:ext cx="5074031" cy="1581368"/>
      </dsp:txXfrm>
    </dsp:sp>
    <dsp:sp modelId="{B0EBAA89-E826-4BF6-B707-415E04D9DD96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D4E09-F885-45E6-82CD-5DC9F83F31E6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02A13-7AA2-44E1-8CCB-BD735756A14C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Investors heavily depend on accurate stock price predictions to inform their decisions on buying, selling, or holding assets. These predictions play a crucial role in maximizing returns and minimizing losses, empowering investors to strategically navigate the dynamic financial market landscape.</a:t>
          </a:r>
        </a:p>
      </dsp:txBody>
      <dsp:txXfrm>
        <a:off x="1826480" y="1977386"/>
        <a:ext cx="5074031" cy="1581368"/>
      </dsp:txXfrm>
    </dsp:sp>
    <dsp:sp modelId="{4670C58F-B15E-4332-822D-F8C5E5A775AD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6CE2F-5ED8-4247-A93E-3281D2E255FE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BB5FA-B147-46D9-AEF8-E3E58EB71779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Understanding potential future price movements allows investors to implement effective risk management strategies.</a:t>
          </a:r>
          <a:endParaRPr lang="en-US" sz="1400" kern="1200" dirty="0"/>
        </a:p>
      </dsp:txBody>
      <dsp:txXfrm>
        <a:off x="1826480" y="3954096"/>
        <a:ext cx="5074031" cy="158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DBC56-C956-594E-B3C0-F71B116FE9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5C7BC-054D-4D4A-BD97-90F36A9E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%5EGSPC/history?period1=1550188800&amp;period2=1707955200&amp;interval=1d&amp;filter=history&amp;frequency=1d&amp;includeAdjustedClose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849B-27A7-AFE8-1163-905D0DDA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STOCK PRICE PREDICTION</a:t>
            </a:r>
            <a:br>
              <a:rPr lang="en-US" sz="6600"/>
            </a:br>
            <a:r>
              <a:rPr lang="en-US" sz="6600" b="1"/>
              <a:t>S&amp;P 500 (^GSPC)</a:t>
            </a:r>
            <a:r>
              <a:rPr lang="en-US" sz="66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7FEE-E31B-DE54-CE7A-9E86F4AEE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                                         </a:t>
            </a:r>
            <a:r>
              <a:rPr lang="en-US" dirty="0" err="1"/>
              <a:t>Shivaramakrishna</a:t>
            </a:r>
            <a:r>
              <a:rPr lang="en-US" dirty="0"/>
              <a:t> Reddy</a:t>
            </a:r>
          </a:p>
          <a:p>
            <a:pPr algn="l"/>
            <a:r>
              <a:rPr lang="en-US" dirty="0"/>
              <a:t>                                                MG67053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4843E7C-CCD1-4DA2-A98E-EA6230D3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E5E6-B12F-E096-8460-DF05C6AA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dirty="0"/>
              <a:t>Introduction: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EA7CC01-0EF3-D82C-662E-7C54A5A84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2434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F2DD-E8C5-F667-5ACD-FB340BB2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97D5-9A3F-2A46-0E6C-5693A7FC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source :  </a:t>
            </a:r>
            <a:r>
              <a:rPr lang="en-US" sz="2800" dirty="0"/>
              <a:t>Yahoo Finance (</a:t>
            </a:r>
            <a:r>
              <a:rPr lang="en-US" sz="2800" b="1" i="0" dirty="0">
                <a:solidFill>
                  <a:srgbClr val="232A31"/>
                </a:solidFill>
                <a:effectLst/>
                <a:latin typeface="Yahoo Sans Finance"/>
              </a:rPr>
              <a:t>S&amp;P 500 (^GSPC))  </a:t>
            </a:r>
            <a:r>
              <a:rPr lang="en-US" sz="2800" i="0" dirty="0">
                <a:solidFill>
                  <a:srgbClr val="232A31"/>
                </a:solidFill>
                <a:effectLst/>
                <a:latin typeface="Yahoo Sans Finance"/>
              </a:rPr>
              <a:t>Dataset historical Data For Past 10 years</a:t>
            </a:r>
          </a:p>
          <a:p>
            <a:pPr marL="0" indent="0">
              <a:buNone/>
            </a:pPr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https://finance.yahoo.com/quote/%5EGSPC/history?period1=1550188800&amp;period2=1707955200&amp;interval=1d&amp;filter=history&amp;frequency=1d&amp;includeAdjustedClose=true</a:t>
            </a: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Size : 25 - 65 MB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Rows: 2516(All files together)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Columns:6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28F34308-109C-E9F4-5ED5-9A004C41D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3" b="64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26FD8-1E2B-46D7-987A-7DD9DD6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26DD-A89B-03A1-5486-B2C55C92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dirty="0"/>
              <a:t>Handled missing values using various techniques like replacing by average value of column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dirty="0"/>
              <a:t>Casting data type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dirty="0"/>
              <a:t>Created new features with existing features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dirty="0"/>
              <a:t>Identified and removed outliers using visualization techniques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7993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00094D22-0404-05B1-AB5F-8641FCEBE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9" r="1716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AE51D-E080-0D6B-3B50-4B99BED9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B17B-9D59-F360-6AFF-D15F9B2C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964986"/>
            <a:ext cx="5247340" cy="427509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Use following Models </a:t>
            </a:r>
          </a:p>
          <a:p>
            <a:r>
              <a:rPr lang="en-US" sz="2000" dirty="0"/>
              <a:t>1)</a:t>
            </a:r>
            <a:r>
              <a:rPr lang="en-US" sz="2000" b="0" i="0" dirty="0">
                <a:effectLst/>
                <a:latin typeface="Inter"/>
              </a:rPr>
              <a:t> Linear Regression</a:t>
            </a:r>
          </a:p>
          <a:p>
            <a:r>
              <a:rPr lang="en-US" sz="2000" dirty="0"/>
              <a:t>11)</a:t>
            </a:r>
            <a:r>
              <a:rPr lang="en-US" sz="2000" b="0" i="0" dirty="0">
                <a:effectLst/>
                <a:latin typeface="Inter"/>
              </a:rPr>
              <a:t> K-Nearest </a:t>
            </a:r>
            <a:r>
              <a:rPr lang="en-US" sz="2000" b="0" i="0" dirty="0" err="1">
                <a:effectLst/>
                <a:latin typeface="Inter"/>
              </a:rPr>
              <a:t>Neighbours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dirty="0"/>
              <a:t>111)</a:t>
            </a:r>
            <a:r>
              <a:rPr lang="en-US" sz="2000" b="0" i="0" dirty="0">
                <a:effectLst/>
                <a:latin typeface="Inter"/>
              </a:rPr>
              <a:t> Auto ARIMA</a:t>
            </a:r>
          </a:p>
          <a:p>
            <a:r>
              <a:rPr lang="en-US" sz="2000" dirty="0"/>
              <a:t>IV)</a:t>
            </a:r>
            <a:r>
              <a:rPr lang="en-US" sz="2000" b="0" i="0" dirty="0">
                <a:effectLst/>
                <a:latin typeface="Inter"/>
              </a:rPr>
              <a:t> Prophet FB</a:t>
            </a:r>
          </a:p>
          <a:p>
            <a:r>
              <a:rPr lang="en-US" sz="2000" dirty="0"/>
              <a:t> V)Moving Averages</a:t>
            </a:r>
          </a:p>
          <a:p>
            <a:r>
              <a:rPr lang="en-US" sz="2000" dirty="0"/>
              <a:t>VI)</a:t>
            </a:r>
            <a:r>
              <a:rPr lang="en-US" sz="2000" b="0" i="0" dirty="0">
                <a:effectLst/>
                <a:latin typeface="Inter"/>
              </a:rPr>
              <a:t> Long Short Term Memory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2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E1C7A-555A-5B68-9342-24FE06E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endParaRPr lang="en-US" sz="40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D9F6E0D-042D-BF69-2148-998876B3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4642-20EC-D563-30DD-D26C5D05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2013858"/>
            <a:ext cx="5801917" cy="4115232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123A6C2-41A7-4E36-A479-2DC5E1E50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8F4B-2A65-BCA4-79D1-5EA83B1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C351-8B5A-A160-F07C-28117516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258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Yahoo Sans Finance</vt:lpstr>
      <vt:lpstr>Office Theme</vt:lpstr>
      <vt:lpstr>STOCK PRICE PREDICTION S&amp;P 500 (^GSPC) </vt:lpstr>
      <vt:lpstr>Introduction:</vt:lpstr>
      <vt:lpstr>PowerPoint Presentation</vt:lpstr>
      <vt:lpstr>Data Preprocessing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</dc:title>
  <dc:creator>Shivaramakrishna Reddy Kasireddy</dc:creator>
  <cp:lastModifiedBy>Shivaramakrishna Reddy Kasireddy</cp:lastModifiedBy>
  <cp:revision>4</cp:revision>
  <dcterms:created xsi:type="dcterms:W3CDTF">2024-02-15T18:28:01Z</dcterms:created>
  <dcterms:modified xsi:type="dcterms:W3CDTF">2024-02-16T00:21:24Z</dcterms:modified>
</cp:coreProperties>
</file>