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3" r:id="rId3"/>
    <p:sldId id="276" r:id="rId4"/>
    <p:sldId id="264" r:id="rId5"/>
    <p:sldId id="274" r:id="rId6"/>
    <p:sldId id="266" r:id="rId7"/>
    <p:sldId id="265" r:id="rId8"/>
    <p:sldId id="267" r:id="rId9"/>
    <p:sldId id="269" r:id="rId10"/>
    <p:sldId id="268" r:id="rId11"/>
    <p:sldId id="271" r:id="rId12"/>
    <p:sldId id="272" r:id="rId13"/>
    <p:sldId id="273"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4660"/>
  </p:normalViewPr>
  <p:slideViewPr>
    <p:cSldViewPr snapToGrid="0">
      <p:cViewPr varScale="1">
        <p:scale>
          <a:sx n="81" d="100"/>
          <a:sy n="81" d="100"/>
        </p:scale>
        <p:origin x="61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B2AA-8ECD-F686-B0A1-73E90F42F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22D378-15FE-38C3-02C0-EE8B48706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79E53D-1A72-FEB3-71A7-5DAA95F5C94B}"/>
              </a:ext>
            </a:extLst>
          </p:cNvPr>
          <p:cNvSpPr>
            <a:spLocks noGrp="1"/>
          </p:cNvSpPr>
          <p:nvPr>
            <p:ph type="dt" sz="half" idx="10"/>
          </p:nvPr>
        </p:nvSpPr>
        <p:spPr/>
        <p:txBody>
          <a:bodyPr/>
          <a:lstStyle/>
          <a:p>
            <a:fld id="{B2BF8953-FB1F-4B1C-BCE1-9C7EC20B095D}" type="datetimeFigureOut">
              <a:rPr lang="en-IN" smtClean="0"/>
              <a:t>10-11-2024</a:t>
            </a:fld>
            <a:endParaRPr lang="en-IN"/>
          </a:p>
        </p:txBody>
      </p:sp>
      <p:sp>
        <p:nvSpPr>
          <p:cNvPr id="5" name="Footer Placeholder 4">
            <a:extLst>
              <a:ext uri="{FF2B5EF4-FFF2-40B4-BE49-F238E27FC236}">
                <a16:creationId xmlns:a16="http://schemas.microsoft.com/office/drawing/2014/main" id="{CE47EBA4-4B6D-C211-CF5C-F50BBB504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5A6FB2-3C48-E1CC-DA91-B9EA82C482D4}"/>
              </a:ext>
            </a:extLst>
          </p:cNvPr>
          <p:cNvSpPr>
            <a:spLocks noGrp="1"/>
          </p:cNvSpPr>
          <p:nvPr>
            <p:ph type="sldNum" sz="quarter" idx="12"/>
          </p:nvPr>
        </p:nvSpPr>
        <p:spPr/>
        <p:txBody>
          <a:bodyPr/>
          <a:lstStyle/>
          <a:p>
            <a:fld id="{EAAA4F83-B96C-4EDB-9F5F-E64E503AEF33}" type="slidenum">
              <a:rPr lang="en-IN" smtClean="0"/>
              <a:t>‹#›</a:t>
            </a:fld>
            <a:endParaRPr lang="en-IN"/>
          </a:p>
        </p:txBody>
      </p:sp>
    </p:spTree>
    <p:extLst>
      <p:ext uri="{BB962C8B-B14F-4D97-AF65-F5344CB8AC3E}">
        <p14:creationId xmlns:p14="http://schemas.microsoft.com/office/powerpoint/2010/main" val="48428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1C5E-25F9-6F26-2615-100FC0CE9F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6AB39E-738E-1A6D-C0EA-D6283D59A7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BD3A1-EFD8-1039-EC8B-CED2F629B71A}"/>
              </a:ext>
            </a:extLst>
          </p:cNvPr>
          <p:cNvSpPr>
            <a:spLocks noGrp="1"/>
          </p:cNvSpPr>
          <p:nvPr>
            <p:ph type="dt" sz="half" idx="10"/>
          </p:nvPr>
        </p:nvSpPr>
        <p:spPr/>
        <p:txBody>
          <a:bodyPr/>
          <a:lstStyle/>
          <a:p>
            <a:fld id="{B2BF8953-FB1F-4B1C-BCE1-9C7EC20B095D}" type="datetimeFigureOut">
              <a:rPr lang="en-IN" smtClean="0"/>
              <a:t>10-11-2024</a:t>
            </a:fld>
            <a:endParaRPr lang="en-IN"/>
          </a:p>
        </p:txBody>
      </p:sp>
      <p:sp>
        <p:nvSpPr>
          <p:cNvPr id="5" name="Footer Placeholder 4">
            <a:extLst>
              <a:ext uri="{FF2B5EF4-FFF2-40B4-BE49-F238E27FC236}">
                <a16:creationId xmlns:a16="http://schemas.microsoft.com/office/drawing/2014/main" id="{BB8DF765-46BA-C5D9-F7CC-06143996D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FA8E14-45C8-3F7F-EECE-3F558CF137F1}"/>
              </a:ext>
            </a:extLst>
          </p:cNvPr>
          <p:cNvSpPr>
            <a:spLocks noGrp="1"/>
          </p:cNvSpPr>
          <p:nvPr>
            <p:ph type="sldNum" sz="quarter" idx="12"/>
          </p:nvPr>
        </p:nvSpPr>
        <p:spPr/>
        <p:txBody>
          <a:bodyPr/>
          <a:lstStyle/>
          <a:p>
            <a:fld id="{EAAA4F83-B96C-4EDB-9F5F-E64E503AEF33}" type="slidenum">
              <a:rPr lang="en-IN" smtClean="0"/>
              <a:t>‹#›</a:t>
            </a:fld>
            <a:endParaRPr lang="en-IN"/>
          </a:p>
        </p:txBody>
      </p:sp>
    </p:spTree>
    <p:extLst>
      <p:ext uri="{BB962C8B-B14F-4D97-AF65-F5344CB8AC3E}">
        <p14:creationId xmlns:p14="http://schemas.microsoft.com/office/powerpoint/2010/main" val="285734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C8472-8F5B-C626-3D4A-99EEAC3C94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9CB4BF-E531-2CB2-FF56-532F7D70C1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0ADD8-D364-DD71-AC57-74251FF11739}"/>
              </a:ext>
            </a:extLst>
          </p:cNvPr>
          <p:cNvSpPr>
            <a:spLocks noGrp="1"/>
          </p:cNvSpPr>
          <p:nvPr>
            <p:ph type="dt" sz="half" idx="10"/>
          </p:nvPr>
        </p:nvSpPr>
        <p:spPr/>
        <p:txBody>
          <a:bodyPr/>
          <a:lstStyle/>
          <a:p>
            <a:fld id="{B2BF8953-FB1F-4B1C-BCE1-9C7EC20B095D}" type="datetimeFigureOut">
              <a:rPr lang="en-IN" smtClean="0"/>
              <a:t>10-11-2024</a:t>
            </a:fld>
            <a:endParaRPr lang="en-IN"/>
          </a:p>
        </p:txBody>
      </p:sp>
      <p:sp>
        <p:nvSpPr>
          <p:cNvPr id="5" name="Footer Placeholder 4">
            <a:extLst>
              <a:ext uri="{FF2B5EF4-FFF2-40B4-BE49-F238E27FC236}">
                <a16:creationId xmlns:a16="http://schemas.microsoft.com/office/drawing/2014/main" id="{D0C386A4-97DE-CE0B-8B17-36ACDD459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993D40-1861-3035-0ADA-C40593ABF613}"/>
              </a:ext>
            </a:extLst>
          </p:cNvPr>
          <p:cNvSpPr>
            <a:spLocks noGrp="1"/>
          </p:cNvSpPr>
          <p:nvPr>
            <p:ph type="sldNum" sz="quarter" idx="12"/>
          </p:nvPr>
        </p:nvSpPr>
        <p:spPr/>
        <p:txBody>
          <a:bodyPr/>
          <a:lstStyle/>
          <a:p>
            <a:fld id="{EAAA4F83-B96C-4EDB-9F5F-E64E503AEF33}" type="slidenum">
              <a:rPr lang="en-IN" smtClean="0"/>
              <a:t>‹#›</a:t>
            </a:fld>
            <a:endParaRPr lang="en-IN"/>
          </a:p>
        </p:txBody>
      </p:sp>
    </p:spTree>
    <p:extLst>
      <p:ext uri="{BB962C8B-B14F-4D97-AF65-F5344CB8AC3E}">
        <p14:creationId xmlns:p14="http://schemas.microsoft.com/office/powerpoint/2010/main" val="87047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6B36-BC3E-883D-E971-6A633BD0C1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A7E414-5726-5F90-93BD-FDF1B5136B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CE6AA-3D55-5E02-605A-AB092D80EA28}"/>
              </a:ext>
            </a:extLst>
          </p:cNvPr>
          <p:cNvSpPr>
            <a:spLocks noGrp="1"/>
          </p:cNvSpPr>
          <p:nvPr>
            <p:ph type="dt" sz="half" idx="10"/>
          </p:nvPr>
        </p:nvSpPr>
        <p:spPr/>
        <p:txBody>
          <a:bodyPr/>
          <a:lstStyle/>
          <a:p>
            <a:fld id="{B2BF8953-FB1F-4B1C-BCE1-9C7EC20B095D}" type="datetimeFigureOut">
              <a:rPr lang="en-IN" smtClean="0"/>
              <a:t>10-11-2024</a:t>
            </a:fld>
            <a:endParaRPr lang="en-IN"/>
          </a:p>
        </p:txBody>
      </p:sp>
      <p:sp>
        <p:nvSpPr>
          <p:cNvPr id="5" name="Footer Placeholder 4">
            <a:extLst>
              <a:ext uri="{FF2B5EF4-FFF2-40B4-BE49-F238E27FC236}">
                <a16:creationId xmlns:a16="http://schemas.microsoft.com/office/drawing/2014/main" id="{BCB5E2B4-A758-69EC-FBE9-04FD8B60F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7B3A8E-AA5F-CAEB-FAAA-BFCEA7673D11}"/>
              </a:ext>
            </a:extLst>
          </p:cNvPr>
          <p:cNvSpPr>
            <a:spLocks noGrp="1"/>
          </p:cNvSpPr>
          <p:nvPr>
            <p:ph type="sldNum" sz="quarter" idx="12"/>
          </p:nvPr>
        </p:nvSpPr>
        <p:spPr/>
        <p:txBody>
          <a:bodyPr/>
          <a:lstStyle/>
          <a:p>
            <a:fld id="{EAAA4F83-B96C-4EDB-9F5F-E64E503AEF33}" type="slidenum">
              <a:rPr lang="en-IN" smtClean="0"/>
              <a:t>‹#›</a:t>
            </a:fld>
            <a:endParaRPr lang="en-IN"/>
          </a:p>
        </p:txBody>
      </p:sp>
    </p:spTree>
    <p:extLst>
      <p:ext uri="{BB962C8B-B14F-4D97-AF65-F5344CB8AC3E}">
        <p14:creationId xmlns:p14="http://schemas.microsoft.com/office/powerpoint/2010/main" val="286530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9665-F5F2-8DDB-35A3-F3C9C8CF33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E10942-4D0A-062F-26DC-33C4FD8EA9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3D3A0-88BC-0355-A7D9-8EB2CF904456}"/>
              </a:ext>
            </a:extLst>
          </p:cNvPr>
          <p:cNvSpPr>
            <a:spLocks noGrp="1"/>
          </p:cNvSpPr>
          <p:nvPr>
            <p:ph type="dt" sz="half" idx="10"/>
          </p:nvPr>
        </p:nvSpPr>
        <p:spPr/>
        <p:txBody>
          <a:bodyPr/>
          <a:lstStyle/>
          <a:p>
            <a:fld id="{B2BF8953-FB1F-4B1C-BCE1-9C7EC20B095D}" type="datetimeFigureOut">
              <a:rPr lang="en-IN" smtClean="0"/>
              <a:t>10-11-2024</a:t>
            </a:fld>
            <a:endParaRPr lang="en-IN"/>
          </a:p>
        </p:txBody>
      </p:sp>
      <p:sp>
        <p:nvSpPr>
          <p:cNvPr id="5" name="Footer Placeholder 4">
            <a:extLst>
              <a:ext uri="{FF2B5EF4-FFF2-40B4-BE49-F238E27FC236}">
                <a16:creationId xmlns:a16="http://schemas.microsoft.com/office/drawing/2014/main" id="{845E9FC1-0938-AE26-0E6E-44C86F7D0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177D8-8554-2B4F-00E5-F63FA7104CC8}"/>
              </a:ext>
            </a:extLst>
          </p:cNvPr>
          <p:cNvSpPr>
            <a:spLocks noGrp="1"/>
          </p:cNvSpPr>
          <p:nvPr>
            <p:ph type="sldNum" sz="quarter" idx="12"/>
          </p:nvPr>
        </p:nvSpPr>
        <p:spPr/>
        <p:txBody>
          <a:bodyPr/>
          <a:lstStyle/>
          <a:p>
            <a:fld id="{EAAA4F83-B96C-4EDB-9F5F-E64E503AEF33}" type="slidenum">
              <a:rPr lang="en-IN" smtClean="0"/>
              <a:t>‹#›</a:t>
            </a:fld>
            <a:endParaRPr lang="en-IN"/>
          </a:p>
        </p:txBody>
      </p:sp>
    </p:spTree>
    <p:extLst>
      <p:ext uri="{BB962C8B-B14F-4D97-AF65-F5344CB8AC3E}">
        <p14:creationId xmlns:p14="http://schemas.microsoft.com/office/powerpoint/2010/main" val="218814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0925-1F09-7EA2-A2A1-C6A42B0FEA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F9A60-AD66-F176-7C4B-5D728D9F2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67790B-4BBC-8692-4911-29C737EA20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3E3882-7AD9-8B94-D199-5BE36093BFB2}"/>
              </a:ext>
            </a:extLst>
          </p:cNvPr>
          <p:cNvSpPr>
            <a:spLocks noGrp="1"/>
          </p:cNvSpPr>
          <p:nvPr>
            <p:ph type="dt" sz="half" idx="10"/>
          </p:nvPr>
        </p:nvSpPr>
        <p:spPr/>
        <p:txBody>
          <a:bodyPr/>
          <a:lstStyle/>
          <a:p>
            <a:fld id="{B2BF8953-FB1F-4B1C-BCE1-9C7EC20B095D}" type="datetimeFigureOut">
              <a:rPr lang="en-IN" smtClean="0"/>
              <a:t>10-11-2024</a:t>
            </a:fld>
            <a:endParaRPr lang="en-IN"/>
          </a:p>
        </p:txBody>
      </p:sp>
      <p:sp>
        <p:nvSpPr>
          <p:cNvPr id="6" name="Footer Placeholder 5">
            <a:extLst>
              <a:ext uri="{FF2B5EF4-FFF2-40B4-BE49-F238E27FC236}">
                <a16:creationId xmlns:a16="http://schemas.microsoft.com/office/drawing/2014/main" id="{623B17E2-7AAD-B725-874F-C41BDC894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F5EACE-5469-6BE2-0787-56320DD83771}"/>
              </a:ext>
            </a:extLst>
          </p:cNvPr>
          <p:cNvSpPr>
            <a:spLocks noGrp="1"/>
          </p:cNvSpPr>
          <p:nvPr>
            <p:ph type="sldNum" sz="quarter" idx="12"/>
          </p:nvPr>
        </p:nvSpPr>
        <p:spPr/>
        <p:txBody>
          <a:bodyPr/>
          <a:lstStyle/>
          <a:p>
            <a:fld id="{EAAA4F83-B96C-4EDB-9F5F-E64E503AEF33}" type="slidenum">
              <a:rPr lang="en-IN" smtClean="0"/>
              <a:t>‹#›</a:t>
            </a:fld>
            <a:endParaRPr lang="en-IN"/>
          </a:p>
        </p:txBody>
      </p:sp>
    </p:spTree>
    <p:extLst>
      <p:ext uri="{BB962C8B-B14F-4D97-AF65-F5344CB8AC3E}">
        <p14:creationId xmlns:p14="http://schemas.microsoft.com/office/powerpoint/2010/main" val="209634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6ACF-8F41-EB95-A489-2BC0BABDC8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CE569A-63C8-BAF0-E709-BF028062C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F3C387-0763-C4B3-36EB-E90739C79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F5EA57-3728-F835-0E9A-DCFCC9403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3BC989-4AAD-C6F3-7C5D-E5B2116B1C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2E9E48-EA59-F4E9-17F5-EF8614B5A191}"/>
              </a:ext>
            </a:extLst>
          </p:cNvPr>
          <p:cNvSpPr>
            <a:spLocks noGrp="1"/>
          </p:cNvSpPr>
          <p:nvPr>
            <p:ph type="dt" sz="half" idx="10"/>
          </p:nvPr>
        </p:nvSpPr>
        <p:spPr/>
        <p:txBody>
          <a:bodyPr/>
          <a:lstStyle/>
          <a:p>
            <a:fld id="{B2BF8953-FB1F-4B1C-BCE1-9C7EC20B095D}" type="datetimeFigureOut">
              <a:rPr lang="en-IN" smtClean="0"/>
              <a:t>10-11-2024</a:t>
            </a:fld>
            <a:endParaRPr lang="en-IN"/>
          </a:p>
        </p:txBody>
      </p:sp>
      <p:sp>
        <p:nvSpPr>
          <p:cNvPr id="8" name="Footer Placeholder 7">
            <a:extLst>
              <a:ext uri="{FF2B5EF4-FFF2-40B4-BE49-F238E27FC236}">
                <a16:creationId xmlns:a16="http://schemas.microsoft.com/office/drawing/2014/main" id="{17301C63-FE53-F1EC-6F22-5126024A1C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BB9685-1E62-2F30-3A58-8FFA2E3B4D9F}"/>
              </a:ext>
            </a:extLst>
          </p:cNvPr>
          <p:cNvSpPr>
            <a:spLocks noGrp="1"/>
          </p:cNvSpPr>
          <p:nvPr>
            <p:ph type="sldNum" sz="quarter" idx="12"/>
          </p:nvPr>
        </p:nvSpPr>
        <p:spPr/>
        <p:txBody>
          <a:bodyPr/>
          <a:lstStyle/>
          <a:p>
            <a:fld id="{EAAA4F83-B96C-4EDB-9F5F-E64E503AEF33}" type="slidenum">
              <a:rPr lang="en-IN" smtClean="0"/>
              <a:t>‹#›</a:t>
            </a:fld>
            <a:endParaRPr lang="en-IN"/>
          </a:p>
        </p:txBody>
      </p:sp>
    </p:spTree>
    <p:extLst>
      <p:ext uri="{BB962C8B-B14F-4D97-AF65-F5344CB8AC3E}">
        <p14:creationId xmlns:p14="http://schemas.microsoft.com/office/powerpoint/2010/main" val="25548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1303-5CA3-AA2C-FFBD-CE3A29A9FC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8638F5-DA97-419C-DC98-872EEB5D0BCE}"/>
              </a:ext>
            </a:extLst>
          </p:cNvPr>
          <p:cNvSpPr>
            <a:spLocks noGrp="1"/>
          </p:cNvSpPr>
          <p:nvPr>
            <p:ph type="dt" sz="half" idx="10"/>
          </p:nvPr>
        </p:nvSpPr>
        <p:spPr/>
        <p:txBody>
          <a:bodyPr/>
          <a:lstStyle/>
          <a:p>
            <a:fld id="{B2BF8953-FB1F-4B1C-BCE1-9C7EC20B095D}" type="datetimeFigureOut">
              <a:rPr lang="en-IN" smtClean="0"/>
              <a:t>10-11-2024</a:t>
            </a:fld>
            <a:endParaRPr lang="en-IN"/>
          </a:p>
        </p:txBody>
      </p:sp>
      <p:sp>
        <p:nvSpPr>
          <p:cNvPr id="4" name="Footer Placeholder 3">
            <a:extLst>
              <a:ext uri="{FF2B5EF4-FFF2-40B4-BE49-F238E27FC236}">
                <a16:creationId xmlns:a16="http://schemas.microsoft.com/office/drawing/2014/main" id="{A07CF475-9E71-934C-086A-2BC4A751F1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D55009-9889-E688-3B65-74C281809F33}"/>
              </a:ext>
            </a:extLst>
          </p:cNvPr>
          <p:cNvSpPr>
            <a:spLocks noGrp="1"/>
          </p:cNvSpPr>
          <p:nvPr>
            <p:ph type="sldNum" sz="quarter" idx="12"/>
          </p:nvPr>
        </p:nvSpPr>
        <p:spPr/>
        <p:txBody>
          <a:bodyPr/>
          <a:lstStyle/>
          <a:p>
            <a:fld id="{EAAA4F83-B96C-4EDB-9F5F-E64E503AEF33}" type="slidenum">
              <a:rPr lang="en-IN" smtClean="0"/>
              <a:t>‹#›</a:t>
            </a:fld>
            <a:endParaRPr lang="en-IN"/>
          </a:p>
        </p:txBody>
      </p:sp>
    </p:spTree>
    <p:extLst>
      <p:ext uri="{BB962C8B-B14F-4D97-AF65-F5344CB8AC3E}">
        <p14:creationId xmlns:p14="http://schemas.microsoft.com/office/powerpoint/2010/main" val="16537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A8779-8797-2E4C-328A-F1F3D2B1E283}"/>
              </a:ext>
            </a:extLst>
          </p:cNvPr>
          <p:cNvSpPr>
            <a:spLocks noGrp="1"/>
          </p:cNvSpPr>
          <p:nvPr>
            <p:ph type="dt" sz="half" idx="10"/>
          </p:nvPr>
        </p:nvSpPr>
        <p:spPr/>
        <p:txBody>
          <a:bodyPr/>
          <a:lstStyle/>
          <a:p>
            <a:fld id="{B2BF8953-FB1F-4B1C-BCE1-9C7EC20B095D}" type="datetimeFigureOut">
              <a:rPr lang="en-IN" smtClean="0"/>
              <a:t>10-11-2024</a:t>
            </a:fld>
            <a:endParaRPr lang="en-IN"/>
          </a:p>
        </p:txBody>
      </p:sp>
      <p:sp>
        <p:nvSpPr>
          <p:cNvPr id="3" name="Footer Placeholder 2">
            <a:extLst>
              <a:ext uri="{FF2B5EF4-FFF2-40B4-BE49-F238E27FC236}">
                <a16:creationId xmlns:a16="http://schemas.microsoft.com/office/drawing/2014/main" id="{C15806F3-9F78-7E83-DFC4-D20756F91A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6B431A-6F15-DFF0-C013-7356480B794D}"/>
              </a:ext>
            </a:extLst>
          </p:cNvPr>
          <p:cNvSpPr>
            <a:spLocks noGrp="1"/>
          </p:cNvSpPr>
          <p:nvPr>
            <p:ph type="sldNum" sz="quarter" idx="12"/>
          </p:nvPr>
        </p:nvSpPr>
        <p:spPr/>
        <p:txBody>
          <a:bodyPr/>
          <a:lstStyle/>
          <a:p>
            <a:fld id="{EAAA4F83-B96C-4EDB-9F5F-E64E503AEF33}" type="slidenum">
              <a:rPr lang="en-IN" smtClean="0"/>
              <a:t>‹#›</a:t>
            </a:fld>
            <a:endParaRPr lang="en-IN"/>
          </a:p>
        </p:txBody>
      </p:sp>
    </p:spTree>
    <p:extLst>
      <p:ext uri="{BB962C8B-B14F-4D97-AF65-F5344CB8AC3E}">
        <p14:creationId xmlns:p14="http://schemas.microsoft.com/office/powerpoint/2010/main" val="115817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0FD4-1E0F-8425-6B60-E0846EE3B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9708E2-8328-4A45-D7E3-7761B6836F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A593E3-FBB3-4B03-8AD9-707A5126D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D2E19-16A4-6446-42CA-A808A67D351B}"/>
              </a:ext>
            </a:extLst>
          </p:cNvPr>
          <p:cNvSpPr>
            <a:spLocks noGrp="1"/>
          </p:cNvSpPr>
          <p:nvPr>
            <p:ph type="dt" sz="half" idx="10"/>
          </p:nvPr>
        </p:nvSpPr>
        <p:spPr/>
        <p:txBody>
          <a:bodyPr/>
          <a:lstStyle/>
          <a:p>
            <a:fld id="{B2BF8953-FB1F-4B1C-BCE1-9C7EC20B095D}" type="datetimeFigureOut">
              <a:rPr lang="en-IN" smtClean="0"/>
              <a:t>10-11-2024</a:t>
            </a:fld>
            <a:endParaRPr lang="en-IN"/>
          </a:p>
        </p:txBody>
      </p:sp>
      <p:sp>
        <p:nvSpPr>
          <p:cNvPr id="6" name="Footer Placeholder 5">
            <a:extLst>
              <a:ext uri="{FF2B5EF4-FFF2-40B4-BE49-F238E27FC236}">
                <a16:creationId xmlns:a16="http://schemas.microsoft.com/office/drawing/2014/main" id="{16C19E99-1E17-50FB-6396-E4309E2F65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C3C33C-5BFA-79CF-B5A1-E6251FE9D169}"/>
              </a:ext>
            </a:extLst>
          </p:cNvPr>
          <p:cNvSpPr>
            <a:spLocks noGrp="1"/>
          </p:cNvSpPr>
          <p:nvPr>
            <p:ph type="sldNum" sz="quarter" idx="12"/>
          </p:nvPr>
        </p:nvSpPr>
        <p:spPr/>
        <p:txBody>
          <a:bodyPr/>
          <a:lstStyle/>
          <a:p>
            <a:fld id="{EAAA4F83-B96C-4EDB-9F5F-E64E503AEF33}" type="slidenum">
              <a:rPr lang="en-IN" smtClean="0"/>
              <a:t>‹#›</a:t>
            </a:fld>
            <a:endParaRPr lang="en-IN"/>
          </a:p>
        </p:txBody>
      </p:sp>
    </p:spTree>
    <p:extLst>
      <p:ext uri="{BB962C8B-B14F-4D97-AF65-F5344CB8AC3E}">
        <p14:creationId xmlns:p14="http://schemas.microsoft.com/office/powerpoint/2010/main" val="277115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8BBE-FC5D-AC27-9752-85E1EECB2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636FD8-D5EF-9635-561E-5BFFB69C61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56403B-5C25-7659-1471-DB10E260D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C4DD8-190E-4133-252C-8AF41D1E45A1}"/>
              </a:ext>
            </a:extLst>
          </p:cNvPr>
          <p:cNvSpPr>
            <a:spLocks noGrp="1"/>
          </p:cNvSpPr>
          <p:nvPr>
            <p:ph type="dt" sz="half" idx="10"/>
          </p:nvPr>
        </p:nvSpPr>
        <p:spPr/>
        <p:txBody>
          <a:bodyPr/>
          <a:lstStyle/>
          <a:p>
            <a:fld id="{B2BF8953-FB1F-4B1C-BCE1-9C7EC20B095D}" type="datetimeFigureOut">
              <a:rPr lang="en-IN" smtClean="0"/>
              <a:t>10-11-2024</a:t>
            </a:fld>
            <a:endParaRPr lang="en-IN"/>
          </a:p>
        </p:txBody>
      </p:sp>
      <p:sp>
        <p:nvSpPr>
          <p:cNvPr id="6" name="Footer Placeholder 5">
            <a:extLst>
              <a:ext uri="{FF2B5EF4-FFF2-40B4-BE49-F238E27FC236}">
                <a16:creationId xmlns:a16="http://schemas.microsoft.com/office/drawing/2014/main" id="{DAB4C6DC-C781-B87B-3545-92E7D6B853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97D407-B580-482C-504C-ABC8E24DC5C4}"/>
              </a:ext>
            </a:extLst>
          </p:cNvPr>
          <p:cNvSpPr>
            <a:spLocks noGrp="1"/>
          </p:cNvSpPr>
          <p:nvPr>
            <p:ph type="sldNum" sz="quarter" idx="12"/>
          </p:nvPr>
        </p:nvSpPr>
        <p:spPr/>
        <p:txBody>
          <a:bodyPr/>
          <a:lstStyle/>
          <a:p>
            <a:fld id="{EAAA4F83-B96C-4EDB-9F5F-E64E503AEF33}" type="slidenum">
              <a:rPr lang="en-IN" smtClean="0"/>
              <a:t>‹#›</a:t>
            </a:fld>
            <a:endParaRPr lang="en-IN"/>
          </a:p>
        </p:txBody>
      </p:sp>
    </p:spTree>
    <p:extLst>
      <p:ext uri="{BB962C8B-B14F-4D97-AF65-F5344CB8AC3E}">
        <p14:creationId xmlns:p14="http://schemas.microsoft.com/office/powerpoint/2010/main" val="286038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D2C38-FFC0-0DD6-F64E-94459A6DE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6B24B0-A1EA-AFDD-106B-4F155C354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FA7FE6-0023-031D-8A64-C1BDB1296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F8953-FB1F-4B1C-BCE1-9C7EC20B095D}" type="datetimeFigureOut">
              <a:rPr lang="en-IN" smtClean="0"/>
              <a:t>10-11-2024</a:t>
            </a:fld>
            <a:endParaRPr lang="en-IN"/>
          </a:p>
        </p:txBody>
      </p:sp>
      <p:sp>
        <p:nvSpPr>
          <p:cNvPr id="5" name="Footer Placeholder 4">
            <a:extLst>
              <a:ext uri="{FF2B5EF4-FFF2-40B4-BE49-F238E27FC236}">
                <a16:creationId xmlns:a16="http://schemas.microsoft.com/office/drawing/2014/main" id="{5E55C77E-6D6C-A324-F13D-AA879E4B8D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191694-995F-5E80-012C-E0921BF074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A4F83-B96C-4EDB-9F5F-E64E503AEF33}" type="slidenum">
              <a:rPr lang="en-IN" smtClean="0"/>
              <a:t>‹#›</a:t>
            </a:fld>
            <a:endParaRPr lang="en-IN"/>
          </a:p>
        </p:txBody>
      </p:sp>
    </p:spTree>
    <p:extLst>
      <p:ext uri="{BB962C8B-B14F-4D97-AF65-F5344CB8AC3E}">
        <p14:creationId xmlns:p14="http://schemas.microsoft.com/office/powerpoint/2010/main" val="3499252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F97B1-4BE7-5116-22B8-0C1A2264E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9C2E3-F1EA-B060-956C-C17511B6DBE7}"/>
              </a:ext>
            </a:extLst>
          </p:cNvPr>
          <p:cNvSpPr>
            <a:spLocks noGrp="1"/>
          </p:cNvSpPr>
          <p:nvPr>
            <p:ph type="title"/>
          </p:nvPr>
        </p:nvSpPr>
        <p:spPr>
          <a:xfrm>
            <a:off x="838200" y="2273942"/>
            <a:ext cx="10515600" cy="2310116"/>
          </a:xfrm>
        </p:spPr>
        <p:txBody>
          <a:bodyPr>
            <a:normAutofit/>
          </a:bodyPr>
          <a:lstStyle/>
          <a:p>
            <a:pPr algn="ctr"/>
            <a:r>
              <a:rPr lang="en-IN" dirty="0"/>
              <a:t>Embedded C program for interfacing a dual </a:t>
            </a:r>
            <a:br>
              <a:rPr lang="en-IN" dirty="0"/>
            </a:br>
            <a:r>
              <a:rPr lang="en-IN" dirty="0"/>
              <a:t>7-segment LED with increment and decrement switch</a:t>
            </a:r>
          </a:p>
        </p:txBody>
      </p:sp>
    </p:spTree>
    <p:extLst>
      <p:ext uri="{BB962C8B-B14F-4D97-AF65-F5344CB8AC3E}">
        <p14:creationId xmlns:p14="http://schemas.microsoft.com/office/powerpoint/2010/main" val="2258664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8B08-784A-4B18-87FA-CFB9DDA3BCCC}"/>
              </a:ext>
            </a:extLst>
          </p:cNvPr>
          <p:cNvSpPr>
            <a:spLocks noGrp="1"/>
          </p:cNvSpPr>
          <p:nvPr>
            <p:ph type="title"/>
          </p:nvPr>
        </p:nvSpPr>
        <p:spPr/>
        <p:txBody>
          <a:bodyPr/>
          <a:lstStyle/>
          <a:p>
            <a:r>
              <a:rPr lang="en-IN" dirty="0"/>
              <a:t>Configuring pull up and pull down registers</a:t>
            </a:r>
          </a:p>
        </p:txBody>
      </p:sp>
      <p:sp>
        <p:nvSpPr>
          <p:cNvPr id="3" name="Content Placeholder 2">
            <a:extLst>
              <a:ext uri="{FF2B5EF4-FFF2-40B4-BE49-F238E27FC236}">
                <a16:creationId xmlns:a16="http://schemas.microsoft.com/office/drawing/2014/main" id="{C1F0DEA0-325A-FB70-A9F4-B8B49AFB6E75}"/>
              </a:ext>
            </a:extLst>
          </p:cNvPr>
          <p:cNvSpPr>
            <a:spLocks noGrp="1"/>
          </p:cNvSpPr>
          <p:nvPr>
            <p:ph idx="1"/>
          </p:nvPr>
        </p:nvSpPr>
        <p:spPr>
          <a:xfrm>
            <a:off x="838200" y="1690688"/>
            <a:ext cx="10515600" cy="4483869"/>
          </a:xfrm>
        </p:spPr>
        <p:txBody>
          <a:bodyPr>
            <a:normAutofit fontScale="77500" lnSpcReduction="20000"/>
          </a:bodyPr>
          <a:lstStyle/>
          <a:p>
            <a:r>
              <a:rPr lang="en-IN" dirty="0"/>
              <a:t>Why should I configure PUPDR?</a:t>
            </a:r>
          </a:p>
          <a:p>
            <a:pPr lvl="1"/>
            <a:r>
              <a:rPr lang="en-IN" dirty="0"/>
              <a:t>When I don’t press the switch, the default value of the switch is depended on whether the pin is pulled up or pulled down.</a:t>
            </a:r>
          </a:p>
          <a:p>
            <a:r>
              <a:rPr lang="en-IN" dirty="0"/>
              <a:t>What are the default values?</a:t>
            </a:r>
          </a:p>
          <a:p>
            <a:pPr lvl="1"/>
            <a:r>
              <a:rPr lang="en-IN" dirty="0"/>
              <a:t>Pulled up pin: Default value is “0”.</a:t>
            </a:r>
          </a:p>
          <a:p>
            <a:pPr lvl="1"/>
            <a:r>
              <a:rPr lang="en-IN" dirty="0"/>
              <a:t>Pulled down pin: Default value is “1”.</a:t>
            </a:r>
          </a:p>
          <a:p>
            <a:pPr lvl="1"/>
            <a:r>
              <a:rPr lang="en-IN" dirty="0"/>
              <a:t>“00” is for No pull up No pull down</a:t>
            </a:r>
          </a:p>
          <a:p>
            <a:pPr lvl="1"/>
            <a:r>
              <a:rPr lang="en-IN" dirty="0"/>
              <a:t>“01” is for Pull-Up</a:t>
            </a:r>
          </a:p>
          <a:p>
            <a:pPr lvl="1"/>
            <a:r>
              <a:rPr lang="en-IN" dirty="0"/>
              <a:t>“10” is for Pull-Down</a:t>
            </a:r>
          </a:p>
          <a:p>
            <a:pPr lvl="1"/>
            <a:r>
              <a:rPr lang="en-IN" dirty="0"/>
              <a:t>“11” is Reserved</a:t>
            </a:r>
          </a:p>
          <a:p>
            <a:r>
              <a:rPr lang="en-IN" dirty="0"/>
              <a:t>Reset PUPDR</a:t>
            </a:r>
          </a:p>
          <a:p>
            <a:pPr lvl="1"/>
            <a:r>
              <a:rPr lang="en-IN" dirty="0"/>
              <a:t>GPIOA-&gt;PUPDR&amp;=~0xF0000000; </a:t>
            </a:r>
          </a:p>
          <a:p>
            <a:r>
              <a:rPr lang="en-IN" dirty="0"/>
              <a:t>Configure PUPDR</a:t>
            </a:r>
          </a:p>
          <a:p>
            <a:pPr lvl="1"/>
            <a:r>
              <a:rPr lang="en-IN" dirty="0"/>
              <a:t>GPIOA-&gt;PUPDR|=0X50000000</a:t>
            </a:r>
          </a:p>
          <a:p>
            <a:r>
              <a:rPr lang="en-IN" dirty="0"/>
              <a:t>Let us assume “count = 0”</a:t>
            </a:r>
          </a:p>
        </p:txBody>
      </p:sp>
    </p:spTree>
    <p:extLst>
      <p:ext uri="{BB962C8B-B14F-4D97-AF65-F5344CB8AC3E}">
        <p14:creationId xmlns:p14="http://schemas.microsoft.com/office/powerpoint/2010/main" val="351370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19BC-5EA2-D37D-D753-FDB6CB9D08C7}"/>
              </a:ext>
            </a:extLst>
          </p:cNvPr>
          <p:cNvSpPr>
            <a:spLocks noGrp="1"/>
          </p:cNvSpPr>
          <p:nvPr>
            <p:ph type="title"/>
          </p:nvPr>
        </p:nvSpPr>
        <p:spPr>
          <a:xfrm>
            <a:off x="838200" y="296372"/>
            <a:ext cx="10515600" cy="1325563"/>
          </a:xfrm>
        </p:spPr>
        <p:txBody>
          <a:bodyPr/>
          <a:lstStyle/>
          <a:p>
            <a:r>
              <a:rPr lang="en-IN" dirty="0"/>
              <a:t>Monitoring IDR</a:t>
            </a:r>
          </a:p>
        </p:txBody>
      </p:sp>
      <p:sp>
        <p:nvSpPr>
          <p:cNvPr id="3" name="Content Placeholder 2">
            <a:extLst>
              <a:ext uri="{FF2B5EF4-FFF2-40B4-BE49-F238E27FC236}">
                <a16:creationId xmlns:a16="http://schemas.microsoft.com/office/drawing/2014/main" id="{6C7CA528-D8C9-5CFB-1728-5DBE88FFDCD3}"/>
              </a:ext>
            </a:extLst>
          </p:cNvPr>
          <p:cNvSpPr>
            <a:spLocks noGrp="1"/>
          </p:cNvSpPr>
          <p:nvPr>
            <p:ph idx="1"/>
          </p:nvPr>
        </p:nvSpPr>
        <p:spPr>
          <a:xfrm>
            <a:off x="744718" y="4498467"/>
            <a:ext cx="10609082" cy="2159263"/>
          </a:xfrm>
        </p:spPr>
        <p:txBody>
          <a:bodyPr/>
          <a:lstStyle/>
          <a:p>
            <a:r>
              <a:rPr lang="en-IN" dirty="0"/>
              <a:t>Read data from IDR</a:t>
            </a:r>
          </a:p>
          <a:p>
            <a:pPr lvl="1"/>
            <a:r>
              <a:rPr lang="en-IN" dirty="0"/>
              <a:t>First construct the monitoring bit, here IDR1 must be 1 to monitor the state of IDR1 we have to perform bitwise and  with IDR register</a:t>
            </a:r>
          </a:p>
          <a:p>
            <a:pPr lvl="1"/>
            <a:r>
              <a:rPr lang="en-IN" dirty="0"/>
              <a:t>GPIOA-&gt;IDR &amp; 0X0008000, GPIOA-&gt;IDR &amp; 0X0004000; These will read the status of the 2 particular Pins through IDR</a:t>
            </a:r>
          </a:p>
        </p:txBody>
      </p:sp>
      <p:pic>
        <p:nvPicPr>
          <p:cNvPr id="9" name="Picture 8">
            <a:extLst>
              <a:ext uri="{FF2B5EF4-FFF2-40B4-BE49-F238E27FC236}">
                <a16:creationId xmlns:a16="http://schemas.microsoft.com/office/drawing/2014/main" id="{DFD92679-22F8-DDA3-4491-91EDC9A083BF}"/>
              </a:ext>
            </a:extLst>
          </p:cNvPr>
          <p:cNvPicPr>
            <a:picLocks noChangeAspect="1"/>
          </p:cNvPicPr>
          <p:nvPr/>
        </p:nvPicPr>
        <p:blipFill>
          <a:blip r:embed="rId2"/>
          <a:stretch>
            <a:fillRect/>
          </a:stretch>
        </p:blipFill>
        <p:spPr>
          <a:xfrm>
            <a:off x="3005899" y="1621935"/>
            <a:ext cx="5953956" cy="2572109"/>
          </a:xfrm>
          <a:prstGeom prst="rect">
            <a:avLst/>
          </a:prstGeom>
        </p:spPr>
      </p:pic>
    </p:spTree>
    <p:extLst>
      <p:ext uri="{BB962C8B-B14F-4D97-AF65-F5344CB8AC3E}">
        <p14:creationId xmlns:p14="http://schemas.microsoft.com/office/powerpoint/2010/main" val="415733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23BF-EAA5-ACFC-6C1F-D0232A659FC1}"/>
              </a:ext>
            </a:extLst>
          </p:cNvPr>
          <p:cNvSpPr>
            <a:spLocks noGrp="1"/>
          </p:cNvSpPr>
          <p:nvPr>
            <p:ph type="title"/>
          </p:nvPr>
        </p:nvSpPr>
        <p:spPr/>
        <p:txBody>
          <a:bodyPr/>
          <a:lstStyle/>
          <a:p>
            <a:r>
              <a:rPr lang="en-IN" dirty="0"/>
              <a:t>Configuring ODR</a:t>
            </a:r>
          </a:p>
        </p:txBody>
      </p:sp>
      <p:sp>
        <p:nvSpPr>
          <p:cNvPr id="3" name="Content Placeholder 2">
            <a:extLst>
              <a:ext uri="{FF2B5EF4-FFF2-40B4-BE49-F238E27FC236}">
                <a16:creationId xmlns:a16="http://schemas.microsoft.com/office/drawing/2014/main" id="{9221F1F1-9E40-7E63-7FF4-94B06BB44636}"/>
              </a:ext>
            </a:extLst>
          </p:cNvPr>
          <p:cNvSpPr>
            <a:spLocks noGrp="1"/>
          </p:cNvSpPr>
          <p:nvPr>
            <p:ph idx="1"/>
          </p:nvPr>
        </p:nvSpPr>
        <p:spPr>
          <a:xfrm>
            <a:off x="234098" y="4458878"/>
            <a:ext cx="12069452" cy="2318993"/>
          </a:xfrm>
        </p:spPr>
        <p:txBody>
          <a:bodyPr>
            <a:normAutofit fontScale="77500" lnSpcReduction="20000"/>
          </a:bodyPr>
          <a:lstStyle/>
          <a:p>
            <a:r>
              <a:rPr lang="en-IN" dirty="0"/>
              <a:t>Initialize an array with the digit wise hex codes.</a:t>
            </a:r>
          </a:p>
          <a:p>
            <a:pPr lvl="1"/>
            <a:r>
              <a:rPr lang="en-IN" dirty="0" err="1"/>
              <a:t>num</a:t>
            </a:r>
            <a:r>
              <a:rPr lang="en-IN" dirty="0"/>
              <a:t>[10]={0X3F,0X06,0X5B,0X4F,0X66,0X6D,0X7D,0X07,0X7F,0X6F};</a:t>
            </a:r>
          </a:p>
          <a:p>
            <a:r>
              <a:rPr lang="en-IN" dirty="0"/>
              <a:t>Increment the count if status of the pin1 is changed, Decrement the count if status of the pin1 is changed, don’t increment or decrement while pressed, increment or decrement only when released.</a:t>
            </a:r>
          </a:p>
          <a:p>
            <a:r>
              <a:rPr lang="en-IN" dirty="0"/>
              <a:t>Now configure the ODR by the necessary hex code.</a:t>
            </a:r>
          </a:p>
          <a:p>
            <a:pPr lvl="1"/>
            <a:r>
              <a:rPr lang="en-IN" dirty="0"/>
              <a:t>GPIOA-&gt;ODR=</a:t>
            </a:r>
            <a:r>
              <a:rPr lang="en-IN" dirty="0" err="1"/>
              <a:t>num</a:t>
            </a:r>
            <a:r>
              <a:rPr lang="en-IN" dirty="0"/>
              <a:t>[(count/10)%10]&lt;&lt;7 | </a:t>
            </a:r>
            <a:r>
              <a:rPr lang="en-IN" dirty="0" err="1"/>
              <a:t>num</a:t>
            </a:r>
            <a:r>
              <a:rPr lang="en-IN" dirty="0"/>
              <a:t>[count%10];</a:t>
            </a:r>
          </a:p>
          <a:p>
            <a:pPr lvl="1"/>
            <a:r>
              <a:rPr lang="en-IN" dirty="0"/>
              <a:t>This will shift the tens place digit to upper nibble, keeping ones place to lower nibble</a:t>
            </a:r>
          </a:p>
          <a:p>
            <a:pPr lvl="1"/>
            <a:endParaRPr lang="en-IN" dirty="0"/>
          </a:p>
        </p:txBody>
      </p:sp>
      <p:pic>
        <p:nvPicPr>
          <p:cNvPr id="10" name="Picture 9">
            <a:extLst>
              <a:ext uri="{FF2B5EF4-FFF2-40B4-BE49-F238E27FC236}">
                <a16:creationId xmlns:a16="http://schemas.microsoft.com/office/drawing/2014/main" id="{D6982D2C-3B66-40BB-0AFE-BF08A095C537}"/>
              </a:ext>
            </a:extLst>
          </p:cNvPr>
          <p:cNvPicPr>
            <a:picLocks noChangeAspect="1"/>
          </p:cNvPicPr>
          <p:nvPr/>
        </p:nvPicPr>
        <p:blipFill>
          <a:blip r:embed="rId2"/>
          <a:stretch>
            <a:fillRect/>
          </a:stretch>
        </p:blipFill>
        <p:spPr>
          <a:xfrm>
            <a:off x="2817990" y="1372546"/>
            <a:ext cx="6556019" cy="3086332"/>
          </a:xfrm>
          <a:prstGeom prst="rect">
            <a:avLst/>
          </a:prstGeom>
        </p:spPr>
      </p:pic>
    </p:spTree>
    <p:extLst>
      <p:ext uri="{BB962C8B-B14F-4D97-AF65-F5344CB8AC3E}">
        <p14:creationId xmlns:p14="http://schemas.microsoft.com/office/powerpoint/2010/main" val="332701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EA29-9A2B-737C-E532-48BD1CF1E6A3}"/>
              </a:ext>
            </a:extLst>
          </p:cNvPr>
          <p:cNvSpPr>
            <a:spLocks noGrp="1"/>
          </p:cNvSpPr>
          <p:nvPr>
            <p:ph type="title"/>
          </p:nvPr>
        </p:nvSpPr>
        <p:spPr/>
        <p:txBody>
          <a:bodyPr/>
          <a:lstStyle/>
          <a:p>
            <a:r>
              <a:rPr lang="en-IN" dirty="0"/>
              <a:t>Final Code</a:t>
            </a:r>
          </a:p>
        </p:txBody>
      </p:sp>
      <p:pic>
        <p:nvPicPr>
          <p:cNvPr id="4" name="Picture 3">
            <a:extLst>
              <a:ext uri="{FF2B5EF4-FFF2-40B4-BE49-F238E27FC236}">
                <a16:creationId xmlns:a16="http://schemas.microsoft.com/office/drawing/2014/main" id="{368AD82C-1B32-D9FB-1CAD-BC0099425B2E}"/>
              </a:ext>
            </a:extLst>
          </p:cNvPr>
          <p:cNvPicPr>
            <a:picLocks noChangeAspect="1"/>
          </p:cNvPicPr>
          <p:nvPr/>
        </p:nvPicPr>
        <p:blipFill>
          <a:blip r:embed="rId2"/>
          <a:stretch>
            <a:fillRect/>
          </a:stretch>
        </p:blipFill>
        <p:spPr>
          <a:xfrm>
            <a:off x="838200" y="1387914"/>
            <a:ext cx="6398447" cy="5104961"/>
          </a:xfrm>
          <a:prstGeom prst="rect">
            <a:avLst/>
          </a:prstGeom>
        </p:spPr>
      </p:pic>
    </p:spTree>
    <p:extLst>
      <p:ext uri="{BB962C8B-B14F-4D97-AF65-F5344CB8AC3E}">
        <p14:creationId xmlns:p14="http://schemas.microsoft.com/office/powerpoint/2010/main" val="52700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58988-C801-F263-17BC-741702C790A1}"/>
              </a:ext>
            </a:extLst>
          </p:cNvPr>
          <p:cNvSpPr>
            <a:spLocks noGrp="1"/>
          </p:cNvSpPr>
          <p:nvPr>
            <p:ph type="title"/>
          </p:nvPr>
        </p:nvSpPr>
        <p:spPr/>
        <p:txBody>
          <a:bodyPr/>
          <a:lstStyle/>
          <a:p>
            <a:r>
              <a:rPr lang="en-IN" dirty="0">
                <a:latin typeface="Arial Rounded MT Bold" panose="020F0704030504030204" pitchFamily="34" charset="0"/>
              </a:rPr>
              <a:t>Please Subscribe to my channel……..</a:t>
            </a:r>
          </a:p>
        </p:txBody>
      </p:sp>
      <p:pic>
        <p:nvPicPr>
          <p:cNvPr id="5" name="Picture 4">
            <a:extLst>
              <a:ext uri="{FF2B5EF4-FFF2-40B4-BE49-F238E27FC236}">
                <a16:creationId xmlns:a16="http://schemas.microsoft.com/office/drawing/2014/main" id="{C34052E4-1198-928D-71AA-E4F953779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695" y="2169838"/>
            <a:ext cx="3608794" cy="3608794"/>
          </a:xfrm>
          <a:prstGeom prst="rect">
            <a:avLst/>
          </a:prstGeom>
        </p:spPr>
      </p:pic>
      <p:sp>
        <p:nvSpPr>
          <p:cNvPr id="6" name="Rectangle 5">
            <a:extLst>
              <a:ext uri="{FF2B5EF4-FFF2-40B4-BE49-F238E27FC236}">
                <a16:creationId xmlns:a16="http://schemas.microsoft.com/office/drawing/2014/main" id="{C4445EF4-3290-B208-F511-D340E8012172}"/>
              </a:ext>
            </a:extLst>
          </p:cNvPr>
          <p:cNvSpPr/>
          <p:nvPr/>
        </p:nvSpPr>
        <p:spPr>
          <a:xfrm>
            <a:off x="6003635" y="2967335"/>
            <a:ext cx="184731" cy="923330"/>
          </a:xfrm>
          <a:prstGeom prst="rect">
            <a:avLst/>
          </a:prstGeom>
          <a:noFill/>
        </p:spPr>
        <p:txBody>
          <a:bodyPr wrap="none" lIns="91440" tIns="45720" rIns="91440" bIns="45720">
            <a:spAutoFit/>
          </a:bodyPr>
          <a:lstStyle/>
          <a:p>
            <a:pPr algn="ctr"/>
            <a:endParaRPr lang="en-US" sz="5400" b="1" cap="none" spc="0" dirty="0">
              <a:ln w="22225">
                <a:solidFill>
                  <a:schemeClr val="accent2"/>
                </a:solidFill>
                <a:prstDash val="solid"/>
              </a:ln>
              <a:solidFill>
                <a:schemeClr val="accent2">
                  <a:lumMod val="40000"/>
                  <a:lumOff val="60000"/>
                </a:schemeClr>
              </a:solidFill>
              <a:effectLst/>
            </a:endParaRPr>
          </a:p>
        </p:txBody>
      </p:sp>
      <p:sp>
        <p:nvSpPr>
          <p:cNvPr id="7" name="Rectangle 6">
            <a:extLst>
              <a:ext uri="{FF2B5EF4-FFF2-40B4-BE49-F238E27FC236}">
                <a16:creationId xmlns:a16="http://schemas.microsoft.com/office/drawing/2014/main" id="{408F26CB-A31A-842A-61D6-C256BB78DFFF}"/>
              </a:ext>
            </a:extLst>
          </p:cNvPr>
          <p:cNvSpPr/>
          <p:nvPr/>
        </p:nvSpPr>
        <p:spPr>
          <a:xfrm>
            <a:off x="1150467" y="2362312"/>
            <a:ext cx="3159839" cy="3416320"/>
          </a:xfrm>
          <a:prstGeom prst="rect">
            <a:avLst/>
          </a:prstGeom>
          <a:noFill/>
        </p:spPr>
        <p:txBody>
          <a:bodyPr wrap="none" lIns="91440" tIns="45720" rIns="91440" bIns="45720">
            <a:spAutoFit/>
          </a:bodyPr>
          <a:lstStyle/>
          <a:p>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Like </a:t>
            </a:r>
            <a:b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Share</a:t>
            </a:r>
            <a:b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Comment </a:t>
            </a:r>
            <a:b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Subscribe</a:t>
            </a:r>
          </a:p>
        </p:txBody>
      </p:sp>
    </p:spTree>
    <p:extLst>
      <p:ext uri="{BB962C8B-B14F-4D97-AF65-F5344CB8AC3E}">
        <p14:creationId xmlns:p14="http://schemas.microsoft.com/office/powerpoint/2010/main" val="93366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0857-BDF2-9B78-E147-45574175736D}"/>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E43468CE-851C-EAE5-3186-60849B899CD6}"/>
              </a:ext>
            </a:extLst>
          </p:cNvPr>
          <p:cNvSpPr>
            <a:spLocks noGrp="1"/>
          </p:cNvSpPr>
          <p:nvPr>
            <p:ph idx="1"/>
          </p:nvPr>
        </p:nvSpPr>
        <p:spPr>
          <a:xfrm>
            <a:off x="838200" y="1974261"/>
            <a:ext cx="6731524" cy="4518614"/>
          </a:xfrm>
        </p:spPr>
        <p:txBody>
          <a:bodyPr>
            <a:normAutofit/>
          </a:bodyPr>
          <a:lstStyle/>
          <a:p>
            <a:r>
              <a:rPr lang="en-IN" dirty="0"/>
              <a:t>Read the status of the switch.</a:t>
            </a:r>
          </a:p>
          <a:p>
            <a:r>
              <a:rPr lang="en-IN" dirty="0"/>
              <a:t>If the status of switch is changed, increment the count on seven segment display.</a:t>
            </a:r>
          </a:p>
          <a:p>
            <a:r>
              <a:rPr lang="en-IN" dirty="0"/>
              <a:t>Display the ones and tens place digit separately on 2 seven segment displays.</a:t>
            </a:r>
          </a:p>
          <a:p>
            <a:endParaRPr lang="en-IN" dirty="0"/>
          </a:p>
        </p:txBody>
      </p:sp>
      <p:pic>
        <p:nvPicPr>
          <p:cNvPr id="1026" name="Picture 2" descr="Working with Seven Segment Displays | DIY Project | Jameco">
            <a:extLst>
              <a:ext uri="{FF2B5EF4-FFF2-40B4-BE49-F238E27FC236}">
                <a16:creationId xmlns:a16="http://schemas.microsoft.com/office/drawing/2014/main" id="{D48160C8-AE3D-A66E-343C-4844AC854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9388" y="1491136"/>
            <a:ext cx="3058417" cy="27603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1BFE91-19F2-E34E-5562-85CD4F077796}"/>
              </a:ext>
            </a:extLst>
          </p:cNvPr>
          <p:cNvSpPr txBox="1"/>
          <p:nvPr/>
        </p:nvSpPr>
        <p:spPr>
          <a:xfrm>
            <a:off x="8220173" y="4685122"/>
            <a:ext cx="3133627" cy="923330"/>
          </a:xfrm>
          <a:prstGeom prst="rect">
            <a:avLst/>
          </a:prstGeom>
          <a:noFill/>
        </p:spPr>
        <p:txBody>
          <a:bodyPr wrap="square" rtlCol="0">
            <a:spAutoFit/>
          </a:bodyPr>
          <a:lstStyle/>
          <a:p>
            <a:r>
              <a:rPr lang="en-IN" dirty="0"/>
              <a:t>There are 2 types of 7 segment LED’s, here we are using common Cathode type</a:t>
            </a:r>
          </a:p>
        </p:txBody>
      </p:sp>
    </p:spTree>
    <p:extLst>
      <p:ext uri="{BB962C8B-B14F-4D97-AF65-F5344CB8AC3E}">
        <p14:creationId xmlns:p14="http://schemas.microsoft.com/office/powerpoint/2010/main" val="271186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5DB1-0E39-AA97-93CC-D0D2562A6FF8}"/>
              </a:ext>
            </a:extLst>
          </p:cNvPr>
          <p:cNvSpPr>
            <a:spLocks noGrp="1"/>
          </p:cNvSpPr>
          <p:nvPr>
            <p:ph type="title"/>
          </p:nvPr>
        </p:nvSpPr>
        <p:spPr/>
        <p:txBody>
          <a:bodyPr/>
          <a:lstStyle/>
          <a:p>
            <a:r>
              <a:rPr lang="en-IN" dirty="0"/>
              <a:t>Defining combinations of ABCDEFG for different integers.</a:t>
            </a:r>
          </a:p>
        </p:txBody>
      </p:sp>
      <p:graphicFrame>
        <p:nvGraphicFramePr>
          <p:cNvPr id="15" name="Table 14">
            <a:extLst>
              <a:ext uri="{FF2B5EF4-FFF2-40B4-BE49-F238E27FC236}">
                <a16:creationId xmlns:a16="http://schemas.microsoft.com/office/drawing/2014/main" id="{FB54765D-60FC-958E-71D1-BF1E25748ADF}"/>
              </a:ext>
            </a:extLst>
          </p:cNvPr>
          <p:cNvGraphicFramePr>
            <a:graphicFrameLocks noGrp="1"/>
          </p:cNvGraphicFramePr>
          <p:nvPr/>
        </p:nvGraphicFramePr>
        <p:xfrm>
          <a:off x="838200" y="1889079"/>
          <a:ext cx="8127999" cy="426466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751079633"/>
                    </a:ext>
                  </a:extLst>
                </a:gridCol>
                <a:gridCol w="903111">
                  <a:extLst>
                    <a:ext uri="{9D8B030D-6E8A-4147-A177-3AD203B41FA5}">
                      <a16:colId xmlns:a16="http://schemas.microsoft.com/office/drawing/2014/main" val="2483565445"/>
                    </a:ext>
                  </a:extLst>
                </a:gridCol>
                <a:gridCol w="903111">
                  <a:extLst>
                    <a:ext uri="{9D8B030D-6E8A-4147-A177-3AD203B41FA5}">
                      <a16:colId xmlns:a16="http://schemas.microsoft.com/office/drawing/2014/main" val="3386035776"/>
                    </a:ext>
                  </a:extLst>
                </a:gridCol>
                <a:gridCol w="903111">
                  <a:extLst>
                    <a:ext uri="{9D8B030D-6E8A-4147-A177-3AD203B41FA5}">
                      <a16:colId xmlns:a16="http://schemas.microsoft.com/office/drawing/2014/main" val="3693559724"/>
                    </a:ext>
                  </a:extLst>
                </a:gridCol>
                <a:gridCol w="903111">
                  <a:extLst>
                    <a:ext uri="{9D8B030D-6E8A-4147-A177-3AD203B41FA5}">
                      <a16:colId xmlns:a16="http://schemas.microsoft.com/office/drawing/2014/main" val="2495976895"/>
                    </a:ext>
                  </a:extLst>
                </a:gridCol>
                <a:gridCol w="903111">
                  <a:extLst>
                    <a:ext uri="{9D8B030D-6E8A-4147-A177-3AD203B41FA5}">
                      <a16:colId xmlns:a16="http://schemas.microsoft.com/office/drawing/2014/main" val="284512333"/>
                    </a:ext>
                  </a:extLst>
                </a:gridCol>
                <a:gridCol w="903111">
                  <a:extLst>
                    <a:ext uri="{9D8B030D-6E8A-4147-A177-3AD203B41FA5}">
                      <a16:colId xmlns:a16="http://schemas.microsoft.com/office/drawing/2014/main" val="4258808554"/>
                    </a:ext>
                  </a:extLst>
                </a:gridCol>
                <a:gridCol w="903111">
                  <a:extLst>
                    <a:ext uri="{9D8B030D-6E8A-4147-A177-3AD203B41FA5}">
                      <a16:colId xmlns:a16="http://schemas.microsoft.com/office/drawing/2014/main" val="2161351385"/>
                    </a:ext>
                  </a:extLst>
                </a:gridCol>
                <a:gridCol w="903111">
                  <a:extLst>
                    <a:ext uri="{9D8B030D-6E8A-4147-A177-3AD203B41FA5}">
                      <a16:colId xmlns:a16="http://schemas.microsoft.com/office/drawing/2014/main" val="2197482323"/>
                    </a:ext>
                  </a:extLst>
                </a:gridCol>
              </a:tblGrid>
              <a:tr h="370840">
                <a:tc>
                  <a:txBody>
                    <a:bodyPr/>
                    <a:lstStyle/>
                    <a:p>
                      <a:pPr algn="ctr" fontAlgn="ctr"/>
                      <a:r>
                        <a:rPr lang="en-IN" sz="1800" b="1" i="0" u="none" strike="noStrike" dirty="0">
                          <a:solidFill>
                            <a:srgbClr val="000000"/>
                          </a:solidFill>
                          <a:effectLst/>
                          <a:latin typeface="Calibri" panose="020F0502020204030204" pitchFamily="34" charset="0"/>
                        </a:rPr>
                        <a:t>Integer</a:t>
                      </a:r>
                    </a:p>
                  </a:txBody>
                  <a:tcPr marL="7620" marR="7620" marT="7620" marB="0" anchor="ctr"/>
                </a:tc>
                <a:tc>
                  <a:txBody>
                    <a:bodyPr/>
                    <a:lstStyle/>
                    <a:p>
                      <a:pPr algn="ctr" fontAlgn="ctr"/>
                      <a:r>
                        <a:rPr lang="en-IN" sz="1800" b="1" i="0" u="none" strike="noStrike">
                          <a:solidFill>
                            <a:srgbClr val="000000"/>
                          </a:solidFill>
                          <a:effectLst/>
                          <a:latin typeface="Calibri" panose="020F0502020204030204" pitchFamily="34" charset="0"/>
                        </a:rPr>
                        <a:t>a</a:t>
                      </a:r>
                    </a:p>
                  </a:txBody>
                  <a:tcPr marL="7620" marR="7620" marT="7620" marB="0" anchor="ctr"/>
                </a:tc>
                <a:tc>
                  <a:txBody>
                    <a:bodyPr/>
                    <a:lstStyle/>
                    <a:p>
                      <a:pPr algn="ctr" fontAlgn="ctr"/>
                      <a:r>
                        <a:rPr lang="en-IN" sz="1800" b="1" i="0" u="none" strike="noStrike">
                          <a:solidFill>
                            <a:srgbClr val="000000"/>
                          </a:solidFill>
                          <a:effectLst/>
                          <a:latin typeface="Calibri" panose="020F0502020204030204" pitchFamily="34" charset="0"/>
                        </a:rPr>
                        <a:t>b</a:t>
                      </a:r>
                    </a:p>
                  </a:txBody>
                  <a:tcPr marL="7620" marR="7620" marT="7620" marB="0" anchor="ctr"/>
                </a:tc>
                <a:tc>
                  <a:txBody>
                    <a:bodyPr/>
                    <a:lstStyle/>
                    <a:p>
                      <a:pPr algn="ctr" fontAlgn="ctr"/>
                      <a:r>
                        <a:rPr lang="en-IN" sz="1800" b="1" i="0" u="none" strike="noStrike">
                          <a:solidFill>
                            <a:srgbClr val="000000"/>
                          </a:solidFill>
                          <a:effectLst/>
                          <a:latin typeface="Calibri" panose="020F0502020204030204" pitchFamily="34" charset="0"/>
                        </a:rPr>
                        <a:t>c</a:t>
                      </a:r>
                    </a:p>
                  </a:txBody>
                  <a:tcPr marL="7620" marR="7620" marT="7620" marB="0" anchor="ctr"/>
                </a:tc>
                <a:tc>
                  <a:txBody>
                    <a:bodyPr/>
                    <a:lstStyle/>
                    <a:p>
                      <a:pPr algn="ctr" fontAlgn="ctr"/>
                      <a:r>
                        <a:rPr lang="en-IN" sz="1800" b="1" i="0" u="none" strike="noStrike">
                          <a:solidFill>
                            <a:srgbClr val="000000"/>
                          </a:solidFill>
                          <a:effectLst/>
                          <a:latin typeface="Calibri" panose="020F0502020204030204" pitchFamily="34" charset="0"/>
                        </a:rPr>
                        <a:t>d</a:t>
                      </a:r>
                    </a:p>
                  </a:txBody>
                  <a:tcPr marL="7620" marR="7620" marT="7620" marB="0" anchor="ctr"/>
                </a:tc>
                <a:tc>
                  <a:txBody>
                    <a:bodyPr/>
                    <a:lstStyle/>
                    <a:p>
                      <a:pPr algn="ctr" fontAlgn="ctr"/>
                      <a:r>
                        <a:rPr lang="en-IN" sz="1800" b="1" i="0" u="none" strike="noStrike">
                          <a:solidFill>
                            <a:srgbClr val="000000"/>
                          </a:solidFill>
                          <a:effectLst/>
                          <a:latin typeface="Calibri" panose="020F0502020204030204" pitchFamily="34" charset="0"/>
                        </a:rPr>
                        <a:t>e</a:t>
                      </a:r>
                    </a:p>
                  </a:txBody>
                  <a:tcPr marL="7620" marR="7620" marT="7620" marB="0" anchor="ctr"/>
                </a:tc>
                <a:tc>
                  <a:txBody>
                    <a:bodyPr/>
                    <a:lstStyle/>
                    <a:p>
                      <a:pPr algn="ctr" fontAlgn="ctr"/>
                      <a:r>
                        <a:rPr lang="en-IN" sz="1800" b="1" i="0" u="none" strike="noStrike">
                          <a:solidFill>
                            <a:srgbClr val="000000"/>
                          </a:solidFill>
                          <a:effectLst/>
                          <a:latin typeface="Calibri" panose="020F0502020204030204" pitchFamily="34" charset="0"/>
                        </a:rPr>
                        <a:t>f</a:t>
                      </a:r>
                    </a:p>
                  </a:txBody>
                  <a:tcPr marL="7620" marR="7620" marT="7620" marB="0" anchor="ctr"/>
                </a:tc>
                <a:tc>
                  <a:txBody>
                    <a:bodyPr/>
                    <a:lstStyle/>
                    <a:p>
                      <a:pPr algn="ctr" fontAlgn="ctr"/>
                      <a:r>
                        <a:rPr lang="en-IN" sz="1800" b="1" i="0" u="none" strike="noStrike">
                          <a:solidFill>
                            <a:srgbClr val="000000"/>
                          </a:solidFill>
                          <a:effectLst/>
                          <a:latin typeface="Calibri" panose="020F0502020204030204" pitchFamily="34" charset="0"/>
                        </a:rPr>
                        <a:t>g</a:t>
                      </a:r>
                    </a:p>
                  </a:txBody>
                  <a:tcPr marL="7620" marR="7620" marT="7620" marB="0" anchor="ctr"/>
                </a:tc>
                <a:tc>
                  <a:txBody>
                    <a:bodyPr/>
                    <a:lstStyle/>
                    <a:p>
                      <a:pPr algn="ctr" fontAlgn="ctr"/>
                      <a:r>
                        <a:rPr lang="en-IN" sz="1800" b="1" i="0" u="none" strike="noStrike">
                          <a:solidFill>
                            <a:srgbClr val="000000"/>
                          </a:solidFill>
                          <a:effectLst/>
                          <a:latin typeface="Calibri" panose="020F0502020204030204" pitchFamily="34" charset="0"/>
                        </a:rPr>
                        <a:t>Hex (abcdefg)</a:t>
                      </a:r>
                    </a:p>
                  </a:txBody>
                  <a:tcPr marL="7620" marR="7620" marT="7620" marB="0" anchor="ctr"/>
                </a:tc>
                <a:extLst>
                  <a:ext uri="{0D108BD9-81ED-4DB2-BD59-A6C34878D82A}">
                    <a16:rowId xmlns:a16="http://schemas.microsoft.com/office/drawing/2014/main" val="3604836289"/>
                  </a:ext>
                </a:extLst>
              </a:tr>
              <a:tr h="370840">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Arial Unicode MS"/>
                        </a:rPr>
                        <a:t>0x3F</a:t>
                      </a:r>
                    </a:p>
                  </a:txBody>
                  <a:tcPr marL="7620" marR="7620" marT="7620" marB="0" anchor="ctr"/>
                </a:tc>
                <a:extLst>
                  <a:ext uri="{0D108BD9-81ED-4DB2-BD59-A6C34878D82A}">
                    <a16:rowId xmlns:a16="http://schemas.microsoft.com/office/drawing/2014/main" val="720280589"/>
                  </a:ext>
                </a:extLst>
              </a:tr>
              <a:tr h="370840">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Arial Unicode MS"/>
                        </a:rPr>
                        <a:t>0x06</a:t>
                      </a:r>
                    </a:p>
                  </a:txBody>
                  <a:tcPr marL="7620" marR="7620" marT="7620" marB="0" anchor="ctr"/>
                </a:tc>
                <a:extLst>
                  <a:ext uri="{0D108BD9-81ED-4DB2-BD59-A6C34878D82A}">
                    <a16:rowId xmlns:a16="http://schemas.microsoft.com/office/drawing/2014/main" val="1267402208"/>
                  </a:ext>
                </a:extLst>
              </a:tr>
              <a:tr h="370840">
                <a:tc>
                  <a:txBody>
                    <a:bodyPr/>
                    <a:lstStyle/>
                    <a:p>
                      <a:pPr algn="ctr" fontAlgn="ctr"/>
                      <a:r>
                        <a:rPr lang="en-IN" sz="18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Arial Unicode MS"/>
                        </a:rPr>
                        <a:t>0x5B</a:t>
                      </a:r>
                    </a:p>
                  </a:txBody>
                  <a:tcPr marL="7620" marR="7620" marT="7620" marB="0" anchor="ctr"/>
                </a:tc>
                <a:extLst>
                  <a:ext uri="{0D108BD9-81ED-4DB2-BD59-A6C34878D82A}">
                    <a16:rowId xmlns:a16="http://schemas.microsoft.com/office/drawing/2014/main" val="2604255011"/>
                  </a:ext>
                </a:extLst>
              </a:tr>
              <a:tr h="370840">
                <a:tc>
                  <a:txBody>
                    <a:bodyPr/>
                    <a:lstStyle/>
                    <a:p>
                      <a:pPr algn="ctr" fontAlgn="ctr"/>
                      <a:r>
                        <a:rPr lang="en-IN" sz="18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dirty="0">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Arial Unicode MS"/>
                        </a:rPr>
                        <a:t>0x4F</a:t>
                      </a:r>
                    </a:p>
                  </a:txBody>
                  <a:tcPr marL="7620" marR="7620" marT="7620" marB="0" anchor="ctr"/>
                </a:tc>
                <a:extLst>
                  <a:ext uri="{0D108BD9-81ED-4DB2-BD59-A6C34878D82A}">
                    <a16:rowId xmlns:a16="http://schemas.microsoft.com/office/drawing/2014/main" val="4249798441"/>
                  </a:ext>
                </a:extLst>
              </a:tr>
              <a:tr h="370840">
                <a:tc>
                  <a:txBody>
                    <a:bodyPr/>
                    <a:lstStyle/>
                    <a:p>
                      <a:pPr algn="ctr" fontAlgn="ctr"/>
                      <a:r>
                        <a:rPr lang="en-IN" sz="18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Arial Unicode MS"/>
                        </a:rPr>
                        <a:t>0x66</a:t>
                      </a:r>
                    </a:p>
                  </a:txBody>
                  <a:tcPr marL="7620" marR="7620" marT="7620" marB="0" anchor="ctr"/>
                </a:tc>
                <a:extLst>
                  <a:ext uri="{0D108BD9-81ED-4DB2-BD59-A6C34878D82A}">
                    <a16:rowId xmlns:a16="http://schemas.microsoft.com/office/drawing/2014/main" val="2678727666"/>
                  </a:ext>
                </a:extLst>
              </a:tr>
              <a:tr h="370840">
                <a:tc>
                  <a:txBody>
                    <a:bodyPr/>
                    <a:lstStyle/>
                    <a:p>
                      <a:pPr algn="ctr" fontAlgn="ctr"/>
                      <a:r>
                        <a:rPr lang="en-IN" sz="1800" b="0"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Arial Unicode MS"/>
                        </a:rPr>
                        <a:t>0x6D</a:t>
                      </a:r>
                    </a:p>
                  </a:txBody>
                  <a:tcPr marL="7620" marR="7620" marT="7620" marB="0" anchor="ctr"/>
                </a:tc>
                <a:extLst>
                  <a:ext uri="{0D108BD9-81ED-4DB2-BD59-A6C34878D82A}">
                    <a16:rowId xmlns:a16="http://schemas.microsoft.com/office/drawing/2014/main" val="1382102183"/>
                  </a:ext>
                </a:extLst>
              </a:tr>
              <a:tr h="370840">
                <a:tc>
                  <a:txBody>
                    <a:bodyPr/>
                    <a:lstStyle/>
                    <a:p>
                      <a:pPr algn="ctr" fontAlgn="ctr"/>
                      <a:r>
                        <a:rPr lang="en-IN" sz="18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Arial Unicode MS"/>
                        </a:rPr>
                        <a:t>0x7D</a:t>
                      </a:r>
                    </a:p>
                  </a:txBody>
                  <a:tcPr marL="7620" marR="7620" marT="7620" marB="0" anchor="ctr"/>
                </a:tc>
                <a:extLst>
                  <a:ext uri="{0D108BD9-81ED-4DB2-BD59-A6C34878D82A}">
                    <a16:rowId xmlns:a16="http://schemas.microsoft.com/office/drawing/2014/main" val="2158065865"/>
                  </a:ext>
                </a:extLst>
              </a:tr>
              <a:tr h="370840">
                <a:tc>
                  <a:txBody>
                    <a:bodyPr/>
                    <a:lstStyle/>
                    <a:p>
                      <a:pPr algn="ctr" fontAlgn="ctr"/>
                      <a:r>
                        <a:rPr lang="en-IN" sz="1800" b="0" i="0" u="none" strike="noStrike">
                          <a:solidFill>
                            <a:srgbClr val="000000"/>
                          </a:solidFill>
                          <a:effectLst/>
                          <a:latin typeface="Calibri" panose="020F0502020204030204" pitchFamily="34" charset="0"/>
                        </a:rPr>
                        <a:t>7</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Arial Unicode MS"/>
                        </a:rPr>
                        <a:t>0x07</a:t>
                      </a:r>
                    </a:p>
                  </a:txBody>
                  <a:tcPr marL="7620" marR="7620" marT="7620" marB="0" anchor="ctr"/>
                </a:tc>
                <a:extLst>
                  <a:ext uri="{0D108BD9-81ED-4DB2-BD59-A6C34878D82A}">
                    <a16:rowId xmlns:a16="http://schemas.microsoft.com/office/drawing/2014/main" val="933989845"/>
                  </a:ext>
                </a:extLst>
              </a:tr>
              <a:tr h="370840">
                <a:tc>
                  <a:txBody>
                    <a:bodyPr/>
                    <a:lstStyle/>
                    <a:p>
                      <a:pPr algn="ctr" fontAlgn="ctr"/>
                      <a:r>
                        <a:rPr lang="en-IN" sz="18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Arial Unicode MS"/>
                        </a:rPr>
                        <a:t>0x7F</a:t>
                      </a:r>
                    </a:p>
                  </a:txBody>
                  <a:tcPr marL="7620" marR="7620" marT="7620" marB="0" anchor="ctr"/>
                </a:tc>
                <a:extLst>
                  <a:ext uri="{0D108BD9-81ED-4DB2-BD59-A6C34878D82A}">
                    <a16:rowId xmlns:a16="http://schemas.microsoft.com/office/drawing/2014/main" val="336548741"/>
                  </a:ext>
                </a:extLst>
              </a:tr>
              <a:tr h="370840">
                <a:tc>
                  <a:txBody>
                    <a:bodyPr/>
                    <a:lstStyle/>
                    <a:p>
                      <a:pPr algn="ctr" fontAlgn="ctr"/>
                      <a:r>
                        <a:rPr lang="en-IN" sz="1800" b="0" i="0" u="none" strike="noStrike">
                          <a:solidFill>
                            <a:srgbClr val="000000"/>
                          </a:solidFill>
                          <a:effectLst/>
                          <a:latin typeface="Calibri" panose="020F0502020204030204" pitchFamily="34" charset="0"/>
                        </a:rPr>
                        <a:t>9</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IN" sz="1800" b="0" i="0" u="none" strike="noStrike" dirty="0">
                          <a:solidFill>
                            <a:srgbClr val="000000"/>
                          </a:solidFill>
                          <a:effectLst/>
                          <a:latin typeface="Arial Unicode MS"/>
                        </a:rPr>
                        <a:t>0x6F</a:t>
                      </a:r>
                    </a:p>
                  </a:txBody>
                  <a:tcPr marL="7620" marR="7620" marT="7620" marB="0" anchor="ctr"/>
                </a:tc>
                <a:extLst>
                  <a:ext uri="{0D108BD9-81ED-4DB2-BD59-A6C34878D82A}">
                    <a16:rowId xmlns:a16="http://schemas.microsoft.com/office/drawing/2014/main" val="153021632"/>
                  </a:ext>
                </a:extLst>
              </a:tr>
            </a:tbl>
          </a:graphicData>
        </a:graphic>
      </p:graphicFrame>
      <p:pic>
        <p:nvPicPr>
          <p:cNvPr id="16" name="Picture 2" descr="Working with Seven Segment Displays | DIY Project | Jameco">
            <a:extLst>
              <a:ext uri="{FF2B5EF4-FFF2-40B4-BE49-F238E27FC236}">
                <a16:creationId xmlns:a16="http://schemas.microsoft.com/office/drawing/2014/main" id="{D200E9EF-3D9C-9D63-2A9E-C616DC8492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999"/>
          <a:stretch/>
        </p:blipFill>
        <p:spPr bwMode="auto">
          <a:xfrm>
            <a:off x="9483365" y="2641233"/>
            <a:ext cx="2324435" cy="276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42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24E7-F80F-00CB-A857-9A1570DE8E77}"/>
              </a:ext>
            </a:extLst>
          </p:cNvPr>
          <p:cNvSpPr>
            <a:spLocks noGrp="1"/>
          </p:cNvSpPr>
          <p:nvPr>
            <p:ph type="title"/>
          </p:nvPr>
        </p:nvSpPr>
        <p:spPr/>
        <p:txBody>
          <a:bodyPr/>
          <a:lstStyle/>
          <a:p>
            <a:r>
              <a:rPr lang="en-IN" dirty="0"/>
              <a:t>Steps for programming STM32</a:t>
            </a:r>
          </a:p>
        </p:txBody>
      </p:sp>
      <p:sp>
        <p:nvSpPr>
          <p:cNvPr id="3" name="Content Placeholder 2">
            <a:extLst>
              <a:ext uri="{FF2B5EF4-FFF2-40B4-BE49-F238E27FC236}">
                <a16:creationId xmlns:a16="http://schemas.microsoft.com/office/drawing/2014/main" id="{DFEAD0B3-01C1-D305-382F-C635A4C0B045}"/>
              </a:ext>
            </a:extLst>
          </p:cNvPr>
          <p:cNvSpPr>
            <a:spLocks noGrp="1"/>
          </p:cNvSpPr>
          <p:nvPr>
            <p:ph idx="1"/>
          </p:nvPr>
        </p:nvSpPr>
        <p:spPr/>
        <p:txBody>
          <a:bodyPr>
            <a:normAutofit lnSpcReduction="10000"/>
          </a:bodyPr>
          <a:lstStyle/>
          <a:p>
            <a:r>
              <a:rPr lang="en-IN" dirty="0"/>
              <a:t>Enable clock for necessary ports.</a:t>
            </a:r>
          </a:p>
          <a:p>
            <a:r>
              <a:rPr lang="en-IN" dirty="0"/>
              <a:t>Reset the GPIO’s that are to be used.</a:t>
            </a:r>
          </a:p>
          <a:p>
            <a:r>
              <a:rPr lang="en-IN" dirty="0"/>
              <a:t>Configure the GPIO’s for input/ output.</a:t>
            </a:r>
          </a:p>
          <a:p>
            <a:r>
              <a:rPr lang="en-IN" dirty="0"/>
              <a:t>Reset the PUPDR register for necessary pins.</a:t>
            </a:r>
          </a:p>
          <a:p>
            <a:r>
              <a:rPr lang="en-IN" dirty="0"/>
              <a:t>Configure the necessary pins for PULL UP/ PULL DOWN with PUPDR.</a:t>
            </a:r>
          </a:p>
          <a:p>
            <a:r>
              <a:rPr lang="en-IN" dirty="0"/>
              <a:t>Initialize a variable named “count” with “0”.</a:t>
            </a:r>
          </a:p>
          <a:p>
            <a:r>
              <a:rPr lang="en-IN" dirty="0"/>
              <a:t>Read necessary IDR value.</a:t>
            </a:r>
          </a:p>
          <a:p>
            <a:r>
              <a:rPr lang="en-IN" dirty="0"/>
              <a:t>Increment the count value and actuate peripherals by configuring necessary ODR’s to display the count value on both the displays.</a:t>
            </a:r>
          </a:p>
        </p:txBody>
      </p:sp>
    </p:spTree>
    <p:extLst>
      <p:ext uri="{BB962C8B-B14F-4D97-AF65-F5344CB8AC3E}">
        <p14:creationId xmlns:p14="http://schemas.microsoft.com/office/powerpoint/2010/main" val="166872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8BE2-53B4-E5A8-9796-091F253680C1}"/>
              </a:ext>
            </a:extLst>
          </p:cNvPr>
          <p:cNvSpPr>
            <a:spLocks noGrp="1"/>
          </p:cNvSpPr>
          <p:nvPr>
            <p:ph type="title"/>
          </p:nvPr>
        </p:nvSpPr>
        <p:spPr/>
        <p:txBody>
          <a:bodyPr/>
          <a:lstStyle/>
          <a:p>
            <a:r>
              <a:rPr lang="en-IN" dirty="0"/>
              <a:t>Enabling Clock</a:t>
            </a:r>
          </a:p>
        </p:txBody>
      </p:sp>
      <p:sp>
        <p:nvSpPr>
          <p:cNvPr id="3" name="Content Placeholder 2">
            <a:extLst>
              <a:ext uri="{FF2B5EF4-FFF2-40B4-BE49-F238E27FC236}">
                <a16:creationId xmlns:a16="http://schemas.microsoft.com/office/drawing/2014/main" id="{E979DE42-84DF-BADC-07E4-BE3C736B8932}"/>
              </a:ext>
            </a:extLst>
          </p:cNvPr>
          <p:cNvSpPr>
            <a:spLocks noGrp="1"/>
          </p:cNvSpPr>
          <p:nvPr>
            <p:ph idx="1"/>
          </p:nvPr>
        </p:nvSpPr>
        <p:spPr>
          <a:xfrm>
            <a:off x="838200" y="5052767"/>
            <a:ext cx="10515600" cy="1124196"/>
          </a:xfrm>
        </p:spPr>
        <p:txBody>
          <a:bodyPr/>
          <a:lstStyle/>
          <a:p>
            <a:r>
              <a:rPr lang="en-IN" dirty="0"/>
              <a:t>RCC-&gt;AHB1ENR = 0X00000001;</a:t>
            </a:r>
          </a:p>
          <a:p>
            <a:r>
              <a:rPr lang="en-IN" dirty="0"/>
              <a:t>Let us use GPIOA for all the operations.</a:t>
            </a:r>
          </a:p>
        </p:txBody>
      </p:sp>
      <p:pic>
        <p:nvPicPr>
          <p:cNvPr id="5" name="Picture 4">
            <a:extLst>
              <a:ext uri="{FF2B5EF4-FFF2-40B4-BE49-F238E27FC236}">
                <a16:creationId xmlns:a16="http://schemas.microsoft.com/office/drawing/2014/main" id="{2A94A441-11E4-9071-0F8F-866C69A3C6D5}"/>
              </a:ext>
            </a:extLst>
          </p:cNvPr>
          <p:cNvPicPr>
            <a:picLocks noChangeAspect="1"/>
          </p:cNvPicPr>
          <p:nvPr/>
        </p:nvPicPr>
        <p:blipFill>
          <a:blip r:embed="rId2"/>
          <a:stretch>
            <a:fillRect/>
          </a:stretch>
        </p:blipFill>
        <p:spPr>
          <a:xfrm>
            <a:off x="1797719" y="1542187"/>
            <a:ext cx="8596561" cy="3135740"/>
          </a:xfrm>
          <a:prstGeom prst="rect">
            <a:avLst/>
          </a:prstGeom>
        </p:spPr>
      </p:pic>
    </p:spTree>
    <p:extLst>
      <p:ext uri="{BB962C8B-B14F-4D97-AF65-F5344CB8AC3E}">
        <p14:creationId xmlns:p14="http://schemas.microsoft.com/office/powerpoint/2010/main" val="48969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7CA991-BEB3-5D8F-52A8-A95959C63B9C}"/>
              </a:ext>
            </a:extLst>
          </p:cNvPr>
          <p:cNvPicPr>
            <a:picLocks noChangeAspect="1"/>
          </p:cNvPicPr>
          <p:nvPr/>
        </p:nvPicPr>
        <p:blipFill>
          <a:blip r:embed="rId2"/>
          <a:stretch>
            <a:fillRect/>
          </a:stretch>
        </p:blipFill>
        <p:spPr>
          <a:xfrm>
            <a:off x="870808" y="618733"/>
            <a:ext cx="10450383" cy="5620534"/>
          </a:xfrm>
          <a:prstGeom prst="rect">
            <a:avLst/>
          </a:prstGeom>
        </p:spPr>
      </p:pic>
    </p:spTree>
    <p:extLst>
      <p:ext uri="{BB962C8B-B14F-4D97-AF65-F5344CB8AC3E}">
        <p14:creationId xmlns:p14="http://schemas.microsoft.com/office/powerpoint/2010/main" val="210903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DDC7-65AA-EEEC-FB77-F60681858A4A}"/>
              </a:ext>
            </a:extLst>
          </p:cNvPr>
          <p:cNvSpPr>
            <a:spLocks noGrp="1"/>
          </p:cNvSpPr>
          <p:nvPr>
            <p:ph type="title"/>
          </p:nvPr>
        </p:nvSpPr>
        <p:spPr/>
        <p:txBody>
          <a:bodyPr/>
          <a:lstStyle/>
          <a:p>
            <a:r>
              <a:rPr lang="en-IN" dirty="0"/>
              <a:t>How to Write a value into a register?</a:t>
            </a:r>
          </a:p>
        </p:txBody>
      </p:sp>
      <p:sp>
        <p:nvSpPr>
          <p:cNvPr id="3" name="Content Placeholder 2">
            <a:extLst>
              <a:ext uri="{FF2B5EF4-FFF2-40B4-BE49-F238E27FC236}">
                <a16:creationId xmlns:a16="http://schemas.microsoft.com/office/drawing/2014/main" id="{5CA6BCF5-87D0-D463-F9F2-49E7749C11DB}"/>
              </a:ext>
            </a:extLst>
          </p:cNvPr>
          <p:cNvSpPr>
            <a:spLocks noGrp="1"/>
          </p:cNvSpPr>
          <p:nvPr>
            <p:ph idx="1"/>
          </p:nvPr>
        </p:nvSpPr>
        <p:spPr/>
        <p:txBody>
          <a:bodyPr/>
          <a:lstStyle/>
          <a:p>
            <a:r>
              <a:rPr lang="en-IN" dirty="0"/>
              <a:t>GPIOA-&gt;MODER = 0X00000001; //which means PA.0 is output</a:t>
            </a:r>
          </a:p>
          <a:p>
            <a:r>
              <a:rPr lang="en-IN" dirty="0"/>
              <a:t>Now if I want PA.3 to be as output then</a:t>
            </a:r>
          </a:p>
          <a:p>
            <a:pPr lvl="1"/>
            <a:r>
              <a:rPr lang="en-IN" dirty="0"/>
              <a:t>GPIOA-&gt;MODER = 0X00000040; </a:t>
            </a:r>
          </a:p>
          <a:p>
            <a:pPr lvl="1"/>
            <a:r>
              <a:rPr lang="en-IN" dirty="0"/>
              <a:t>This will configure PA.3 as output but remove the previous configuration of PA.0.</a:t>
            </a:r>
          </a:p>
          <a:p>
            <a:r>
              <a:rPr lang="en-IN" dirty="0"/>
              <a:t>Instead we can use “&amp;=~” combination read as “and assigned with negation of” to reset necessary ports.</a:t>
            </a:r>
          </a:p>
          <a:p>
            <a:r>
              <a:rPr lang="en-IN" dirty="0"/>
              <a:t>We can use “|=“ combination read as “or assigned with” to configure to required mode.</a:t>
            </a:r>
          </a:p>
        </p:txBody>
      </p:sp>
    </p:spTree>
    <p:extLst>
      <p:ext uri="{BB962C8B-B14F-4D97-AF65-F5344CB8AC3E}">
        <p14:creationId xmlns:p14="http://schemas.microsoft.com/office/powerpoint/2010/main" val="129298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89FA7-DE10-38F5-2FA6-B50503CA66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83CCA-F665-F82C-C495-87867DDDC241}"/>
              </a:ext>
            </a:extLst>
          </p:cNvPr>
          <p:cNvSpPr>
            <a:spLocks noGrp="1"/>
          </p:cNvSpPr>
          <p:nvPr>
            <p:ph type="title"/>
          </p:nvPr>
        </p:nvSpPr>
        <p:spPr/>
        <p:txBody>
          <a:bodyPr/>
          <a:lstStyle/>
          <a:p>
            <a:r>
              <a:rPr lang="en-IN" dirty="0"/>
              <a:t>How to Write a value into a register?</a:t>
            </a:r>
          </a:p>
        </p:txBody>
      </p:sp>
      <p:sp>
        <p:nvSpPr>
          <p:cNvPr id="3" name="Content Placeholder 2">
            <a:extLst>
              <a:ext uri="{FF2B5EF4-FFF2-40B4-BE49-F238E27FC236}">
                <a16:creationId xmlns:a16="http://schemas.microsoft.com/office/drawing/2014/main" id="{701AAA3B-587C-8D1C-58F6-B2192A8706EE}"/>
              </a:ext>
            </a:extLst>
          </p:cNvPr>
          <p:cNvSpPr>
            <a:spLocks noGrp="1"/>
          </p:cNvSpPr>
          <p:nvPr>
            <p:ph idx="1"/>
          </p:nvPr>
        </p:nvSpPr>
        <p:spPr/>
        <p:txBody>
          <a:bodyPr/>
          <a:lstStyle/>
          <a:p>
            <a:r>
              <a:rPr lang="en-IN" dirty="0"/>
              <a:t>Objective: make PA.0 to PA.13 as outputs PA.15 as input.</a:t>
            </a:r>
          </a:p>
          <a:p>
            <a:r>
              <a:rPr lang="en-IN" dirty="0"/>
              <a:t>Steps:</a:t>
            </a:r>
          </a:p>
          <a:p>
            <a:pPr lvl="1"/>
            <a:r>
              <a:rPr lang="en-IN" dirty="0"/>
              <a:t>Reset the MODER register of port A pertaining to PA.0 to PA.6 and PA.8.</a:t>
            </a:r>
          </a:p>
          <a:p>
            <a:pPr lvl="2"/>
            <a:r>
              <a:rPr lang="en-IN" dirty="0"/>
              <a:t>A moder state of “00” for a particular pin is assumed to be the reset state.</a:t>
            </a:r>
          </a:p>
          <a:p>
            <a:pPr lvl="2"/>
            <a:r>
              <a:rPr lang="en-IN" dirty="0"/>
              <a:t>GPIOA-&gt;MODER&amp;=~0XFFFFFFFF;</a:t>
            </a:r>
          </a:p>
          <a:p>
            <a:pPr lvl="1"/>
            <a:r>
              <a:rPr lang="en-IN" dirty="0"/>
              <a:t>Configure the MODER register of port A for PA.0 to PA.13 as outputs PA.15 as input.</a:t>
            </a:r>
          </a:p>
          <a:p>
            <a:pPr lvl="2"/>
            <a:r>
              <a:rPr lang="en-IN" dirty="0"/>
              <a:t>“01” for a pin is treated as output.</a:t>
            </a:r>
          </a:p>
          <a:p>
            <a:pPr lvl="2"/>
            <a:r>
              <a:rPr lang="en-IN" dirty="0"/>
              <a:t>“00” for a pin is treated as input.</a:t>
            </a:r>
          </a:p>
          <a:p>
            <a:pPr lvl="2"/>
            <a:r>
              <a:rPr lang="en-IN" dirty="0"/>
              <a:t>GPIOA-&gt;MODER |= 0x05555555;;</a:t>
            </a:r>
          </a:p>
        </p:txBody>
      </p:sp>
    </p:spTree>
    <p:extLst>
      <p:ext uri="{BB962C8B-B14F-4D97-AF65-F5344CB8AC3E}">
        <p14:creationId xmlns:p14="http://schemas.microsoft.com/office/powerpoint/2010/main" val="123974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B2E3B2-C67D-754A-FE28-11A77B9D8BE8}"/>
              </a:ext>
            </a:extLst>
          </p:cNvPr>
          <p:cNvPicPr>
            <a:picLocks noChangeAspect="1"/>
          </p:cNvPicPr>
          <p:nvPr/>
        </p:nvPicPr>
        <p:blipFill>
          <a:blip r:embed="rId2"/>
          <a:stretch>
            <a:fillRect/>
          </a:stretch>
        </p:blipFill>
        <p:spPr>
          <a:xfrm>
            <a:off x="1075624" y="1023602"/>
            <a:ext cx="10040751" cy="4810796"/>
          </a:xfrm>
          <a:prstGeom prst="rect">
            <a:avLst/>
          </a:prstGeom>
        </p:spPr>
      </p:pic>
    </p:spTree>
    <p:extLst>
      <p:ext uri="{BB962C8B-B14F-4D97-AF65-F5344CB8AC3E}">
        <p14:creationId xmlns:p14="http://schemas.microsoft.com/office/powerpoint/2010/main" val="1160704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804</Words>
  <Application>Microsoft Office PowerPoint</Application>
  <PresentationFormat>Widescreen</PresentationFormat>
  <Paragraphs>164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Rounded MT Bold</vt:lpstr>
      <vt:lpstr>Arial Unicode MS</vt:lpstr>
      <vt:lpstr>Calibri</vt:lpstr>
      <vt:lpstr>Calibri Light</vt:lpstr>
      <vt:lpstr>Office Theme</vt:lpstr>
      <vt:lpstr>Embedded C program for interfacing a dual  7-segment LED with increment and decrement switch</vt:lpstr>
      <vt:lpstr>Algorithm</vt:lpstr>
      <vt:lpstr>Defining combinations of ABCDEFG for different integers.</vt:lpstr>
      <vt:lpstr>Steps for programming STM32</vt:lpstr>
      <vt:lpstr>Enabling Clock</vt:lpstr>
      <vt:lpstr>PowerPoint Presentation</vt:lpstr>
      <vt:lpstr>How to Write a value into a register?</vt:lpstr>
      <vt:lpstr>How to Write a value into a register?</vt:lpstr>
      <vt:lpstr>PowerPoint Presentation</vt:lpstr>
      <vt:lpstr>Configuring pull up and pull down registers</vt:lpstr>
      <vt:lpstr>Monitoring IDR</vt:lpstr>
      <vt:lpstr>Configuring ODR</vt:lpstr>
      <vt:lpstr>Final Code</vt:lpstr>
      <vt:lpstr>Please Subscribe to my channel……..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 kalyan</dc:creator>
  <cp:lastModifiedBy>shiva kalyan</cp:lastModifiedBy>
  <cp:revision>7</cp:revision>
  <dcterms:created xsi:type="dcterms:W3CDTF">2024-11-10T14:32:17Z</dcterms:created>
  <dcterms:modified xsi:type="dcterms:W3CDTF">2024-11-10T17:53:33Z</dcterms:modified>
</cp:coreProperties>
</file>