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8" r:id="rId9"/>
    <p:sldId id="269" r:id="rId10"/>
    <p:sldId id="271" r:id="rId11"/>
    <p:sldId id="272" r:id="rId12"/>
    <p:sldId id="273" r:id="rId13"/>
    <p:sldId id="267" r:id="rId14"/>
    <p:sldId id="270" r:id="rId15"/>
    <p:sldId id="274" r:id="rId16"/>
    <p:sldId id="275" r:id="rId17"/>
    <p:sldId id="261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88289" y="762240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Sales trend for a particular brand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46586-D4FC-4012-98FC-02414A2DE1C8}"/>
              </a:ext>
            </a:extLst>
          </p:cNvPr>
          <p:cNvSpPr txBox="1"/>
          <p:nvPr/>
        </p:nvSpPr>
        <p:spPr>
          <a:xfrm>
            <a:off x="241910" y="1162149"/>
            <a:ext cx="8195429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Highest transactions were done on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2017-02-14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on the occasion of </a:t>
            </a:r>
            <a:r>
              <a:rPr lang="en-US" b="1" dirty="0"/>
              <a:t>V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alentine’s day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and on 2017-08-18.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   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Giant Bicycles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has highest sales in the months of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May, August, December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 This pattern is observed to be as high sales occur in end of seasons.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   (August - Winter end)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   (December - Spring end)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   (May - autumn end)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Norco Bicycles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has highest sales in months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April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October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December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OHM Cycles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has highest sales in the month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JULY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and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AUGUST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Solex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have highest sales in </a:t>
            </a:r>
            <a:r>
              <a:rPr lang="en-US" b="1" dirty="0"/>
              <a:t>O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ctober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and </a:t>
            </a:r>
            <a:r>
              <a:rPr lang="en-US" b="1" dirty="0"/>
              <a:t>N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ovember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purchases are being happened in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mid 10 days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of the month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5012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88289" y="762240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Sales trend for a particular brand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82FBC-59BE-4A30-AD9A-E9CFF1BF7A90}"/>
              </a:ext>
            </a:extLst>
          </p:cNvPr>
          <p:cNvSpPr txBox="1"/>
          <p:nvPr/>
        </p:nvSpPr>
        <p:spPr>
          <a:xfrm>
            <a:off x="406311" y="4609246"/>
            <a:ext cx="74617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46586-D4FC-4012-98FC-02414A2DE1C8}"/>
              </a:ext>
            </a:extLst>
          </p:cNvPr>
          <p:cNvSpPr txBox="1"/>
          <p:nvPr/>
        </p:nvSpPr>
        <p:spPr>
          <a:xfrm>
            <a:off x="241910" y="1260506"/>
            <a:ext cx="8195429" cy="37548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less number of online orders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are recorded on 31st of every month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and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highest online orders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are on 15th (15 day pay check)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- </a:t>
            </a:r>
            <a:r>
              <a:rPr kumimoji="0" lang="en-US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Solex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has been most preferred by all the age groups.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 Most Valuable and successful are the years 2003-2007 and also have generated most highest revenue for Sprocket central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 The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middle aged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people are the highest buyers of cycles than any other age group.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 Sprocket central has most of middle aged customers (30-40)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 The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middle aged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people are more inclined towards standard (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product_line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 NSW </a:t>
            </a: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state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has the highest sales for cycles.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0235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88289" y="762240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Sales trend for a particular brand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82FBC-59BE-4A30-AD9A-E9CFF1BF7A90}"/>
              </a:ext>
            </a:extLst>
          </p:cNvPr>
          <p:cNvSpPr txBox="1"/>
          <p:nvPr/>
        </p:nvSpPr>
        <p:spPr>
          <a:xfrm>
            <a:off x="406311" y="4609246"/>
            <a:ext cx="74617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46586-D4FC-4012-98FC-02414A2DE1C8}"/>
              </a:ext>
            </a:extLst>
          </p:cNvPr>
          <p:cNvSpPr txBox="1"/>
          <p:nvPr/>
        </p:nvSpPr>
        <p:spPr>
          <a:xfrm>
            <a:off x="241910" y="1260506"/>
            <a:ext cx="8195429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-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Queensland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has the highest mean for list price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NSW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has generated highest revenue of 11 million dollars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 There are most of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property valuation 8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customers shop at sprocket central.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Property valuation 2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customers buy items worth high money compared to others.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-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High concentration towards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property valuation 8 and 9 customers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Female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bought more cycles than men on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valentines day.</a:t>
            </a:r>
          </a:p>
        </p:txBody>
      </p:sp>
    </p:spTree>
    <p:extLst>
      <p:ext uri="{BB962C8B-B14F-4D97-AF65-F5344CB8AC3E}">
        <p14:creationId xmlns:p14="http://schemas.microsoft.com/office/powerpoint/2010/main" val="23549730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Distribution Plot for Sum of List Price with customer id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- There are many customers who have transacted the amount between 4000 and 7500 AUD.</a:t>
            </a:r>
          </a:p>
          <a:p>
            <a:r>
              <a:rPr lang="en-IN" dirty="0"/>
              <a:t> - These people are the most to visit and there are less number of customers whose transaction amount is greater than 10000 AUD.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C4295-613D-4D95-88F4-B329B33E6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46" y="2106086"/>
            <a:ext cx="3903757" cy="24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304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Using K-Means	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494873"/>
            <a:ext cx="8705059" cy="334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IN" dirty="0"/>
              <a:t>The data DOB is converted to Age and which has the good chance of accurate model building.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As most of job titles are missing, the job industry category is taken as the main attribute leaving former.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Past 3 year bike related purchases holds a better chance of knowing about the customer.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Wealth segment is one of the key feature to determine the kind of customers (hence it is converted to dummies).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Property valuation helps in determining key characteristics.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897219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Using K-Means	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494873"/>
            <a:ext cx="8705059" cy="3843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- Male / Female have different buying trends.</a:t>
            </a:r>
          </a:p>
          <a:p>
            <a:endParaRPr lang="en-IN" dirty="0"/>
          </a:p>
          <a:p>
            <a:r>
              <a:rPr lang="en-IN" dirty="0"/>
              <a:t>- The states patterns can be determined.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The above attributes are the only attributes which help the model in building accurately.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The Removed Attributes are:</a:t>
            </a:r>
          </a:p>
          <a:p>
            <a:pPr marL="285750" lvl="1" indent="-285750">
              <a:buFontTx/>
              <a:buChar char="-"/>
            </a:pPr>
            <a:r>
              <a:rPr lang="en-IN" dirty="0"/>
              <a:t>Customer-id</a:t>
            </a:r>
          </a:p>
          <a:p>
            <a:pPr marL="285750" lvl="1" indent="-285750">
              <a:buFontTx/>
              <a:buChar char="-"/>
            </a:pPr>
            <a:r>
              <a:rPr lang="en-IN" dirty="0" err="1"/>
              <a:t>First_name</a:t>
            </a:r>
            <a:endParaRPr lang="en-IN" dirty="0"/>
          </a:p>
          <a:p>
            <a:pPr marL="285750" lvl="1" indent="-285750">
              <a:buFontTx/>
              <a:buChar char="-"/>
            </a:pPr>
            <a:r>
              <a:rPr lang="en-IN" dirty="0" err="1"/>
              <a:t>Last_name</a:t>
            </a:r>
            <a:endParaRPr lang="en-IN" dirty="0"/>
          </a:p>
          <a:p>
            <a:pPr marL="285750" lvl="1" indent="-285750">
              <a:buFontTx/>
              <a:buChar char="-"/>
            </a:pPr>
            <a:r>
              <a:rPr lang="en-IN" dirty="0" err="1"/>
              <a:t>Deceased_indicator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57732357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Using K-Means	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494873"/>
            <a:ext cx="8705059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IN" dirty="0"/>
              <a:t>Using Elbow method k=3 will be the optimal value to cluster the </a:t>
            </a:r>
          </a:p>
          <a:p>
            <a:r>
              <a:rPr lang="en-IN" dirty="0"/>
              <a:t>customers.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Hence we have used k=3 to segment the customers.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The 3 clusters have been generated for the new customer list.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991452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083299"/>
            <a:ext cx="6142612" cy="3612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IN" dirty="0"/>
              <a:t>The First name and last name of 290 customers are considered to be target group to focus.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Hence this cluster has the high people in marketing, financial </a:t>
            </a:r>
          </a:p>
          <a:p>
            <a:r>
              <a:rPr lang="en-IN" dirty="0"/>
              <a:t>Services and also have higher people in NSW which are the high revenue generators.</a:t>
            </a:r>
          </a:p>
          <a:p>
            <a:pPr marL="285750" indent="-285750">
              <a:buFontTx/>
              <a:buChar char="-"/>
            </a:pPr>
            <a:r>
              <a:rPr lang="en-IN" dirty="0"/>
              <a:t>The High Property Valuations seems to be high among this cluster among other clusters 1 and 2.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The Tenure is also most likely higher with some exceptions.</a:t>
            </a:r>
          </a:p>
          <a:p>
            <a:endParaRPr lang="en-IN" dirty="0"/>
          </a:p>
          <a:p>
            <a:r>
              <a:rPr lang="en-IN" dirty="0"/>
              <a:t>-    Hence, This cluster is believed to be revenue generating cluster. </a:t>
            </a:r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868405-8A3E-4BE6-A87D-340593D4D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50" y="852149"/>
            <a:ext cx="2609850" cy="42913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762240"/>
            <a:ext cx="8565600" cy="440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Problem:</a:t>
            </a:r>
          </a:p>
          <a:p>
            <a:r>
              <a:rPr lang="en-US" dirty="0"/>
              <a:t>- To know the customers who are loyal and solution for which customers to be targeted.</a:t>
            </a:r>
          </a:p>
          <a:p>
            <a:endParaRPr lang="en-US" dirty="0"/>
          </a:p>
          <a:p>
            <a:r>
              <a:rPr lang="en-US" dirty="0"/>
              <a:t>The Solution:</a:t>
            </a:r>
          </a:p>
          <a:p>
            <a:r>
              <a:rPr lang="en-US" dirty="0"/>
              <a:t>- Segmentation of customers into clusters and know underlying trends.</a:t>
            </a:r>
          </a:p>
          <a:p>
            <a:endParaRPr lang="en-US" dirty="0"/>
          </a:p>
          <a:p>
            <a:r>
              <a:rPr lang="en-US" dirty="0"/>
              <a:t>- Each cluster represent different type of customers.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/>
              <a:t>- Recommending the type of customers who are beneficial and generates high revenue to the organization/company.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Sales trend for a particular brand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/>
              <a:t>- </a:t>
            </a:r>
            <a:r>
              <a:rPr lang="en-IN" b="1" dirty="0" err="1"/>
              <a:t>Solex</a:t>
            </a:r>
            <a:r>
              <a:rPr lang="en-IN" dirty="0"/>
              <a:t> is the most appreciated brand among the customers.</a:t>
            </a:r>
          </a:p>
          <a:p>
            <a:endParaRPr lang="en-IN" dirty="0"/>
          </a:p>
          <a:p>
            <a:r>
              <a:rPr lang="en-IN" b="1" dirty="0"/>
              <a:t>-</a:t>
            </a:r>
            <a:r>
              <a:rPr lang="en-IN" dirty="0"/>
              <a:t> </a:t>
            </a:r>
            <a:r>
              <a:rPr lang="en-IN" b="1" dirty="0"/>
              <a:t>WeareA2B</a:t>
            </a:r>
            <a:r>
              <a:rPr lang="en-IN" dirty="0"/>
              <a:t> and the </a:t>
            </a:r>
            <a:r>
              <a:rPr lang="en-IN" b="1" dirty="0"/>
              <a:t>Giant Bicycles</a:t>
            </a:r>
            <a:r>
              <a:rPr lang="en-IN" dirty="0"/>
              <a:t> are the second and third most respectively.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9D461-061E-40D1-BF04-6A097504D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77" y="2162388"/>
            <a:ext cx="4282982" cy="26516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Sales trend for a particular brand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3682F-64A5-4EC7-91F9-4E46B42E2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38" y="833651"/>
            <a:ext cx="3452574" cy="2364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2722B9-50D3-4CBC-BA11-50DAE4C9295C}"/>
              </a:ext>
            </a:extLst>
          </p:cNvPr>
          <p:cNvSpPr txBox="1"/>
          <p:nvPr/>
        </p:nvSpPr>
        <p:spPr>
          <a:xfrm>
            <a:off x="205026" y="1856948"/>
            <a:ext cx="3969002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Though </a:t>
            </a:r>
            <a:r>
              <a:rPr kumimoji="0" lang="en-IN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Solex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has high sales, </a:t>
            </a: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WeareA</a:t>
            </a:r>
            <a:r>
              <a:rPr lang="en-IN" b="1" dirty="0"/>
              <a:t>2B </a:t>
            </a:r>
            <a:r>
              <a:rPr lang="en-IN" dirty="0"/>
              <a:t>has generated the highest profits.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3651D-F8B9-4C33-8943-59B07E7C1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2591988"/>
            <a:ext cx="3870251" cy="2364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DCBC6D-CD16-4A5B-8F1B-394EED23F694}"/>
              </a:ext>
            </a:extLst>
          </p:cNvPr>
          <p:cNvSpPr txBox="1"/>
          <p:nvPr/>
        </p:nvSpPr>
        <p:spPr>
          <a:xfrm>
            <a:off x="5144038" y="3732028"/>
            <a:ext cx="37873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- </a:t>
            </a:r>
            <a:r>
              <a:rPr lang="en-IN" b="1" dirty="0"/>
              <a:t>Standard</a:t>
            </a:r>
            <a:r>
              <a:rPr lang="en-IN" dirty="0"/>
              <a:t> product line has the highest generated revenue.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19620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Sales trend for a particular brand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D9171-5CFB-40DA-9BA7-1C54AA8D6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41" y="852149"/>
            <a:ext cx="4720859" cy="3061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763572-F90B-4EFF-968D-637CD79CF8A3}"/>
              </a:ext>
            </a:extLst>
          </p:cNvPr>
          <p:cNvSpPr txBox="1"/>
          <p:nvPr/>
        </p:nvSpPr>
        <p:spPr>
          <a:xfrm>
            <a:off x="361508" y="1988288"/>
            <a:ext cx="382772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 </a:t>
            </a: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Manufacturing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and </a:t>
            </a: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Financial Services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are the job categories which generate highest profits.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8E41C-901E-4A4C-8C18-9C07ADDBE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313"/>
            <a:ext cx="4954772" cy="1957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C06B68-2C79-4526-B293-15C7F09A0114}"/>
              </a:ext>
            </a:extLst>
          </p:cNvPr>
          <p:cNvSpPr txBox="1"/>
          <p:nvPr/>
        </p:nvSpPr>
        <p:spPr>
          <a:xfrm>
            <a:off x="5209953" y="4231758"/>
            <a:ext cx="363633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Map shows the highest number of transactions in a </a:t>
            </a:r>
            <a:r>
              <a:rPr kumimoji="0" lang="en-I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pincode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9362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6825" y="778443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Sales trend for a particular brand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7BD75-6CD4-48A0-8BB4-6AA06C697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3" y="1274121"/>
            <a:ext cx="7848600" cy="2866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B6B19F-CB3B-45F4-85F3-760F292A23F5}"/>
              </a:ext>
            </a:extLst>
          </p:cNvPr>
          <p:cNvSpPr txBox="1"/>
          <p:nvPr/>
        </p:nvSpPr>
        <p:spPr>
          <a:xfrm>
            <a:off x="423530" y="4369981"/>
            <a:ext cx="784859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transactions and revenue are correlated we can see </a:t>
            </a:r>
            <a:r>
              <a:rPr kumimoji="0" lang="en-IN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Solex</a:t>
            </a: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( medium )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is </a:t>
            </a:r>
            <a:r>
              <a:rPr lang="en-IN" dirty="0"/>
              <a:t>highly popular.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47419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Sales trend for a particular brand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5C71D-207D-4F40-98FB-7D22E041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482"/>
            <a:ext cx="9144000" cy="2806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082FBC-59BE-4A30-AD9A-E9CFF1BF7A90}"/>
              </a:ext>
            </a:extLst>
          </p:cNvPr>
          <p:cNvSpPr txBox="1"/>
          <p:nvPr/>
        </p:nvSpPr>
        <p:spPr>
          <a:xfrm>
            <a:off x="406311" y="4609246"/>
            <a:ext cx="74617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</a:t>
            </a:r>
            <a:r>
              <a:rPr kumimoji="0" lang="en-IN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Solex</a:t>
            </a: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medium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and </a:t>
            </a: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WeareA2B medium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are the highly popular in product class</a:t>
            </a:r>
          </a:p>
        </p:txBody>
      </p:sp>
    </p:spTree>
    <p:extLst>
      <p:ext uri="{BB962C8B-B14F-4D97-AF65-F5344CB8AC3E}">
        <p14:creationId xmlns:p14="http://schemas.microsoft.com/office/powerpoint/2010/main" val="12597337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Sales trend for a particular brand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82FBC-59BE-4A30-AD9A-E9CFF1BF7A90}"/>
              </a:ext>
            </a:extLst>
          </p:cNvPr>
          <p:cNvSpPr txBox="1"/>
          <p:nvPr/>
        </p:nvSpPr>
        <p:spPr>
          <a:xfrm>
            <a:off x="406311" y="4609246"/>
            <a:ext cx="74617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</a:t>
            </a:r>
            <a:r>
              <a:rPr kumimoji="0" lang="en-IN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Solex</a:t>
            </a: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standard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is the highly popular in product 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FACCCF-CBA1-4382-925E-A12E26A23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778"/>
            <a:ext cx="9144000" cy="355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64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1472</Words>
  <Application>Microsoft Office PowerPoint</Application>
  <PresentationFormat>On-screen Show (16:9)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 keerthan</cp:lastModifiedBy>
  <cp:revision>11</cp:revision>
  <dcterms:modified xsi:type="dcterms:W3CDTF">2020-08-04T07:47:07Z</dcterms:modified>
</cp:coreProperties>
</file>