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5"/>
  </p:notesMasterIdLst>
  <p:sldIdLst>
    <p:sldId id="273" r:id="rId2"/>
    <p:sldId id="257" r:id="rId3"/>
    <p:sldId id="274" r:id="rId4"/>
    <p:sldId id="258" r:id="rId5"/>
    <p:sldId id="259" r:id="rId6"/>
    <p:sldId id="277" r:id="rId7"/>
    <p:sldId id="260" r:id="rId8"/>
    <p:sldId id="278" r:id="rId9"/>
    <p:sldId id="279" r:id="rId10"/>
    <p:sldId id="276" r:id="rId11"/>
    <p:sldId id="261" r:id="rId12"/>
    <p:sldId id="262" r:id="rId13"/>
    <p:sldId id="267"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4"/>
  </p:normalViewPr>
  <p:slideViewPr>
    <p:cSldViewPr snapToGrid="0" snapToObjects="1">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2D476D-CD5F-4735-8ECD-ABC96AC5A121}" type="datetimeFigureOut">
              <a:rPr lang="en-IN" smtClean="0"/>
              <a:t>18-09-2024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294770-B826-4945-BD35-A0513A72FF4B}" type="slidenum">
              <a:rPr lang="en-IN" smtClean="0"/>
              <a:t>‹#›</a:t>
            </a:fld>
            <a:endParaRPr lang="en-IN"/>
          </a:p>
        </p:txBody>
      </p:sp>
    </p:spTree>
    <p:extLst>
      <p:ext uri="{BB962C8B-B14F-4D97-AF65-F5344CB8AC3E}">
        <p14:creationId xmlns:p14="http://schemas.microsoft.com/office/powerpoint/2010/main" val="3749767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0" y="0"/>
            <a:ext cx="9144000" cy="6860799"/>
            <a:chOff x="0" y="0"/>
            <a:chExt cx="9144000" cy="6860799"/>
          </a:xfrm>
        </p:grpSpPr>
        <p:sp>
          <p:nvSpPr>
            <p:cNvPr id="8" name="Rectangle 7"/>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1" y="2222623"/>
            <a:ext cx="5917679" cy="2554983"/>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bwMode="gray">
          <a:xfrm>
            <a:off x="866441" y="4777380"/>
            <a:ext cx="5917679"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76937" y="1828799"/>
            <a:ext cx="990599" cy="228659"/>
          </a:xfrm>
        </p:spPr>
        <p:txBody>
          <a:bodyPr/>
          <a:lstStyle>
            <a:lvl1pPr algn="l">
              <a:defRPr b="0" i="0">
                <a:solidFill>
                  <a:schemeClr val="bg1"/>
                </a:solidFill>
              </a:defRPr>
            </a:lvl1pPr>
          </a:lstStyle>
          <a:p>
            <a:fld id="{22B027B0-ADFD-4767-BA11-4965CE7BC69D}" type="datetime1">
              <a:rPr lang="en-US" smtClean="0"/>
              <a:t>9/18/2024</a:t>
            </a:fld>
            <a:endParaRPr lang="en-US"/>
          </a:p>
        </p:txBody>
      </p:sp>
      <p:sp>
        <p:nvSpPr>
          <p:cNvPr id="5" name="Footer Placeholder 4"/>
          <p:cNvSpPr>
            <a:spLocks noGrp="1"/>
          </p:cNvSpPr>
          <p:nvPr>
            <p:ph type="ftr" sz="quarter" idx="11"/>
          </p:nvPr>
        </p:nvSpPr>
        <p:spPr bwMode="gray">
          <a:xfrm rot="5400000">
            <a:off x="6236210" y="3264407"/>
            <a:ext cx="3859795" cy="228659"/>
          </a:xfrm>
        </p:spPr>
        <p:txBody>
          <a:bodyPr/>
          <a:lstStyle>
            <a:lvl1pPr>
              <a:defRPr b="0" i="0">
                <a:solidFill>
                  <a:schemeClr val="bg1"/>
                </a:solidFill>
              </a:defRPr>
            </a:lvl1pPr>
          </a:lstStyle>
          <a:p>
            <a:r>
              <a:rPr lang="it-IT"/>
              <a:t>Shiva Keshava reddy                                                                 CSE(AI&amp;ML)</a:t>
            </a:r>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767300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1" name="Group 10"/>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9"/>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5" y="4961453"/>
            <a:ext cx="6422002"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3" y="5528191"/>
            <a:ext cx="6422003"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458194-E2FE-443C-A662-A85593C819E4}" type="datetime1">
              <a:rPr lang="en-US" smtClean="0"/>
              <a:t>9/18/2024</a:t>
            </a:fld>
            <a:endParaRPr lang="en-US"/>
          </a:p>
        </p:txBody>
      </p:sp>
      <p:sp>
        <p:nvSpPr>
          <p:cNvPr id="6" name="Footer Placeholder 5"/>
          <p:cNvSpPr>
            <a:spLocks noGrp="1"/>
          </p:cNvSpPr>
          <p:nvPr>
            <p:ph type="ftr" sz="quarter" idx="11"/>
          </p:nvPr>
        </p:nvSpPr>
        <p:spPr/>
        <p:txBody>
          <a:bodyPr/>
          <a:lstStyle/>
          <a:p>
            <a:r>
              <a:rPr lang="it-IT"/>
              <a:t>Shiva Keshava reddy                                                                 CSE(AI&amp;ML)</a:t>
            </a:r>
            <a:endParaRPr lang="en-US"/>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66428" y="295730"/>
            <a:ext cx="628813" cy="767687"/>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85479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9144000" cy="6860799"/>
            <a:chOff x="0" y="0"/>
            <a:chExt cx="9144000" cy="6860799"/>
          </a:xfrm>
        </p:grpSpPr>
        <p:sp>
          <p:nvSpPr>
            <p:cNvPr id="11" name="Rectangle 10"/>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927101"/>
            <a:ext cx="6422004" cy="1692720"/>
          </a:xfrm>
        </p:spPr>
        <p:txBody>
          <a:bodyPr anchor="ct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8"/>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50EC710-B5B2-41CA-8439-803DF8A35636}" type="datetime1">
              <a:rPr lang="en-US" smtClean="0"/>
              <a:t>9/18/2024</a:t>
            </a:fld>
            <a:endParaRPr lang="en-US"/>
          </a:p>
        </p:txBody>
      </p:sp>
      <p:sp>
        <p:nvSpPr>
          <p:cNvPr id="5" name="Footer Placeholder 4"/>
          <p:cNvSpPr>
            <a:spLocks noGrp="1"/>
          </p:cNvSpPr>
          <p:nvPr>
            <p:ph type="ftr" sz="quarter" idx="11"/>
          </p:nvPr>
        </p:nvSpPr>
        <p:spPr/>
        <p:txBody>
          <a:bodyPr/>
          <a:lstStyle/>
          <a:p>
            <a:r>
              <a:rPr lang="it-IT"/>
              <a:t>Shiva Keshava reddy                                                                 CSE(AI&amp;ML)</a:t>
            </a:r>
            <a:endParaRPr lang="en-US"/>
          </a:p>
        </p:txBody>
      </p:sp>
      <p:sp>
        <p:nvSpPr>
          <p:cNvPr id="12" name="Rectangle 1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12274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6860799"/>
            <a:chOff x="0" y="0"/>
            <a:chExt cx="9144000" cy="6860799"/>
          </a:xfrm>
        </p:grpSpPr>
        <p:sp>
          <p:nvSpPr>
            <p:cNvPr id="14" name="Rectangle 13"/>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12"/>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3"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12" name="TextBox 11"/>
          <p:cNvSpPr txBox="1"/>
          <p:nvPr/>
        </p:nvSpPr>
        <p:spPr bwMode="gray">
          <a:xfrm>
            <a:off x="7033422" y="2898648"/>
            <a:ext cx="660550"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dirty="0"/>
              <a:t>”</a:t>
            </a:r>
          </a:p>
        </p:txBody>
      </p:sp>
      <p:sp>
        <p:nvSpPr>
          <p:cNvPr id="11" name="TextBox 10"/>
          <p:cNvSpPr txBox="1"/>
          <p:nvPr/>
        </p:nvSpPr>
        <p:spPr bwMode="gray">
          <a:xfrm>
            <a:off x="651683" y="589767"/>
            <a:ext cx="601591"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dirty="0"/>
              <a:t>“</a:t>
            </a:r>
          </a:p>
        </p:txBody>
      </p:sp>
      <p:sp>
        <p:nvSpPr>
          <p:cNvPr id="2" name="Title 1"/>
          <p:cNvSpPr>
            <a:spLocks noGrp="1"/>
          </p:cNvSpPr>
          <p:nvPr>
            <p:ph type="title"/>
          </p:nvPr>
        </p:nvSpPr>
        <p:spPr>
          <a:xfrm>
            <a:off x="1128058" y="903421"/>
            <a:ext cx="6160385" cy="2895658"/>
          </a:xfrm>
        </p:spPr>
        <p:txBody>
          <a:bodyP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9" y="3809278"/>
            <a:ext cx="5646142" cy="333113"/>
          </a:xfrm>
        </p:spPr>
        <p:txBody>
          <a:bodyPr>
            <a:normAutofit/>
          </a:bodyPr>
          <a:lstStyle>
            <a:lvl1pPr marL="0" indent="0">
              <a:buNone/>
              <a:defRPr lang="en-US" sz="1400" b="0" i="0" kern="1200" cap="small" dirty="0">
                <a:solidFill>
                  <a:schemeClr val="accent1"/>
                </a:solidFill>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5"/>
            <a:ext cx="6422005" cy="1024065"/>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945769F-C991-4507-AA05-E31310A1266B}" type="datetime1">
              <a:rPr lang="en-US" smtClean="0"/>
              <a:t>9/18/2024</a:t>
            </a:fld>
            <a:endParaRPr lang="en-US"/>
          </a:p>
        </p:txBody>
      </p:sp>
      <p:sp>
        <p:nvSpPr>
          <p:cNvPr id="5" name="Footer Placeholder 4"/>
          <p:cNvSpPr>
            <a:spLocks noGrp="1"/>
          </p:cNvSpPr>
          <p:nvPr>
            <p:ph type="ftr" sz="quarter" idx="11"/>
          </p:nvPr>
        </p:nvSpPr>
        <p:spPr/>
        <p:txBody>
          <a:bodyPr/>
          <a:lstStyle/>
          <a:p>
            <a:r>
              <a:rPr lang="it-IT"/>
              <a:t>Shiva Keshava reddy                                                                 CSE(AI&amp;ML)</a:t>
            </a:r>
            <a:endParaRPr lang="en-US"/>
          </a:p>
        </p:txBody>
      </p:sp>
      <p:sp>
        <p:nvSpPr>
          <p:cNvPr id="22" name="Rectangle 2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45616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6860799"/>
            <a:chOff x="0" y="0"/>
            <a:chExt cx="9144000" cy="6860799"/>
          </a:xfrm>
        </p:grpSpPr>
        <p:sp>
          <p:nvSpPr>
            <p:cNvPr id="10" name="Rectangle 9"/>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2057400"/>
            <a:ext cx="6422004" cy="2095500"/>
          </a:xfrm>
        </p:spPr>
        <p:txBody>
          <a:bodyPr anchor="b"/>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normAutofit/>
          </a:bodyPr>
          <a:lstStyle>
            <a:lvl1pPr marL="0" indent="0" algn="l">
              <a:buNone/>
              <a:defRPr sz="18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9ECEAA-84B1-4D01-BC8B-6911529CCE26}" type="datetime1">
              <a:rPr lang="en-US" smtClean="0"/>
              <a:t>9/18/2024</a:t>
            </a:fld>
            <a:endParaRPr lang="en-US"/>
          </a:p>
        </p:txBody>
      </p:sp>
      <p:sp>
        <p:nvSpPr>
          <p:cNvPr id="5" name="Footer Placeholder 4"/>
          <p:cNvSpPr>
            <a:spLocks noGrp="1"/>
          </p:cNvSpPr>
          <p:nvPr>
            <p:ph type="ftr" sz="quarter" idx="11"/>
          </p:nvPr>
        </p:nvSpPr>
        <p:spPr/>
        <p:txBody>
          <a:bodyPr/>
          <a:lstStyle/>
          <a:p>
            <a:r>
              <a:rPr lang="it-IT"/>
              <a:t>Shiva Keshava reddy                                                                 CSE(AI&amp;ML)</a:t>
            </a:r>
            <a:endParaRPr lang="en-US"/>
          </a:p>
        </p:txBody>
      </p:sp>
      <p:sp>
        <p:nvSpPr>
          <p:cNvPr id="12" name="Rectangle 1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68748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1" y="922305"/>
            <a:ext cx="6423592" cy="714660"/>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1" y="2489200"/>
            <a:ext cx="2313433"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5"/>
            <a:ext cx="2313432" cy="2877714"/>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8472" y="2489200"/>
            <a:ext cx="232675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2" y="3147165"/>
            <a:ext cx="2326749" cy="2869878"/>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63820" y="2489201"/>
            <a:ext cx="231374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3821" y="3147164"/>
            <a:ext cx="2313740"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82A0BAF-0192-4ABE-8DEC-D8EBDA26E26E}" type="datetime1">
              <a:rPr lang="en-US" smtClean="0"/>
              <a:t>9/18/2024</a:t>
            </a:fld>
            <a:endParaRPr lang="en-US"/>
          </a:p>
        </p:txBody>
      </p:sp>
      <p:sp>
        <p:nvSpPr>
          <p:cNvPr id="8" name="Footer Placeholder 7"/>
          <p:cNvSpPr>
            <a:spLocks noGrp="1"/>
          </p:cNvSpPr>
          <p:nvPr>
            <p:ph type="ftr" sz="quarter" idx="11"/>
          </p:nvPr>
        </p:nvSpPr>
        <p:spPr/>
        <p:txBody>
          <a:bodyPr/>
          <a:lstStyle/>
          <a:p>
            <a:r>
              <a:rPr lang="it-IT"/>
              <a:t>Shiva Keshava reddy                                                                 CSE(AI&amp;ML)</a:t>
            </a:r>
            <a:endParaRPr lang="en-US"/>
          </a:p>
        </p:txBody>
      </p:sp>
      <p:sp>
        <p:nvSpPr>
          <p:cNvPr id="9" name="Slide Number Placeholder 8"/>
          <p:cNvSpPr>
            <a:spLocks noGrp="1"/>
          </p:cNvSpPr>
          <p:nvPr>
            <p:ph type="sldNum" sz="quarter" idx="12"/>
          </p:nvPr>
        </p:nvSpPr>
        <p:spPr>
          <a:xfrm>
            <a:off x="7766428" y="295730"/>
            <a:ext cx="628813" cy="767687"/>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47400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1" y="927101"/>
            <a:ext cx="6423592"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81461" y="4180095"/>
            <a:ext cx="2299042"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012743" y="2486221"/>
            <a:ext cx="2021456" cy="145032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0" name="Text Placeholder 3"/>
          <p:cNvSpPr>
            <a:spLocks noGrp="1"/>
          </p:cNvSpPr>
          <p:nvPr>
            <p:ph type="body" sz="half" idx="21"/>
          </p:nvPr>
        </p:nvSpPr>
        <p:spPr>
          <a:xfrm>
            <a:off x="881461" y="4837558"/>
            <a:ext cx="2298410"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4318" y="4179596"/>
            <a:ext cx="231779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16"/>
          </p:nvPr>
        </p:nvSpPr>
        <p:spPr>
          <a:xfrm>
            <a:off x="3550622" y="2509453"/>
            <a:ext cx="2025182" cy="142708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04318" y="4837558"/>
            <a:ext cx="2330903"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63821" y="4179595"/>
            <a:ext cx="2299492"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17"/>
          </p:nvPr>
        </p:nvSpPr>
        <p:spPr>
          <a:xfrm>
            <a:off x="6104946" y="2509453"/>
            <a:ext cx="2018839" cy="142708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63821" y="4837558"/>
            <a:ext cx="229949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23194FE-FF08-45A1-91E6-69B32C8275C4}" type="datetime1">
              <a:rPr lang="en-US" smtClean="0"/>
              <a:t>9/18/2024</a:t>
            </a:fld>
            <a:endParaRPr lang="en-US"/>
          </a:p>
        </p:txBody>
      </p:sp>
      <p:sp>
        <p:nvSpPr>
          <p:cNvPr id="8" name="Footer Placeholder 7"/>
          <p:cNvSpPr>
            <a:spLocks noGrp="1"/>
          </p:cNvSpPr>
          <p:nvPr>
            <p:ph type="ftr" sz="quarter" idx="11"/>
          </p:nvPr>
        </p:nvSpPr>
        <p:spPr/>
        <p:txBody>
          <a:bodyPr/>
          <a:lstStyle/>
          <a:p>
            <a:r>
              <a:rPr lang="it-IT"/>
              <a:t>Shiva Keshava reddy                                                                 CSE(AI&amp;ML)</a:t>
            </a:r>
            <a:endParaRPr lang="en-US"/>
          </a:p>
        </p:txBody>
      </p:sp>
      <p:sp>
        <p:nvSpPr>
          <p:cNvPr id="9" name="Slide Number Placeholder 8"/>
          <p:cNvSpPr>
            <a:spLocks noGrp="1"/>
          </p:cNvSpPr>
          <p:nvPr>
            <p:ph type="sldNum" sz="quarter" idx="12"/>
          </p:nvPr>
        </p:nvSpPr>
        <p:spPr>
          <a:xfrm>
            <a:off x="7766428" y="295730"/>
            <a:ext cx="628813" cy="767687"/>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88151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9AD579-2D82-456C-A6E1-1B0565C29D4C}" type="datetime1">
              <a:rPr lang="en-US" smtClean="0"/>
              <a:t>9/18/2024</a:t>
            </a:fld>
            <a:endParaRPr lang="en-US"/>
          </a:p>
        </p:txBody>
      </p:sp>
      <p:sp>
        <p:nvSpPr>
          <p:cNvPr id="5" name="Footer Placeholder 4"/>
          <p:cNvSpPr>
            <a:spLocks noGrp="1"/>
          </p:cNvSpPr>
          <p:nvPr>
            <p:ph type="ftr" sz="quarter" idx="11"/>
          </p:nvPr>
        </p:nvSpPr>
        <p:spPr/>
        <p:txBody>
          <a:bodyPr/>
          <a:lstStyle/>
          <a:p>
            <a:r>
              <a:rPr lang="it-IT"/>
              <a:t>Shiva Keshava reddy                                                                 CSE(AI&amp;ML)</a:t>
            </a:r>
            <a:endParaRPr lang="en-US"/>
          </a:p>
        </p:txBody>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01683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9144000" cy="6860799"/>
            <a:chOff x="0" y="0"/>
            <a:chExt cx="9144000" cy="6860799"/>
          </a:xfrm>
        </p:grpSpPr>
        <p:sp>
          <p:nvSpPr>
            <p:cNvPr id="11" name="Rectangle 10"/>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8"/>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8" name="Rectangle 7"/>
            <p:cNvSpPr/>
            <p:nvPr/>
          </p:nvSpPr>
          <p:spPr bwMode="gray">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Vertical Title 1"/>
          <p:cNvSpPr>
            <a:spLocks noGrp="1"/>
          </p:cNvSpPr>
          <p:nvPr>
            <p:ph type="title" orient="vert"/>
          </p:nvPr>
        </p:nvSpPr>
        <p:spPr>
          <a:xfrm>
            <a:off x="6168970" y="1447799"/>
            <a:ext cx="1077347" cy="457199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440" y="1447799"/>
            <a:ext cx="4417234"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CEE151-EC63-46A9-8D94-E7B8B65AEA42}" type="datetime1">
              <a:rPr lang="en-US" smtClean="0"/>
              <a:t>9/18/2024</a:t>
            </a:fld>
            <a:endParaRPr lang="en-US"/>
          </a:p>
        </p:txBody>
      </p:sp>
      <p:sp>
        <p:nvSpPr>
          <p:cNvPr id="5" name="Footer Placeholder 4"/>
          <p:cNvSpPr>
            <a:spLocks noGrp="1"/>
          </p:cNvSpPr>
          <p:nvPr>
            <p:ph type="ftr" sz="quarter" idx="11"/>
          </p:nvPr>
        </p:nvSpPr>
        <p:spPr/>
        <p:txBody>
          <a:bodyPr/>
          <a:lstStyle/>
          <a:p>
            <a:r>
              <a:rPr lang="it-IT"/>
              <a:t>Shiva Keshava reddy                                                                 CSE(AI&amp;ML)</a:t>
            </a:r>
            <a:endParaRPr lang="en-US"/>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26855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B7A694-9A7A-48CE-BF61-C1C0540E4AFA}" type="datetime1">
              <a:rPr lang="en-US" smtClean="0"/>
              <a:t>9/18/2024</a:t>
            </a:fld>
            <a:endParaRPr lang="en-US"/>
          </a:p>
        </p:txBody>
      </p:sp>
      <p:sp>
        <p:nvSpPr>
          <p:cNvPr id="5" name="Footer Placeholder 4"/>
          <p:cNvSpPr>
            <a:spLocks noGrp="1"/>
          </p:cNvSpPr>
          <p:nvPr>
            <p:ph type="ftr" sz="quarter" idx="11"/>
          </p:nvPr>
        </p:nvSpPr>
        <p:spPr/>
        <p:txBody>
          <a:bodyPr/>
          <a:lstStyle/>
          <a:p>
            <a:r>
              <a:rPr lang="it-IT"/>
              <a:t>Shiva Keshava reddy                                                                 CSE(AI&amp;ML)</a:t>
            </a:r>
            <a:endParaRPr lang="en-US"/>
          </a:p>
        </p:txBody>
      </p:sp>
      <p:sp>
        <p:nvSpPr>
          <p:cNvPr id="9"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761136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6" name="Group 5"/>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9"/>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9" name="Rectangle 8"/>
            <p:cNvSpPr/>
            <p:nvPr/>
          </p:nvSpPr>
          <p:spPr bwMode="gray">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2257588"/>
            <a:ext cx="3101765" cy="3020343"/>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7"/>
            <a:ext cx="3054653" cy="302034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6829A6-5FA0-48CE-BE1A-64FF2429AC58}" type="datetime1">
              <a:rPr lang="en-US" smtClean="0"/>
              <a:t>9/18/2024</a:t>
            </a:fld>
            <a:endParaRPr lang="en-US"/>
          </a:p>
        </p:txBody>
      </p:sp>
      <p:sp>
        <p:nvSpPr>
          <p:cNvPr id="5" name="Footer Placeholder 4"/>
          <p:cNvSpPr>
            <a:spLocks noGrp="1"/>
          </p:cNvSpPr>
          <p:nvPr>
            <p:ph type="ftr" sz="quarter" idx="11"/>
          </p:nvPr>
        </p:nvSpPr>
        <p:spPr/>
        <p:txBody>
          <a:bodyPr/>
          <a:lstStyle/>
          <a:p>
            <a:r>
              <a:rPr lang="it-IT"/>
              <a:t>Shiva Keshava reddy                                                                 CSE(AI&amp;ML)</a:t>
            </a:r>
            <a:endParaRPr lang="en-US"/>
          </a:p>
        </p:txBody>
      </p:sp>
      <p:sp>
        <p:nvSpPr>
          <p:cNvPr id="15" name="Rectangle 14"/>
          <p:cNvSpPr/>
          <p:nvPr/>
        </p:nvSpPr>
        <p:spPr>
          <a:xfrm>
            <a:off x="7738039" y="7605"/>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70964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199"/>
            <a:ext cx="3636980" cy="353060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0" y="2489199"/>
            <a:ext cx="3636981" cy="35306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CB4BBC-45C5-4F7A-843D-7D707C07699C}" type="datetime1">
              <a:rPr lang="en-US" smtClean="0"/>
              <a:t>9/18/2024</a:t>
            </a:fld>
            <a:endParaRPr lang="en-US"/>
          </a:p>
        </p:txBody>
      </p:sp>
      <p:sp>
        <p:nvSpPr>
          <p:cNvPr id="6" name="Footer Placeholder 5"/>
          <p:cNvSpPr>
            <a:spLocks noGrp="1"/>
          </p:cNvSpPr>
          <p:nvPr>
            <p:ph type="ftr" sz="quarter" idx="11"/>
          </p:nvPr>
        </p:nvSpPr>
        <p:spPr/>
        <p:txBody>
          <a:bodyPr/>
          <a:lstStyle/>
          <a:p>
            <a:r>
              <a:rPr lang="it-IT"/>
              <a:t>Shiva Keshava reddy                                                                 CSE(AI&amp;ML)</a:t>
            </a:r>
            <a:endParaRPr lang="en-US"/>
          </a:p>
        </p:txBody>
      </p:sp>
      <p:sp>
        <p:nvSpPr>
          <p:cNvPr id="8"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588393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440" y="2494298"/>
            <a:ext cx="3636980"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39" y="3253588"/>
            <a:ext cx="3636981" cy="276621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D3C4C0-F195-4682-B5EF-11FCBA0EDAB2}" type="datetime1">
              <a:rPr lang="en-US" smtClean="0"/>
              <a:t>9/18/2024</a:t>
            </a:fld>
            <a:endParaRPr lang="en-US"/>
          </a:p>
        </p:txBody>
      </p:sp>
      <p:sp>
        <p:nvSpPr>
          <p:cNvPr id="8" name="Footer Placeholder 7"/>
          <p:cNvSpPr>
            <a:spLocks noGrp="1"/>
          </p:cNvSpPr>
          <p:nvPr>
            <p:ph type="ftr" sz="quarter" idx="11"/>
          </p:nvPr>
        </p:nvSpPr>
        <p:spPr/>
        <p:txBody>
          <a:bodyPr/>
          <a:lstStyle/>
          <a:p>
            <a:r>
              <a:rPr lang="it-IT"/>
              <a:t>Shiva Keshava reddy                                                                 CSE(AI&amp;ML)</a:t>
            </a:r>
            <a:endParaRPr lang="en-US"/>
          </a:p>
        </p:txBody>
      </p:sp>
      <p:sp>
        <p:nvSpPr>
          <p:cNvPr id="10" name="Slide Number Placeholder 5"/>
          <p:cNvSpPr>
            <a:spLocks noGrp="1"/>
          </p:cNvSpPr>
          <p:nvPr>
            <p:ph type="sldNum" sz="quarter" idx="12"/>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680899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7987DF-CD4B-40BE-92BC-BCEA3697FE25}" type="datetime1">
              <a:rPr lang="en-US" smtClean="0"/>
              <a:t>9/18/2024</a:t>
            </a:fld>
            <a:endParaRPr lang="en-US"/>
          </a:p>
        </p:txBody>
      </p:sp>
      <p:sp>
        <p:nvSpPr>
          <p:cNvPr id="4" name="Footer Placeholder 3"/>
          <p:cNvSpPr>
            <a:spLocks noGrp="1"/>
          </p:cNvSpPr>
          <p:nvPr>
            <p:ph type="ftr" sz="quarter" idx="11"/>
          </p:nvPr>
        </p:nvSpPr>
        <p:spPr/>
        <p:txBody>
          <a:bodyPr/>
          <a:lstStyle/>
          <a:p>
            <a:r>
              <a:rPr lang="it-IT"/>
              <a:t>Shiva Keshava reddy                                                                 CSE(AI&amp;ML)</a:t>
            </a:r>
            <a:endParaRPr lang="en-US"/>
          </a:p>
        </p:txBody>
      </p:sp>
      <p:sp>
        <p:nvSpPr>
          <p:cNvPr id="6"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144868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33B599-5F36-4CE4-92B1-4A76AF4D6F5A}" type="datetime1">
              <a:rPr lang="en-US" smtClean="0"/>
              <a:t>9/18/2024</a:t>
            </a:fld>
            <a:endParaRPr lang="en-US"/>
          </a:p>
        </p:txBody>
      </p:sp>
      <p:sp>
        <p:nvSpPr>
          <p:cNvPr id="3" name="Footer Placeholder 2"/>
          <p:cNvSpPr>
            <a:spLocks noGrp="1"/>
          </p:cNvSpPr>
          <p:nvPr>
            <p:ph type="ftr" sz="quarter" idx="11"/>
          </p:nvPr>
        </p:nvSpPr>
        <p:spPr/>
        <p:txBody>
          <a:bodyPr/>
          <a:lstStyle/>
          <a:p>
            <a:r>
              <a:rPr lang="it-IT"/>
              <a:t>Shiva Keshava reddy                                                                 CSE(AI&amp;ML)</a:t>
            </a:r>
            <a:endParaRPr lang="en-US"/>
          </a:p>
        </p:txBody>
      </p:sp>
      <p:sp>
        <p:nvSpPr>
          <p:cNvPr id="6" name="Rectangle 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a:xfrm>
            <a:off x="7766428" y="295730"/>
            <a:ext cx="628813" cy="767687"/>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77884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89"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1182"/>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0" y="3086845"/>
            <a:ext cx="2712589" cy="2938036"/>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07CAD9-ABF8-4653-88D7-8C53C3E763BF}" type="datetime1">
              <a:rPr lang="en-US" smtClean="0"/>
              <a:t>9/18/2024</a:t>
            </a:fld>
            <a:endParaRPr lang="en-US"/>
          </a:p>
        </p:txBody>
      </p:sp>
      <p:sp>
        <p:nvSpPr>
          <p:cNvPr id="6" name="Footer Placeholder 5"/>
          <p:cNvSpPr>
            <a:spLocks noGrp="1"/>
          </p:cNvSpPr>
          <p:nvPr>
            <p:ph type="ftr" sz="quarter" idx="11"/>
          </p:nvPr>
        </p:nvSpPr>
        <p:spPr/>
        <p:txBody>
          <a:bodyPr/>
          <a:lstStyle/>
          <a:p>
            <a:r>
              <a:rPr lang="it-IT"/>
              <a:t>Shiva Keshava reddy                                                                 CSE(AI&amp;ML)</a:t>
            </a:r>
            <a:endParaRPr lang="en-US"/>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66428" y="295730"/>
            <a:ext cx="628813" cy="767687"/>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62470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1" name="Group 10"/>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51591" y="1340000"/>
            <a:ext cx="3001938" cy="161619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51591" y="3086100"/>
            <a:ext cx="3001938" cy="24511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3E128E-F31E-4A44-8D07-71EAFB802F69}" type="datetime1">
              <a:rPr lang="en-US" smtClean="0"/>
              <a:t>9/18/2024</a:t>
            </a:fld>
            <a:endParaRPr lang="en-US"/>
          </a:p>
        </p:txBody>
      </p:sp>
      <p:sp>
        <p:nvSpPr>
          <p:cNvPr id="6" name="Footer Placeholder 5"/>
          <p:cNvSpPr>
            <a:spLocks noGrp="1"/>
          </p:cNvSpPr>
          <p:nvPr>
            <p:ph type="ftr" sz="quarter" idx="11"/>
          </p:nvPr>
        </p:nvSpPr>
        <p:spPr/>
        <p:txBody>
          <a:bodyPr/>
          <a:lstStyle/>
          <a:p>
            <a:r>
              <a:rPr lang="it-IT"/>
              <a:t>Shiva Keshava reddy                                                                 CSE(AI&amp;ML)</a:t>
            </a:r>
            <a:endParaRPr lang="en-US"/>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66428" y="295730"/>
            <a:ext cx="628813" cy="767687"/>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2208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0" y="0"/>
            <a:ext cx="9144000" cy="6860799"/>
            <a:chOff x="0" y="0"/>
            <a:chExt cx="9144000" cy="6860799"/>
          </a:xfrm>
        </p:grpSpPr>
        <p:sp>
          <p:nvSpPr>
            <p:cNvPr id="25" name="Rectangle 24"/>
            <p:cNvSpPr/>
            <p:nvPr/>
          </p:nvSpPr>
          <p:spPr>
            <a:xfrm>
              <a:off x="0" y="0"/>
              <a:ext cx="9118832"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18"/>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3202"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441" y="2489200"/>
            <a:ext cx="6343201" cy="3530600"/>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39638" y="6365499"/>
            <a:ext cx="990599" cy="228659"/>
          </a:xfrm>
          <a:prstGeom prst="rect">
            <a:avLst/>
          </a:prstGeom>
        </p:spPr>
        <p:txBody>
          <a:bodyPr vert="horz" lIns="91440" tIns="45720" rIns="91440" bIns="45720" rtlCol="0" anchor="b"/>
          <a:lstStyle>
            <a:lvl1pPr algn="r">
              <a:defRPr sz="900" b="1" i="0">
                <a:solidFill>
                  <a:schemeClr val="accent1"/>
                </a:solidFill>
                <a:latin typeface="+mn-lt"/>
              </a:defRPr>
            </a:lvl1pPr>
          </a:lstStyle>
          <a:p>
            <a:fld id="{F21B2D22-7422-42BC-B4D5-F653BBFE1674}" type="datetime1">
              <a:rPr lang="en-US" smtClean="0"/>
              <a:t>9/18/2024</a:t>
            </a:fld>
            <a:endParaRPr lang="en-US"/>
          </a:p>
        </p:txBody>
      </p:sp>
      <p:sp>
        <p:nvSpPr>
          <p:cNvPr id="5" name="Footer Placeholder 4"/>
          <p:cNvSpPr>
            <a:spLocks noGrp="1"/>
          </p:cNvSpPr>
          <p:nvPr>
            <p:ph type="ftr" sz="quarter" idx="3"/>
          </p:nvPr>
        </p:nvSpPr>
        <p:spPr>
          <a:xfrm>
            <a:off x="590843" y="6365498"/>
            <a:ext cx="3859795" cy="228660"/>
          </a:xfrm>
          <a:prstGeom prst="rect">
            <a:avLst/>
          </a:prstGeom>
        </p:spPr>
        <p:txBody>
          <a:bodyPr vert="horz" lIns="91440" tIns="45720" rIns="91440" bIns="45720" rtlCol="0" anchor="b"/>
          <a:lstStyle>
            <a:lvl1pPr algn="l">
              <a:defRPr sz="900" b="1" i="0">
                <a:solidFill>
                  <a:schemeClr val="accent1"/>
                </a:solidFill>
              </a:defRPr>
            </a:lvl1pPr>
          </a:lstStyle>
          <a:p>
            <a:r>
              <a:rPr lang="it-IT"/>
              <a:t>Shiva Keshava reddy                                                                 CSE(AI&amp;ML)</a:t>
            </a:r>
            <a:endParaRPr lang="en-US"/>
          </a:p>
        </p:txBody>
      </p:sp>
      <p:sp>
        <p:nvSpPr>
          <p:cNvPr id="22" name="Rectangle 2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0" name="Slide Number Placeholder 5"/>
          <p:cNvSpPr>
            <a:spLocks noGrp="1"/>
          </p:cNvSpPr>
          <p:nvPr>
            <p:ph type="sldNum" sz="quarter" idx="4"/>
          </p:nvPr>
        </p:nvSpPr>
        <p:spPr bwMode="auto">
          <a:xfrm>
            <a:off x="7678616" y="295730"/>
            <a:ext cx="791308" cy="767687"/>
          </a:xfrm>
          <a:prstGeom prst="rect">
            <a:avLst/>
          </a:prstGeom>
        </p:spPr>
        <p:txBody>
          <a:bodyPr vert="horz" lIns="91440" tIns="45720" rIns="91440" bIns="45720" rtlCol="0" anchor="b"/>
          <a:lstStyle>
            <a:lvl1pPr algn="ctr">
              <a:defRPr sz="2800" b="0" i="0">
                <a:solidFill>
                  <a:schemeClr val="bg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23301893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sldNum="0" hdr="0" dt="0"/>
  <p:txStyles>
    <p:titleStyle>
      <a:lvl1pPr algn="l" defTabSz="457200" rtl="0" eaLnBrk="1" latinLnBrk="0" hangingPunct="1">
        <a:spcBef>
          <a:spcPct val="0"/>
        </a:spcBef>
        <a:buNone/>
        <a:defRPr sz="32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mailto:info@thesmartbridge.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7524" y="1295400"/>
            <a:ext cx="7772400" cy="1470025"/>
          </a:xfrm>
        </p:spPr>
        <p:txBody>
          <a:bodyPr>
            <a:normAutofit/>
          </a:bodyPr>
          <a:lstStyle/>
          <a:p>
            <a:r>
              <a:rPr lang="en-US" sz="3200" b="1" dirty="0"/>
              <a:t>Salesforce Developer Virtual Internship</a:t>
            </a:r>
            <a:br>
              <a:rPr lang="en-US" sz="3200" b="1" dirty="0"/>
            </a:br>
            <a:endParaRPr lang="en-US" sz="3200" b="1" dirty="0"/>
          </a:p>
        </p:txBody>
      </p:sp>
      <p:sp>
        <p:nvSpPr>
          <p:cNvPr id="3" name="Subtitle 2"/>
          <p:cNvSpPr>
            <a:spLocks noGrp="1"/>
          </p:cNvSpPr>
          <p:nvPr>
            <p:ph type="subTitle" idx="1"/>
          </p:nvPr>
        </p:nvSpPr>
        <p:spPr>
          <a:xfrm>
            <a:off x="1676400" y="2743200"/>
            <a:ext cx="6400800" cy="1143000"/>
          </a:xfrm>
        </p:spPr>
        <p:txBody>
          <a:bodyPr>
            <a:normAutofit fontScale="85000" lnSpcReduction="20000"/>
          </a:bodyPr>
          <a:lstStyle/>
          <a:p>
            <a:r>
              <a:rPr lang="en-US" sz="2400" b="1" dirty="0">
                <a:solidFill>
                  <a:schemeClr val="tx1"/>
                </a:solidFill>
              </a:rPr>
              <a:t>Presented by:</a:t>
            </a:r>
          </a:p>
          <a:p>
            <a:r>
              <a:rPr lang="en-US" sz="2400" i="1" dirty="0" err="1">
                <a:solidFill>
                  <a:schemeClr val="tx1"/>
                </a:solidFill>
              </a:rPr>
              <a:t>mUCHINTAla</a:t>
            </a:r>
            <a:r>
              <a:rPr lang="en-US" sz="2400" i="1" dirty="0">
                <a:solidFill>
                  <a:schemeClr val="tx1"/>
                </a:solidFill>
              </a:rPr>
              <a:t> shiva Keshava reddy</a:t>
            </a:r>
            <a:endParaRPr lang="en-US" sz="2400" i="1" cap="small" dirty="0">
              <a:solidFill>
                <a:schemeClr val="tx1"/>
              </a:solidFill>
            </a:endParaRPr>
          </a:p>
          <a:p>
            <a:r>
              <a:rPr lang="en-US" sz="2400" i="1" dirty="0">
                <a:solidFill>
                  <a:schemeClr val="tx1"/>
                </a:solidFill>
              </a:rPr>
              <a:t>Computer Science and Engineering </a:t>
            </a:r>
          </a:p>
        </p:txBody>
      </p:sp>
      <p:sp>
        <p:nvSpPr>
          <p:cNvPr id="5" name="Subtitle 2"/>
          <p:cNvSpPr txBox="1">
            <a:spLocks/>
          </p:cNvSpPr>
          <p:nvPr/>
        </p:nvSpPr>
        <p:spPr>
          <a:xfrm>
            <a:off x="685800" y="4537587"/>
            <a:ext cx="3389671" cy="11430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1400" b="1" dirty="0"/>
              <a:t>Enrollment</a:t>
            </a:r>
            <a:r>
              <a:rPr kumimoji="0" lang="en-US" sz="1400" b="1" i="0" u="none" strike="noStrike" kern="1200" cap="none" spc="0" normalizeH="0" noProof="0" dirty="0">
                <a:ln>
                  <a:noFill/>
                </a:ln>
                <a:effectLst/>
                <a:uLnTx/>
                <a:uFillTx/>
                <a:latin typeface="+mn-lt"/>
                <a:ea typeface="+mn-ea"/>
                <a:cs typeface="+mn-cs"/>
              </a:rPr>
              <a:t> Number:21CS002396</a:t>
            </a:r>
            <a:endParaRPr kumimoji="0" lang="en-US" sz="1400" b="1" i="0" u="none" strike="noStrike" kern="1200" cap="none" spc="0" normalizeH="0" baseline="0" noProof="0" dirty="0">
              <a:ln>
                <a:noFill/>
              </a:ln>
              <a:effectLst/>
              <a:uLnTx/>
              <a:uFillTx/>
              <a:latin typeface="+mn-lt"/>
              <a:ea typeface="+mn-ea"/>
              <a:cs typeface="+mn-cs"/>
            </a:endParaRPr>
          </a:p>
        </p:txBody>
      </p:sp>
      <p:sp>
        <p:nvSpPr>
          <p:cNvPr id="6" name="Subtitle 2"/>
          <p:cNvSpPr txBox="1">
            <a:spLocks/>
          </p:cNvSpPr>
          <p:nvPr/>
        </p:nvSpPr>
        <p:spPr>
          <a:xfrm>
            <a:off x="5334000" y="4310318"/>
            <a:ext cx="2743200" cy="11430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1" i="0" u="none" strike="noStrike" kern="1200" cap="none" spc="0" normalizeH="0" baseline="0" noProof="0" dirty="0">
                <a:ln>
                  <a:noFill/>
                </a:ln>
                <a:effectLst/>
                <a:uLnTx/>
                <a:uFillTx/>
                <a:latin typeface="+mn-lt"/>
                <a:ea typeface="+mn-ea"/>
                <a:cs typeface="+mn-cs"/>
              </a:rPr>
              <a:t>Supervisor:</a:t>
            </a:r>
            <a:br>
              <a:rPr kumimoji="0" lang="en-US" sz="1400" b="1" i="0" u="none" strike="noStrike" kern="1200" cap="none" spc="0" normalizeH="0" baseline="0" noProof="0" dirty="0">
                <a:ln>
                  <a:noFill/>
                </a:ln>
                <a:effectLst/>
                <a:uLnTx/>
                <a:uFillTx/>
                <a:latin typeface="+mn-lt"/>
                <a:ea typeface="+mn-ea"/>
                <a:cs typeface="+mn-cs"/>
              </a:rPr>
            </a:br>
            <a:r>
              <a:rPr kumimoji="0" lang="en-US" sz="1400" b="1" i="0" u="none" strike="noStrike" kern="1200" cap="none" spc="0" normalizeH="0" baseline="0" noProof="0" dirty="0">
                <a:ln>
                  <a:noFill/>
                </a:ln>
                <a:effectLst/>
                <a:uLnTx/>
                <a:uFillTx/>
                <a:latin typeface="+mn-lt"/>
                <a:ea typeface="+mn-ea"/>
                <a:cs typeface="+mn-cs"/>
              </a:rPr>
              <a:t>Mr. Shivam Upadhyay</a:t>
            </a:r>
            <a:br>
              <a:rPr kumimoji="0" lang="en-US" sz="1400" b="1" i="0" u="none" strike="noStrike" kern="1200" cap="none" spc="0" normalizeH="0" baseline="0" noProof="0" dirty="0">
                <a:ln>
                  <a:noFill/>
                </a:ln>
                <a:effectLst/>
                <a:uLnTx/>
                <a:uFillTx/>
                <a:latin typeface="+mn-lt"/>
                <a:ea typeface="+mn-ea"/>
                <a:cs typeface="+mn-cs"/>
              </a:rPr>
            </a:br>
            <a:r>
              <a:rPr kumimoji="0" lang="en-US" sz="1400" b="1" i="0" u="none" strike="noStrike" kern="1200" cap="none" spc="0" normalizeH="0" baseline="0" noProof="0" dirty="0">
                <a:ln>
                  <a:noFill/>
                </a:ln>
                <a:effectLst/>
                <a:uLnTx/>
                <a:uFillTx/>
                <a:latin typeface="+mn-lt"/>
                <a:ea typeface="+mn-ea"/>
                <a:cs typeface="+mn-cs"/>
              </a:rPr>
              <a:t>(</a:t>
            </a:r>
            <a:r>
              <a:rPr kumimoji="0" lang="en-IN" sz="1400" kern="1200" cap="none" spc="0" normalizeH="0" baseline="0" noProof="0" dirty="0">
                <a:ln>
                  <a:noFill/>
                </a:ln>
                <a:solidFill>
                  <a:srgbClr val="000000"/>
                </a:solidFill>
                <a:uLnTx/>
                <a:uFillTx/>
                <a:latin typeface="-webkit-standard"/>
                <a:ea typeface="+mn-ea"/>
                <a:cs typeface="+mn-cs"/>
              </a:rPr>
              <a:t>salesforce.com</a:t>
            </a:r>
            <a:r>
              <a:rPr lang="en-IN" sz="1400" b="0" i="0" u="none" strike="noStrike" dirty="0">
                <a:solidFill>
                  <a:srgbClr val="000000"/>
                </a:solidFill>
                <a:effectLst/>
                <a:latin typeface="-webkit-standard"/>
              </a:rPr>
              <a:t>)</a:t>
            </a:r>
            <a:endParaRPr kumimoji="0" lang="en-US" sz="1400" b="1" i="0" u="none" strike="noStrike" kern="1200" cap="none" spc="0" normalizeH="0" baseline="0" noProof="0" dirty="0">
              <a:ln>
                <a:noFill/>
              </a:ln>
              <a:effectLst/>
              <a:uLnTx/>
              <a:uFillTx/>
              <a:latin typeface="+mn-lt"/>
              <a:ea typeface="+mn-ea"/>
              <a:cs typeface="+mn-cs"/>
            </a:endParaRPr>
          </a:p>
        </p:txBody>
      </p:sp>
      <p:pic>
        <p:nvPicPr>
          <p:cNvPr id="10" name="Picture 9" descr="A logo with lines and a tree&#10;&#10;Description automatically generated">
            <a:extLst>
              <a:ext uri="{FF2B5EF4-FFF2-40B4-BE49-F238E27FC236}">
                <a16:creationId xmlns:a16="http://schemas.microsoft.com/office/drawing/2014/main" id="{F12DC4E8-49D1-A45D-C738-102942E07097}"/>
              </a:ext>
            </a:extLst>
          </p:cNvPr>
          <p:cNvPicPr>
            <a:picLocks noChangeAspect="1"/>
          </p:cNvPicPr>
          <p:nvPr/>
        </p:nvPicPr>
        <p:blipFill>
          <a:blip r:embed="rId2"/>
          <a:stretch>
            <a:fillRect/>
          </a:stretch>
        </p:blipFill>
        <p:spPr>
          <a:xfrm>
            <a:off x="0" y="0"/>
            <a:ext cx="685800" cy="685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 and Results</a:t>
            </a:r>
            <a:endParaRPr b="1" dirty="0"/>
          </a:p>
        </p:txBody>
      </p:sp>
      <p:sp>
        <p:nvSpPr>
          <p:cNvPr id="3" name="Content Placeholder 2"/>
          <p:cNvSpPr>
            <a:spLocks noGrp="1"/>
          </p:cNvSpPr>
          <p:nvPr>
            <p:ph idx="1"/>
          </p:nvPr>
        </p:nvSpPr>
        <p:spPr/>
        <p:txBody>
          <a:bodyPr>
            <a:normAutofit/>
          </a:bodyPr>
          <a:lstStyle/>
          <a:p>
            <a:pPr marL="0" indent="0">
              <a:buNone/>
            </a:pPr>
            <a:endParaRPr lang="en-US" b="0" i="0" u="none" strike="noStrike" dirty="0">
              <a:solidFill>
                <a:srgbClr val="000000"/>
              </a:solidFill>
              <a:effectLst/>
            </a:endParaRPr>
          </a:p>
          <a:p>
            <a:r>
              <a:rPr lang="en-US" b="0" i="0" u="none" strike="noStrike" dirty="0">
                <a:solidFill>
                  <a:srgbClr val="000000"/>
                </a:solidFill>
                <a:effectLst/>
              </a:rPr>
              <a:t>The CRM dashboard optimization project successfully enhanced user experience and operational efficiency. By reducing data retrieval time by 30% and increasing productivity by 20%, the improved tool addressed key usability issues and streamlined sales processes. These results demonstrated significant improvements in both user satisfaction and overall performance.</a:t>
            </a:r>
            <a:endParaRPr lang="en-IN" b="0" i="0" u="none" strike="noStrike" dirty="0">
              <a:solidFill>
                <a:srgbClr val="000000"/>
              </a:solidFill>
              <a:effectLst/>
            </a:endParaRPr>
          </a:p>
          <a:p>
            <a:pPr marL="0" indent="0" algn="l">
              <a:buNone/>
            </a:pPr>
            <a:endParaRPr lang="en-IN" b="0" i="0" u="none" strike="noStrike" dirty="0">
              <a:solidFill>
                <a:srgbClr val="000000"/>
              </a:solidFill>
              <a:effectLst/>
            </a:endParaRPr>
          </a:p>
        </p:txBody>
      </p:sp>
      <p:sp>
        <p:nvSpPr>
          <p:cNvPr id="5" name="Footer Placeholder 3">
            <a:extLst>
              <a:ext uri="{FF2B5EF4-FFF2-40B4-BE49-F238E27FC236}">
                <a16:creationId xmlns:a16="http://schemas.microsoft.com/office/drawing/2014/main" id="{336B7720-7281-5C4A-4A9D-E6FC910BB16C}"/>
              </a:ext>
            </a:extLst>
          </p:cNvPr>
          <p:cNvSpPr>
            <a:spLocks noGrp="1"/>
          </p:cNvSpPr>
          <p:nvPr>
            <p:ph type="ftr" sz="quarter" idx="11"/>
          </p:nvPr>
        </p:nvSpPr>
        <p:spPr/>
        <p:txBody>
          <a:bodyPr/>
          <a:lstStyle/>
          <a:p>
            <a:r>
              <a:rPr lang="it-IT">
                <a:solidFill>
                  <a:schemeClr val="tx1"/>
                </a:solidFill>
              </a:rPr>
              <a:t>Shiva Keshava reddy                                                                 CSE(AI&amp;ML)</a:t>
            </a:r>
            <a:endParaRPr lang="en-US" dirty="0">
              <a:solidFill>
                <a:schemeClr val="tx1"/>
              </a:solidFill>
            </a:endParaRPr>
          </a:p>
        </p:txBody>
      </p:sp>
      <p:pic>
        <p:nvPicPr>
          <p:cNvPr id="4" name="Picture 3" descr="A logo with lines and a tree&#10;&#10;Description automatically generated">
            <a:extLst>
              <a:ext uri="{FF2B5EF4-FFF2-40B4-BE49-F238E27FC236}">
                <a16:creationId xmlns:a16="http://schemas.microsoft.com/office/drawing/2014/main" id="{10DFBE56-EEB6-FD4C-D462-F9167A628DE4}"/>
              </a:ext>
            </a:extLst>
          </p:cNvPr>
          <p:cNvPicPr>
            <a:picLocks noChangeAspect="1"/>
          </p:cNvPicPr>
          <p:nvPr/>
        </p:nvPicPr>
        <p:blipFill>
          <a:blip r:embed="rId2"/>
          <a:stretch>
            <a:fillRect/>
          </a:stretch>
        </p:blipFill>
        <p:spPr>
          <a:xfrm>
            <a:off x="0" y="0"/>
            <a:ext cx="685800" cy="685800"/>
          </a:xfrm>
          <a:prstGeom prst="rect">
            <a:avLst/>
          </a:prstGeom>
        </p:spPr>
      </p:pic>
    </p:spTree>
    <p:extLst>
      <p:ext uri="{BB962C8B-B14F-4D97-AF65-F5344CB8AC3E}">
        <p14:creationId xmlns:p14="http://schemas.microsoft.com/office/powerpoint/2010/main" val="3415120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0" u="none" strike="noStrike" dirty="0">
                <a:solidFill>
                  <a:srgbClr val="000000"/>
                </a:solidFill>
                <a:effectLst/>
              </a:rPr>
              <a:t>Lessons Learned</a:t>
            </a:r>
          </a:p>
        </p:txBody>
      </p:sp>
      <p:sp>
        <p:nvSpPr>
          <p:cNvPr id="3" name="Content Placeholder 2"/>
          <p:cNvSpPr>
            <a:spLocks noGrp="1"/>
          </p:cNvSpPr>
          <p:nvPr>
            <p:ph idx="1"/>
          </p:nvPr>
        </p:nvSpPr>
        <p:spPr>
          <a:xfrm>
            <a:off x="866440" y="2184399"/>
            <a:ext cx="7117354" cy="4245897"/>
          </a:xfrm>
        </p:spPr>
        <p:txBody>
          <a:bodyPr>
            <a:normAutofit/>
          </a:bodyPr>
          <a:lstStyle/>
          <a:p>
            <a:pPr algn="l">
              <a:buFont typeface="Arial" panose="020B0604020202020204" pitchFamily="34" charset="0"/>
              <a:buChar char="•"/>
            </a:pPr>
            <a:r>
              <a:rPr lang="en-IN" b="1" i="0" u="none" strike="noStrike" dirty="0">
                <a:solidFill>
                  <a:srgbClr val="000000"/>
                </a:solidFill>
                <a:effectLst/>
              </a:rPr>
              <a:t>Key Takeaways:</a:t>
            </a:r>
          </a:p>
          <a:p>
            <a:pPr algn="l">
              <a:buFont typeface="Courier New" panose="02070309020205020404" pitchFamily="49" charset="0"/>
              <a:buChar char="o"/>
            </a:pPr>
            <a:r>
              <a:rPr lang="en-IN" b="0" i="0" u="none" strike="noStrike" dirty="0">
                <a:solidFill>
                  <a:srgbClr val="000000"/>
                </a:solidFill>
                <a:effectLst/>
              </a:rPr>
              <a:t> </a:t>
            </a:r>
            <a:r>
              <a:rPr lang="en-US" b="1" i="0" u="none" strike="noStrike" dirty="0">
                <a:solidFill>
                  <a:srgbClr val="000000"/>
                </a:solidFill>
                <a:effectLst/>
              </a:rPr>
              <a:t>Improved Efficiency</a:t>
            </a:r>
            <a:r>
              <a:rPr lang="en-US" b="0" i="0" u="none" strike="noStrike" dirty="0">
                <a:solidFill>
                  <a:srgbClr val="000000"/>
                </a:solidFill>
                <a:effectLst/>
              </a:rPr>
              <a:t>: Enhanced dashboard design led to faster data access and reduced retrieval times.</a:t>
            </a:r>
          </a:p>
          <a:p>
            <a:pPr algn="l">
              <a:buFont typeface="Courier New" panose="02070309020205020404" pitchFamily="49" charset="0"/>
              <a:buChar char="o"/>
            </a:pPr>
            <a:r>
              <a:rPr lang="en-US" b="1" i="0" u="none" strike="noStrike" dirty="0">
                <a:solidFill>
                  <a:srgbClr val="000000"/>
                </a:solidFill>
                <a:effectLst/>
              </a:rPr>
              <a:t>Increased Productivity</a:t>
            </a:r>
            <a:r>
              <a:rPr lang="en-US" b="0" i="0" u="none" strike="noStrike" dirty="0">
                <a:solidFill>
                  <a:srgbClr val="000000"/>
                </a:solidFill>
                <a:effectLst/>
              </a:rPr>
              <a:t>: Optimizations resulted in a 20% boost in sales team productivity.</a:t>
            </a:r>
          </a:p>
          <a:p>
            <a:pPr algn="l">
              <a:buFont typeface="Courier New" panose="02070309020205020404" pitchFamily="49" charset="0"/>
              <a:buChar char="o"/>
            </a:pPr>
            <a:r>
              <a:rPr lang="en-US" b="1" i="0" u="none" strike="noStrike" dirty="0">
                <a:solidFill>
                  <a:srgbClr val="000000"/>
                </a:solidFill>
                <a:effectLst/>
              </a:rPr>
              <a:t>User Satisfaction</a:t>
            </a:r>
            <a:r>
              <a:rPr lang="en-US" b="0" i="0" u="none" strike="noStrike" dirty="0">
                <a:solidFill>
                  <a:srgbClr val="000000"/>
                </a:solidFill>
                <a:effectLst/>
              </a:rPr>
              <a:t>: Addressed usability issues, leading to better overall user experience.</a:t>
            </a:r>
            <a:endParaRPr lang="en-IN" b="0" i="0" u="none" strike="noStrike" dirty="0">
              <a:solidFill>
                <a:srgbClr val="000000"/>
              </a:solidFill>
              <a:effectLst/>
            </a:endParaRPr>
          </a:p>
          <a:p>
            <a:pPr algn="l">
              <a:buFont typeface="Arial" panose="020B0604020202020204" pitchFamily="34" charset="0"/>
              <a:buChar char="•"/>
            </a:pPr>
            <a:r>
              <a:rPr lang="en-IN" b="1" i="0" u="none" strike="noStrike" dirty="0">
                <a:solidFill>
                  <a:srgbClr val="000000"/>
                </a:solidFill>
                <a:effectLst/>
              </a:rPr>
              <a:t>Challenges Overcome:</a:t>
            </a:r>
            <a:r>
              <a:rPr lang="en-IN" b="0" i="0" u="none" strike="noStrike" dirty="0">
                <a:solidFill>
                  <a:srgbClr val="000000"/>
                </a:solidFill>
                <a:effectLst/>
              </a:rPr>
              <a:t> </a:t>
            </a:r>
            <a:r>
              <a:rPr lang="en-US" b="0" i="0" u="none" strike="noStrike" dirty="0">
                <a:solidFill>
                  <a:srgbClr val="000000"/>
                </a:solidFill>
                <a:effectLst/>
              </a:rPr>
              <a:t>One challenge was optimizing the dashboard's performance while handling large data sets, which I resolved by improving data query efficiency and streamlining the user interface. Another challenge involved addressing user feedback on usability, which I tackled by redesigning key features for a more intuitive experience.</a:t>
            </a:r>
            <a:endParaRPr lang="en-IN" b="0" i="0" u="none" strike="noStrike" dirty="0">
              <a:solidFill>
                <a:srgbClr val="000000"/>
              </a:solidFill>
              <a:effectLst/>
            </a:endParaRPr>
          </a:p>
        </p:txBody>
      </p:sp>
      <p:sp>
        <p:nvSpPr>
          <p:cNvPr id="5" name="Footer Placeholder 3">
            <a:extLst>
              <a:ext uri="{FF2B5EF4-FFF2-40B4-BE49-F238E27FC236}">
                <a16:creationId xmlns:a16="http://schemas.microsoft.com/office/drawing/2014/main" id="{047BA7DB-2704-C72D-8E2B-5BA33E7EAAB8}"/>
              </a:ext>
            </a:extLst>
          </p:cNvPr>
          <p:cNvSpPr>
            <a:spLocks noGrp="1"/>
          </p:cNvSpPr>
          <p:nvPr>
            <p:ph type="ftr" sz="quarter" idx="11"/>
          </p:nvPr>
        </p:nvSpPr>
        <p:spPr>
          <a:xfrm>
            <a:off x="613763" y="6558857"/>
            <a:ext cx="3859795" cy="228660"/>
          </a:xfrm>
        </p:spPr>
        <p:txBody>
          <a:bodyPr/>
          <a:lstStyle/>
          <a:p>
            <a:r>
              <a:rPr lang="it-IT">
                <a:solidFill>
                  <a:schemeClr val="tx1"/>
                </a:solidFill>
              </a:rPr>
              <a:t>Shiva Keshava reddy                                                                 CSE(AI&amp;ML)</a:t>
            </a:r>
            <a:endParaRPr lang="en-US" dirty="0">
              <a:solidFill>
                <a:schemeClr val="tx1"/>
              </a:solidFill>
            </a:endParaRPr>
          </a:p>
        </p:txBody>
      </p:sp>
      <p:pic>
        <p:nvPicPr>
          <p:cNvPr id="4" name="Picture 3" descr="A logo with lines and a tree&#10;&#10;Description automatically generated">
            <a:extLst>
              <a:ext uri="{FF2B5EF4-FFF2-40B4-BE49-F238E27FC236}">
                <a16:creationId xmlns:a16="http://schemas.microsoft.com/office/drawing/2014/main" id="{EF3CA874-D5EB-7A72-21CD-A90FE1600EFD}"/>
              </a:ext>
            </a:extLst>
          </p:cNvPr>
          <p:cNvPicPr>
            <a:picLocks noChangeAspect="1"/>
          </p:cNvPicPr>
          <p:nvPr/>
        </p:nvPicPr>
        <p:blipFill>
          <a:blip r:embed="rId2"/>
          <a:stretch>
            <a:fillRect/>
          </a:stretch>
        </p:blipFill>
        <p:spPr>
          <a:xfrm>
            <a:off x="0" y="0"/>
            <a:ext cx="685800" cy="685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Work</a:t>
            </a:r>
            <a:endParaRPr b="1" dirty="0"/>
          </a:p>
        </p:txBody>
      </p:sp>
      <p:sp>
        <p:nvSpPr>
          <p:cNvPr id="3" name="Content Placeholder 2"/>
          <p:cNvSpPr>
            <a:spLocks noGrp="1"/>
          </p:cNvSpPr>
          <p:nvPr>
            <p:ph idx="1"/>
          </p:nvPr>
        </p:nvSpPr>
        <p:spPr/>
        <p:txBody>
          <a:bodyPr>
            <a:normAutofit fontScale="85000" lnSpcReduction="20000"/>
          </a:bodyPr>
          <a:lstStyle/>
          <a:p>
            <a:pPr algn="l">
              <a:buFont typeface="Arial" panose="020B0604020202020204" pitchFamily="34" charset="0"/>
              <a:buChar char="•"/>
            </a:pPr>
            <a:r>
              <a:rPr lang="en-US" b="1" dirty="0">
                <a:solidFill>
                  <a:srgbClr val="000000"/>
                </a:solidFill>
              </a:rPr>
              <a:t>Advanced Features</a:t>
            </a:r>
            <a:r>
              <a:rPr lang="en-US" dirty="0">
                <a:solidFill>
                  <a:srgbClr val="000000"/>
                </a:solidFill>
              </a:rPr>
              <a:t>: Implement more advanced analytics and AI-driven insights to further enhance data processing and predictive capabilities.</a:t>
            </a:r>
          </a:p>
          <a:p>
            <a:pPr algn="l">
              <a:buFont typeface="Arial" panose="020B0604020202020204" pitchFamily="34" charset="0"/>
              <a:buChar char="•"/>
            </a:pPr>
            <a:r>
              <a:rPr lang="en-US" b="1" dirty="0">
                <a:solidFill>
                  <a:srgbClr val="000000"/>
                </a:solidFill>
              </a:rPr>
              <a:t>User Feedback Integration</a:t>
            </a:r>
            <a:r>
              <a:rPr lang="en-US" dirty="0">
                <a:solidFill>
                  <a:srgbClr val="000000"/>
                </a:solidFill>
              </a:rPr>
              <a:t>: Continuously gather and integrate user feedback to refine and improve the dashboard based on evolving needs.</a:t>
            </a:r>
          </a:p>
          <a:p>
            <a:pPr algn="l">
              <a:buFont typeface="Arial" panose="020B0604020202020204" pitchFamily="34" charset="0"/>
              <a:buChar char="•"/>
            </a:pPr>
            <a:r>
              <a:rPr lang="en-US" b="1" dirty="0">
                <a:solidFill>
                  <a:srgbClr val="000000"/>
                </a:solidFill>
              </a:rPr>
              <a:t>Scalability</a:t>
            </a:r>
            <a:r>
              <a:rPr lang="en-US" dirty="0">
                <a:solidFill>
                  <a:srgbClr val="000000"/>
                </a:solidFill>
              </a:rPr>
              <a:t>: Explore solutions for scaling the dashboard to accommodate larger data sets and more users as the organization grows.</a:t>
            </a:r>
          </a:p>
          <a:p>
            <a:pPr algn="l">
              <a:buFont typeface="Arial" panose="020B0604020202020204" pitchFamily="34" charset="0"/>
              <a:buChar char="•"/>
            </a:pPr>
            <a:r>
              <a:rPr lang="en-US" b="1" dirty="0">
                <a:solidFill>
                  <a:srgbClr val="000000"/>
                </a:solidFill>
              </a:rPr>
              <a:t>Further Learning</a:t>
            </a:r>
            <a:r>
              <a:rPr lang="en-US" dirty="0">
                <a:solidFill>
                  <a:srgbClr val="000000"/>
                </a:solidFill>
              </a:rPr>
              <a:t>: Pursue additional certifications in Salesforce or related technologies to deepen expertise and stay current with industry advancements.</a:t>
            </a:r>
          </a:p>
          <a:p>
            <a:pPr algn="l">
              <a:buFont typeface="Arial" panose="020B0604020202020204" pitchFamily="34" charset="0"/>
              <a:buChar char="•"/>
            </a:pPr>
            <a:r>
              <a:rPr lang="en-US" b="1" dirty="0">
                <a:solidFill>
                  <a:srgbClr val="000000"/>
                </a:solidFill>
              </a:rPr>
              <a:t>Cross-Platform Integration</a:t>
            </a:r>
            <a:r>
              <a:rPr lang="en-US" dirty="0">
                <a:solidFill>
                  <a:srgbClr val="000000"/>
                </a:solidFill>
              </a:rPr>
              <a:t>: Develop integrations with other tools and platforms to create a more unified and seamless user experience across different systems.</a:t>
            </a:r>
            <a:endParaRPr lang="en-IN" b="0" i="0" u="none" strike="noStrike" dirty="0">
              <a:solidFill>
                <a:srgbClr val="000000"/>
              </a:solidFill>
              <a:effectLst/>
            </a:endParaRPr>
          </a:p>
        </p:txBody>
      </p:sp>
      <p:sp>
        <p:nvSpPr>
          <p:cNvPr id="5" name="Footer Placeholder 3">
            <a:extLst>
              <a:ext uri="{FF2B5EF4-FFF2-40B4-BE49-F238E27FC236}">
                <a16:creationId xmlns:a16="http://schemas.microsoft.com/office/drawing/2014/main" id="{4E784BC4-DC21-1E31-B481-F7583F865900}"/>
              </a:ext>
            </a:extLst>
          </p:cNvPr>
          <p:cNvSpPr>
            <a:spLocks noGrp="1"/>
          </p:cNvSpPr>
          <p:nvPr>
            <p:ph type="ftr" sz="quarter" idx="11"/>
          </p:nvPr>
        </p:nvSpPr>
        <p:spPr/>
        <p:txBody>
          <a:bodyPr/>
          <a:lstStyle/>
          <a:p>
            <a:r>
              <a:rPr lang="it-IT">
                <a:solidFill>
                  <a:schemeClr val="tx1"/>
                </a:solidFill>
              </a:rPr>
              <a:t>Shiva Keshava reddy                                                                 CSE(AI&amp;ML)</a:t>
            </a:r>
            <a:endParaRPr lang="en-US" dirty="0">
              <a:solidFill>
                <a:schemeClr val="tx1"/>
              </a:solidFill>
            </a:endParaRPr>
          </a:p>
        </p:txBody>
      </p:sp>
      <p:pic>
        <p:nvPicPr>
          <p:cNvPr id="4" name="Picture 3" descr="A logo with lines and a tree&#10;&#10;Description automatically generated">
            <a:extLst>
              <a:ext uri="{FF2B5EF4-FFF2-40B4-BE49-F238E27FC236}">
                <a16:creationId xmlns:a16="http://schemas.microsoft.com/office/drawing/2014/main" id="{10DFBE56-EEB6-FD4C-D462-F9167A628DE4}"/>
              </a:ext>
            </a:extLst>
          </p:cNvPr>
          <p:cNvPicPr>
            <a:picLocks noChangeAspect="1"/>
          </p:cNvPicPr>
          <p:nvPr/>
        </p:nvPicPr>
        <p:blipFill>
          <a:blip r:embed="rId2"/>
          <a:stretch>
            <a:fillRect/>
          </a:stretch>
        </p:blipFill>
        <p:spPr>
          <a:xfrm>
            <a:off x="0" y="0"/>
            <a:ext cx="685800" cy="6858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Mentor </a:t>
            </a:r>
            <a:r>
              <a:rPr dirty="0"/>
              <a:t>Contact Information</a:t>
            </a:r>
          </a:p>
        </p:txBody>
      </p:sp>
      <p:sp>
        <p:nvSpPr>
          <p:cNvPr id="3" name="Content Placeholder 2"/>
          <p:cNvSpPr>
            <a:spLocks noGrp="1"/>
          </p:cNvSpPr>
          <p:nvPr>
            <p:ph idx="1"/>
          </p:nvPr>
        </p:nvSpPr>
        <p:spPr>
          <a:xfrm>
            <a:off x="1092583" y="2115574"/>
            <a:ext cx="6812552" cy="4599858"/>
          </a:xfrm>
        </p:spPr>
        <p:txBody>
          <a:bodyPr/>
          <a:lstStyle/>
          <a:p>
            <a:pPr marL="0" indent="0">
              <a:buNone/>
            </a:pPr>
            <a:endParaRPr dirty="0"/>
          </a:p>
          <a:p>
            <a:r>
              <a:rPr lang="en-US" b="1" dirty="0"/>
              <a:t>Mentor: </a:t>
            </a:r>
            <a:r>
              <a:rPr lang="en-US" dirty="0">
                <a:latin typeface="Google Sans"/>
              </a:rPr>
              <a:t>Mr. Shivam Upadhyay</a:t>
            </a:r>
            <a:endParaRPr lang="en-US" b="1" dirty="0">
              <a:latin typeface="Google Sans"/>
            </a:endParaRPr>
          </a:p>
          <a:p>
            <a:r>
              <a:rPr lang="en-US" dirty="0"/>
              <a:t> </a:t>
            </a:r>
            <a:r>
              <a:rPr lang="en-US" b="1" dirty="0"/>
              <a:t>Email : </a:t>
            </a:r>
            <a:r>
              <a:rPr lang="en-US" dirty="0">
                <a:solidFill>
                  <a:schemeClr val="accent2"/>
                </a:solidFill>
                <a:hlinkClick r:id="rId2">
                  <a:extLst>
                    <a:ext uri="{A12FA001-AC4F-418D-AE19-62706E023703}">
                      <ahyp:hlinkClr xmlns:ahyp="http://schemas.microsoft.com/office/drawing/2018/hyperlinkcolor" val="tx"/>
                    </a:ext>
                  </a:extLst>
                </a:hlinkClick>
              </a:rPr>
              <a:t>info@thesmartbridge.com</a:t>
            </a:r>
            <a:endParaRPr lang="en-US" b="1" dirty="0"/>
          </a:p>
          <a:p>
            <a:r>
              <a:rPr lang="en-US" b="1" dirty="0"/>
              <a:t>Department Office : </a:t>
            </a:r>
            <a:r>
              <a:rPr lang="en-US" b="0" i="0" dirty="0">
                <a:solidFill>
                  <a:srgbClr val="040C28"/>
                </a:solidFill>
                <a:effectLst/>
                <a:latin typeface="Google Sans"/>
              </a:rPr>
              <a:t>Hyderabad, Bangalore, Mumbai, Jaipur, Pune, and Gurgaon</a:t>
            </a:r>
            <a:endParaRPr lang="en-US" b="1" dirty="0"/>
          </a:p>
          <a:p>
            <a:r>
              <a:rPr lang="en-US" b="1" dirty="0" err="1"/>
              <a:t>Website:</a:t>
            </a:r>
            <a:r>
              <a:rPr lang="en-US" b="1" dirty="0" err="1">
                <a:solidFill>
                  <a:schemeClr val="accent2"/>
                </a:solidFill>
              </a:rPr>
              <a:t>https</a:t>
            </a:r>
            <a:r>
              <a:rPr lang="en-US" b="1" dirty="0">
                <a:solidFill>
                  <a:schemeClr val="accent2"/>
                </a:solidFill>
              </a:rPr>
              <a:t>://login.salesforce.com/?locale=in</a:t>
            </a:r>
          </a:p>
          <a:p>
            <a:pPr marL="0" indent="0">
              <a:buNone/>
            </a:pPr>
            <a:endParaRPr dirty="0"/>
          </a:p>
        </p:txBody>
      </p:sp>
      <p:sp>
        <p:nvSpPr>
          <p:cNvPr id="5" name="Footer Placeholder 3">
            <a:extLst>
              <a:ext uri="{FF2B5EF4-FFF2-40B4-BE49-F238E27FC236}">
                <a16:creationId xmlns:a16="http://schemas.microsoft.com/office/drawing/2014/main" id="{149C3E80-7481-D380-CCC4-F16A32E034FE}"/>
              </a:ext>
            </a:extLst>
          </p:cNvPr>
          <p:cNvSpPr>
            <a:spLocks noGrp="1"/>
          </p:cNvSpPr>
          <p:nvPr>
            <p:ph type="ftr" sz="quarter" idx="11"/>
          </p:nvPr>
        </p:nvSpPr>
        <p:spPr/>
        <p:txBody>
          <a:bodyPr/>
          <a:lstStyle/>
          <a:p>
            <a:r>
              <a:rPr lang="it-IT">
                <a:solidFill>
                  <a:schemeClr val="tx1"/>
                </a:solidFill>
              </a:rPr>
              <a:t>Shiva Keshava reddy                                                                 CSE(AI&amp;ML)</a:t>
            </a:r>
            <a:endParaRPr lang="en-US" dirty="0">
              <a:solidFill>
                <a:schemeClr val="tx1"/>
              </a:solidFill>
            </a:endParaRPr>
          </a:p>
        </p:txBody>
      </p:sp>
      <p:pic>
        <p:nvPicPr>
          <p:cNvPr id="4" name="Picture 3" descr="A logo with lines and a tree&#10;&#10;Description automatically generated">
            <a:extLst>
              <a:ext uri="{FF2B5EF4-FFF2-40B4-BE49-F238E27FC236}">
                <a16:creationId xmlns:a16="http://schemas.microsoft.com/office/drawing/2014/main" id="{C9DCEFF6-6FDB-E156-B742-6008EF7AE8EA}"/>
              </a:ext>
            </a:extLst>
          </p:cNvPr>
          <p:cNvPicPr>
            <a:picLocks noChangeAspect="1"/>
          </p:cNvPicPr>
          <p:nvPr/>
        </p:nvPicPr>
        <p:blipFill>
          <a:blip r:embed="rId3"/>
          <a:stretch>
            <a:fillRect/>
          </a:stretch>
        </p:blipFill>
        <p:spPr>
          <a:xfrm>
            <a:off x="0" y="0"/>
            <a:ext cx="685800" cy="685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Internship Certificate</a:t>
            </a:r>
            <a:endParaRPr dirty="0"/>
          </a:p>
        </p:txBody>
      </p:sp>
      <p:pic>
        <p:nvPicPr>
          <p:cNvPr id="9" name="Content Placeholder 8">
            <a:extLst>
              <a:ext uri="{FF2B5EF4-FFF2-40B4-BE49-F238E27FC236}">
                <a16:creationId xmlns:a16="http://schemas.microsoft.com/office/drawing/2014/main" id="{9C9D5D46-07A2-3C47-1844-6054F344375D}"/>
              </a:ext>
            </a:extLst>
          </p:cNvPr>
          <p:cNvPicPr>
            <a:picLocks noGrp="1" noChangeAspect="1"/>
          </p:cNvPicPr>
          <p:nvPr>
            <p:ph idx="1"/>
          </p:nvPr>
        </p:nvPicPr>
        <p:blipFill>
          <a:blip r:embed="rId2"/>
          <a:stretch>
            <a:fillRect/>
          </a:stretch>
        </p:blipFill>
        <p:spPr>
          <a:xfrm>
            <a:off x="685800" y="2182761"/>
            <a:ext cx="7681452" cy="4182737"/>
          </a:xfrm>
        </p:spPr>
      </p:pic>
      <p:sp>
        <p:nvSpPr>
          <p:cNvPr id="5" name="Footer Placeholder 3">
            <a:extLst>
              <a:ext uri="{FF2B5EF4-FFF2-40B4-BE49-F238E27FC236}">
                <a16:creationId xmlns:a16="http://schemas.microsoft.com/office/drawing/2014/main" id="{B679BB41-5380-4628-4B7F-A8EED3D142C4}"/>
              </a:ext>
            </a:extLst>
          </p:cNvPr>
          <p:cNvSpPr>
            <a:spLocks noGrp="1"/>
          </p:cNvSpPr>
          <p:nvPr>
            <p:ph type="ftr" sz="quarter" idx="11"/>
          </p:nvPr>
        </p:nvSpPr>
        <p:spPr/>
        <p:txBody>
          <a:bodyPr/>
          <a:lstStyle/>
          <a:p>
            <a:r>
              <a:rPr lang="it-IT">
                <a:solidFill>
                  <a:schemeClr val="tx1"/>
                </a:solidFill>
              </a:rPr>
              <a:t>Shiva Keshava reddy                                                                 CSE(AI&amp;ML)</a:t>
            </a:r>
            <a:endParaRPr lang="en-US" dirty="0">
              <a:solidFill>
                <a:schemeClr val="tx1"/>
              </a:solidFill>
            </a:endParaRPr>
          </a:p>
        </p:txBody>
      </p:sp>
      <p:pic>
        <p:nvPicPr>
          <p:cNvPr id="4" name="Picture 3" descr="A logo with lines and a tree&#10;&#10;Description automatically generated">
            <a:extLst>
              <a:ext uri="{FF2B5EF4-FFF2-40B4-BE49-F238E27FC236}">
                <a16:creationId xmlns:a16="http://schemas.microsoft.com/office/drawing/2014/main" id="{824C8A0E-C4AD-1EC3-EA75-87119A957745}"/>
              </a:ext>
            </a:extLst>
          </p:cNvPr>
          <p:cNvPicPr>
            <a:picLocks noChangeAspect="1"/>
          </p:cNvPicPr>
          <p:nvPr/>
        </p:nvPicPr>
        <p:blipFill>
          <a:blip r:embed="rId3"/>
          <a:stretch>
            <a:fillRect/>
          </a:stretch>
        </p:blipFill>
        <p:spPr>
          <a:xfrm>
            <a:off x="0" y="0"/>
            <a:ext cx="685800" cy="685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endParaRPr dirty="0"/>
          </a:p>
        </p:txBody>
      </p:sp>
      <p:sp>
        <p:nvSpPr>
          <p:cNvPr id="3" name="Content Placeholder 2"/>
          <p:cNvSpPr>
            <a:spLocks noGrp="1"/>
          </p:cNvSpPr>
          <p:nvPr>
            <p:ph idx="1"/>
          </p:nvPr>
        </p:nvSpPr>
        <p:spPr>
          <a:xfrm>
            <a:off x="866440" y="2235931"/>
            <a:ext cx="6471021" cy="3899398"/>
          </a:xfrm>
        </p:spPr>
        <p:txBody>
          <a:bodyPr>
            <a:normAutofit fontScale="92500" lnSpcReduction="20000"/>
          </a:bodyPr>
          <a:lstStyle/>
          <a:p>
            <a:r>
              <a:rPr lang="en-IN" b="1" dirty="0"/>
              <a:t>Salesforce virtual Internship developer</a:t>
            </a:r>
          </a:p>
          <a:p>
            <a:pPr marL="0" indent="0">
              <a:buNone/>
            </a:pPr>
            <a:r>
              <a:rPr lang="en-US" sz="1500" b="1" dirty="0"/>
              <a:t>Salesforce provides cloud-based software that helps businesses manage customer relationships. Its main tool is a Customer Relationship Management (CRM) system to track sales and customer support. The company focuses on making it easier for businesses to connect with customers. It operates in the technology and software industry.</a:t>
            </a:r>
            <a:endParaRPr lang="en-US" sz="1500" dirty="0"/>
          </a:p>
          <a:p>
            <a:r>
              <a:rPr b="1" dirty="0"/>
              <a:t>Overview of the </a:t>
            </a:r>
            <a:r>
              <a:rPr lang="en-US" b="1" dirty="0"/>
              <a:t>Internship </a:t>
            </a:r>
            <a:r>
              <a:rPr b="1" dirty="0"/>
              <a:t>Program</a:t>
            </a:r>
            <a:endParaRPr lang="en-US" b="1" dirty="0"/>
          </a:p>
          <a:p>
            <a:pPr marL="0" indent="0">
              <a:buNone/>
            </a:pPr>
            <a:r>
              <a:rPr lang="en-US" sz="1500" b="1" dirty="0"/>
              <a:t>Salesforce's internship program offers students hands-on experience in technology, business, and innovation. Interns work on real projects, gain mentorship, and develop skills in a collaborative environment. The program helps prepare students for future careers with valuable industry exposure.</a:t>
            </a:r>
            <a:endParaRPr sz="1500" b="1" dirty="0"/>
          </a:p>
          <a:p>
            <a:r>
              <a:rPr b="1" dirty="0"/>
              <a:t>Importance of the Internship</a:t>
            </a:r>
            <a:r>
              <a:rPr lang="en-US" dirty="0"/>
              <a:t> </a:t>
            </a:r>
          </a:p>
          <a:p>
            <a:pPr marL="0" indent="0">
              <a:buNone/>
            </a:pPr>
            <a:r>
              <a:rPr lang="en-US" sz="1500" b="1" dirty="0"/>
              <a:t>During the Salesforce virtual internship, I was most involved in learning about CRM tools and how businesses manage customer relationships. It helped me develop technical skills and gain real-world experience in cloud-based solutions</a:t>
            </a:r>
            <a:r>
              <a:rPr lang="en-US" dirty="0"/>
              <a:t>.</a:t>
            </a:r>
          </a:p>
        </p:txBody>
      </p:sp>
      <p:sp>
        <p:nvSpPr>
          <p:cNvPr id="5" name="Footer Placeholder 3">
            <a:extLst>
              <a:ext uri="{FF2B5EF4-FFF2-40B4-BE49-F238E27FC236}">
                <a16:creationId xmlns:a16="http://schemas.microsoft.com/office/drawing/2014/main" id="{E15948BA-233B-26E5-18E3-5D46AB25441B}"/>
              </a:ext>
            </a:extLst>
          </p:cNvPr>
          <p:cNvSpPr>
            <a:spLocks noGrp="1"/>
          </p:cNvSpPr>
          <p:nvPr>
            <p:ph type="ftr" sz="quarter" idx="11"/>
          </p:nvPr>
        </p:nvSpPr>
        <p:spPr/>
        <p:txBody>
          <a:bodyPr/>
          <a:lstStyle/>
          <a:p>
            <a:r>
              <a:rPr lang="it-IT">
                <a:solidFill>
                  <a:schemeClr val="tx1"/>
                </a:solidFill>
              </a:rPr>
              <a:t>Shiva Keshava reddy                                                                 CSE(AI&amp;ML)</a:t>
            </a:r>
            <a:endParaRPr lang="en-US" dirty="0">
              <a:solidFill>
                <a:schemeClr val="tx1"/>
              </a:solidFill>
            </a:endParaRPr>
          </a:p>
        </p:txBody>
      </p:sp>
      <p:pic>
        <p:nvPicPr>
          <p:cNvPr id="4" name="Picture 3" descr="A logo with lines and a tree&#10;&#10;Description automatically generated">
            <a:extLst>
              <a:ext uri="{FF2B5EF4-FFF2-40B4-BE49-F238E27FC236}">
                <a16:creationId xmlns:a16="http://schemas.microsoft.com/office/drawing/2014/main" id="{824C8A0E-C4AD-1EC3-EA75-87119A957745}"/>
              </a:ext>
            </a:extLst>
          </p:cNvPr>
          <p:cNvPicPr>
            <a:picLocks noChangeAspect="1"/>
          </p:cNvPicPr>
          <p:nvPr/>
        </p:nvPicPr>
        <p:blipFill>
          <a:blip r:embed="rId2"/>
          <a:stretch>
            <a:fillRect/>
          </a:stretch>
        </p:blipFill>
        <p:spPr>
          <a:xfrm>
            <a:off x="0" y="0"/>
            <a:ext cx="685800" cy="685800"/>
          </a:xfrm>
          <a:prstGeom prst="rect">
            <a:avLst/>
          </a:prstGeom>
        </p:spPr>
      </p:pic>
    </p:spTree>
    <p:extLst>
      <p:ext uri="{BB962C8B-B14F-4D97-AF65-F5344CB8AC3E}">
        <p14:creationId xmlns:p14="http://schemas.microsoft.com/office/powerpoint/2010/main" val="1793795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Internship</a:t>
            </a:r>
            <a:r>
              <a:rPr lang="en-US" dirty="0"/>
              <a:t> Objectives</a:t>
            </a:r>
            <a:endParaRPr dirty="0"/>
          </a:p>
        </p:txBody>
      </p:sp>
      <p:sp>
        <p:nvSpPr>
          <p:cNvPr id="3" name="Content Placeholder 2"/>
          <p:cNvSpPr>
            <a:spLocks noGrp="1"/>
          </p:cNvSpPr>
          <p:nvPr>
            <p:ph idx="1"/>
          </p:nvPr>
        </p:nvSpPr>
        <p:spPr/>
        <p:txBody>
          <a:bodyPr>
            <a:normAutofit/>
          </a:bodyPr>
          <a:lstStyle/>
          <a:p>
            <a:r>
              <a:rPr b="1" dirty="0"/>
              <a:t>Duration:</a:t>
            </a:r>
            <a:r>
              <a:rPr dirty="0"/>
              <a:t> 2 Months (</a:t>
            </a:r>
            <a:r>
              <a:rPr lang="en-US" dirty="0"/>
              <a:t>10 July 2024 - 31 August 2024</a:t>
            </a:r>
            <a:r>
              <a:rPr dirty="0"/>
              <a:t>)</a:t>
            </a:r>
          </a:p>
          <a:p>
            <a:r>
              <a:rPr b="1" dirty="0"/>
              <a:t>Location:</a:t>
            </a:r>
            <a:r>
              <a:rPr dirty="0"/>
              <a:t> Remote</a:t>
            </a:r>
          </a:p>
          <a:p>
            <a:r>
              <a:rPr b="1" dirty="0"/>
              <a:t>Internship Type: </a:t>
            </a:r>
            <a:r>
              <a:rPr lang="en-IN" dirty="0"/>
              <a:t>Part-time</a:t>
            </a:r>
            <a:endParaRPr lang="en-US" dirty="0"/>
          </a:p>
          <a:p>
            <a:r>
              <a:rPr lang="en-IN" b="1" dirty="0"/>
              <a:t>Company's Expectations:</a:t>
            </a:r>
            <a:r>
              <a:rPr lang="en-IN" dirty="0"/>
              <a:t> </a:t>
            </a:r>
            <a:r>
              <a:rPr lang="en-US" sz="1700" dirty="0"/>
              <a:t>At Salesforce, I was tasked with learning their CRM tools and contributing to real-world projects. They expected me to develop skills in cloud technology, data management, and teamwork</a:t>
            </a:r>
            <a:r>
              <a:rPr lang="en-US" dirty="0"/>
              <a:t>.</a:t>
            </a:r>
            <a:endParaRPr lang="en-IN" dirty="0"/>
          </a:p>
          <a:p>
            <a:r>
              <a:rPr lang="en-IN" b="1" dirty="0"/>
              <a:t>Internship Objective:</a:t>
            </a:r>
            <a:r>
              <a:rPr lang="en-IN" dirty="0"/>
              <a:t> </a:t>
            </a:r>
            <a:r>
              <a:rPr lang="en-US" sz="1600" dirty="0"/>
              <a:t>During the internship, I gained hands-on experience with Salesforce CRM tools, improved my technical skills in cloud solutions, and enhanced my ability to collaborate effectively with teams.</a:t>
            </a:r>
            <a:endParaRPr lang="en-IN" sz="1600" dirty="0"/>
          </a:p>
          <a:p>
            <a:endParaRPr dirty="0"/>
          </a:p>
        </p:txBody>
      </p:sp>
      <p:sp>
        <p:nvSpPr>
          <p:cNvPr id="5" name="Footer Placeholder 3">
            <a:extLst>
              <a:ext uri="{FF2B5EF4-FFF2-40B4-BE49-F238E27FC236}">
                <a16:creationId xmlns:a16="http://schemas.microsoft.com/office/drawing/2014/main" id="{E8F103C5-1205-4A13-15F0-F06332B9AE91}"/>
              </a:ext>
            </a:extLst>
          </p:cNvPr>
          <p:cNvSpPr>
            <a:spLocks noGrp="1"/>
          </p:cNvSpPr>
          <p:nvPr>
            <p:ph type="ftr" sz="quarter" idx="11"/>
          </p:nvPr>
        </p:nvSpPr>
        <p:spPr/>
        <p:txBody>
          <a:bodyPr/>
          <a:lstStyle/>
          <a:p>
            <a:r>
              <a:rPr lang="it-IT">
                <a:solidFill>
                  <a:schemeClr val="tx1"/>
                </a:solidFill>
              </a:rPr>
              <a:t>Shiva Keshava reddy                                                                 CSE(AI&amp;ML)</a:t>
            </a:r>
            <a:endParaRPr lang="en-US" dirty="0">
              <a:solidFill>
                <a:schemeClr val="tx1"/>
              </a:solidFill>
            </a:endParaRPr>
          </a:p>
        </p:txBody>
      </p:sp>
      <p:pic>
        <p:nvPicPr>
          <p:cNvPr id="4" name="Picture 3" descr="A logo with lines and a tree&#10;&#10;Description automatically generated">
            <a:extLst>
              <a:ext uri="{FF2B5EF4-FFF2-40B4-BE49-F238E27FC236}">
                <a16:creationId xmlns:a16="http://schemas.microsoft.com/office/drawing/2014/main" id="{1F6AFC7D-130A-995B-CC04-119605204DF0}"/>
              </a:ext>
            </a:extLst>
          </p:cNvPr>
          <p:cNvPicPr>
            <a:picLocks noChangeAspect="1"/>
          </p:cNvPicPr>
          <p:nvPr/>
        </p:nvPicPr>
        <p:blipFill>
          <a:blip r:embed="rId2"/>
          <a:stretch>
            <a:fillRect/>
          </a:stretch>
        </p:blipFill>
        <p:spPr>
          <a:xfrm>
            <a:off x="0" y="0"/>
            <a:ext cx="685800" cy="685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u="none" strike="noStrike" dirty="0">
                <a:solidFill>
                  <a:srgbClr val="000000"/>
                </a:solidFill>
                <a:effectLst/>
                <a:latin typeface="-webkit-standard"/>
              </a:rPr>
              <a:t>Key Project &amp; Responsibilities</a:t>
            </a:r>
            <a:endParaRPr dirty="0"/>
          </a:p>
        </p:txBody>
      </p:sp>
      <p:sp>
        <p:nvSpPr>
          <p:cNvPr id="3" name="Content Placeholder 2"/>
          <p:cNvSpPr>
            <a:spLocks noGrp="1"/>
          </p:cNvSpPr>
          <p:nvPr>
            <p:ph idx="1"/>
          </p:nvPr>
        </p:nvSpPr>
        <p:spPr>
          <a:xfrm>
            <a:off x="984429" y="2404866"/>
            <a:ext cx="6343201" cy="3665794"/>
          </a:xfrm>
        </p:spPr>
        <p:txBody>
          <a:bodyPr>
            <a:normAutofit/>
          </a:bodyPr>
          <a:lstStyle/>
          <a:p>
            <a:pPr algn="l"/>
            <a:r>
              <a:rPr lang="en-IN" b="1" i="0" u="none" strike="noStrike" dirty="0">
                <a:solidFill>
                  <a:srgbClr val="000000"/>
                </a:solidFill>
                <a:effectLst/>
              </a:rPr>
              <a:t>Key Project &amp; Responsibilities</a:t>
            </a:r>
            <a:endParaRPr lang="en-IN" b="0" i="0" u="none" strike="noStrike" dirty="0">
              <a:solidFill>
                <a:srgbClr val="000000"/>
              </a:solidFill>
              <a:effectLst/>
            </a:endParaRPr>
          </a:p>
          <a:p>
            <a:pPr algn="l">
              <a:buFont typeface="Arial" panose="020B0604020202020204" pitchFamily="34" charset="0"/>
              <a:buChar char="•"/>
            </a:pPr>
            <a:r>
              <a:rPr lang="en-IN" b="1" i="0" u="none" strike="noStrike" dirty="0">
                <a:solidFill>
                  <a:srgbClr val="000000"/>
                </a:solidFill>
                <a:effectLst/>
              </a:rPr>
              <a:t>Project Title:</a:t>
            </a:r>
            <a:r>
              <a:rPr lang="en-US" dirty="0"/>
              <a:t>Customer Relationship Management (CRM) Optimization</a:t>
            </a:r>
            <a:endParaRPr lang="en-IN" b="0" i="0" u="none" strike="noStrike" dirty="0">
              <a:solidFill>
                <a:srgbClr val="000000"/>
              </a:solidFill>
              <a:effectLst/>
            </a:endParaRPr>
          </a:p>
          <a:p>
            <a:pPr marL="742950" lvl="1" indent="-285750" algn="l">
              <a:buFont typeface="Arial" panose="020B0604020202020204" pitchFamily="34" charset="0"/>
              <a:buChar char="•"/>
            </a:pPr>
            <a:r>
              <a:rPr lang="en-US" dirty="0"/>
              <a:t>The project focused on optimizing a CRM dashboard to improve data visualization and user experience for sales teams, helping them track customer interactions more effectively.</a:t>
            </a:r>
            <a:endParaRPr lang="en-IN" b="0" i="0" u="none" strike="noStrike" dirty="0">
              <a:solidFill>
                <a:srgbClr val="000000"/>
              </a:solidFill>
              <a:effectLst/>
            </a:endParaRPr>
          </a:p>
          <a:p>
            <a:pPr marL="742950" lvl="1" indent="-285750" algn="l">
              <a:buFont typeface="Arial" panose="020B0604020202020204" pitchFamily="34" charset="0"/>
              <a:buChar char="•"/>
            </a:pPr>
            <a:r>
              <a:rPr lang="en-US" dirty="0"/>
              <a:t>I worked on designing and improving the dashboard layout, integrating new features, and troubleshooting issues. I also collaborated with the development team to enhance data processing and ensure the tool was user-friendly.</a:t>
            </a:r>
            <a:endParaRPr lang="en-IN" b="0" i="0" u="none" strike="noStrike" dirty="0">
              <a:solidFill>
                <a:srgbClr val="000000"/>
              </a:solidFill>
              <a:effectLst/>
            </a:endParaRPr>
          </a:p>
          <a:p>
            <a:pPr marL="457200" lvl="1" indent="0" algn="l">
              <a:buNone/>
            </a:pPr>
            <a:endParaRPr lang="en-IN" b="0" i="0" u="none" strike="noStrike" dirty="0">
              <a:solidFill>
                <a:srgbClr val="000000"/>
              </a:solidFill>
              <a:effectLst/>
            </a:endParaRPr>
          </a:p>
        </p:txBody>
      </p:sp>
      <p:sp>
        <p:nvSpPr>
          <p:cNvPr id="5" name="Footer Placeholder 3">
            <a:extLst>
              <a:ext uri="{FF2B5EF4-FFF2-40B4-BE49-F238E27FC236}">
                <a16:creationId xmlns:a16="http://schemas.microsoft.com/office/drawing/2014/main" id="{F5865BA9-0875-A934-4D56-BDBC1760B547}"/>
              </a:ext>
            </a:extLst>
          </p:cNvPr>
          <p:cNvSpPr>
            <a:spLocks noGrp="1"/>
          </p:cNvSpPr>
          <p:nvPr>
            <p:ph type="ftr" sz="quarter" idx="11"/>
          </p:nvPr>
        </p:nvSpPr>
        <p:spPr/>
        <p:txBody>
          <a:bodyPr/>
          <a:lstStyle/>
          <a:p>
            <a:r>
              <a:rPr lang="it-IT">
                <a:solidFill>
                  <a:schemeClr val="tx1"/>
                </a:solidFill>
              </a:rPr>
              <a:t>Shiva Keshava reddy                                                                 CSE(AI&amp;ML)</a:t>
            </a:r>
            <a:endParaRPr lang="en-US" dirty="0">
              <a:solidFill>
                <a:schemeClr val="tx1"/>
              </a:solidFill>
            </a:endParaRPr>
          </a:p>
        </p:txBody>
      </p:sp>
      <p:pic>
        <p:nvPicPr>
          <p:cNvPr id="4" name="Picture 3" descr="A logo with lines and a tree&#10;&#10;Description automatically generated">
            <a:extLst>
              <a:ext uri="{FF2B5EF4-FFF2-40B4-BE49-F238E27FC236}">
                <a16:creationId xmlns:a16="http://schemas.microsoft.com/office/drawing/2014/main" id="{C370AC7A-3EEE-4F18-2E5D-131E5C583DE5}"/>
              </a:ext>
            </a:extLst>
          </p:cNvPr>
          <p:cNvPicPr>
            <a:picLocks noChangeAspect="1"/>
          </p:cNvPicPr>
          <p:nvPr/>
        </p:nvPicPr>
        <p:blipFill>
          <a:blip r:embed="rId2"/>
          <a:stretch>
            <a:fillRect/>
          </a:stretch>
        </p:blipFill>
        <p:spPr>
          <a:xfrm>
            <a:off x="0" y="12032"/>
            <a:ext cx="685800" cy="685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376C24-40F7-DF92-AC3E-3439FE4C1BF1}"/>
              </a:ext>
            </a:extLst>
          </p:cNvPr>
          <p:cNvSpPr>
            <a:spLocks noGrp="1"/>
          </p:cNvSpPr>
          <p:nvPr>
            <p:ph idx="1"/>
          </p:nvPr>
        </p:nvSpPr>
        <p:spPr>
          <a:xfrm>
            <a:off x="1072919" y="2263058"/>
            <a:ext cx="6343201" cy="4295058"/>
          </a:xfrm>
        </p:spPr>
        <p:txBody>
          <a:bodyPr>
            <a:normAutofit/>
          </a:bodyPr>
          <a:lstStyle/>
          <a:p>
            <a:pPr marL="457200" lvl="1" indent="0" algn="l">
              <a:buNone/>
            </a:pPr>
            <a:endParaRPr lang="en-IN" b="0" i="0" u="none" strike="noStrike" dirty="0">
              <a:solidFill>
                <a:srgbClr val="000000"/>
              </a:solidFill>
              <a:effectLst/>
            </a:endParaRPr>
          </a:p>
          <a:p>
            <a:pPr marL="742950" lvl="1" indent="-285750" algn="l">
              <a:buFont typeface="Arial" panose="020B0604020202020204" pitchFamily="34" charset="0"/>
              <a:buChar char="•"/>
            </a:pPr>
            <a:r>
              <a:rPr lang="en-IN" b="1" i="0" u="none" strike="noStrike" dirty="0">
                <a:solidFill>
                  <a:srgbClr val="000000"/>
                </a:solidFill>
                <a:effectLst/>
              </a:rPr>
              <a:t>List of Skills:</a:t>
            </a:r>
            <a:r>
              <a:rPr lang="en-IN" b="0" i="0" u="none" strike="noStrike" dirty="0">
                <a:solidFill>
                  <a:srgbClr val="000000"/>
                </a:solidFill>
                <a:effectLst/>
              </a:rPr>
              <a:t> </a:t>
            </a:r>
          </a:p>
          <a:p>
            <a:pPr marL="742950" lvl="1" indent="-285750" algn="l">
              <a:buFont typeface="Wingdings" panose="05000000000000000000" pitchFamily="2" charset="2"/>
              <a:buChar char="q"/>
            </a:pPr>
            <a:r>
              <a:rPr lang="en-IN" dirty="0"/>
              <a:t>Programming Languages: Apex, JavaScript</a:t>
            </a:r>
          </a:p>
          <a:p>
            <a:pPr marL="742950" lvl="1" indent="-285750" algn="l">
              <a:buFont typeface="Wingdings" panose="05000000000000000000" pitchFamily="2" charset="2"/>
              <a:buChar char="q"/>
            </a:pPr>
            <a:r>
              <a:rPr lang="en-IN" dirty="0"/>
              <a:t> Frameworks: Visualforce </a:t>
            </a:r>
          </a:p>
          <a:p>
            <a:pPr marL="742950" lvl="1" indent="-285750" algn="l">
              <a:buFont typeface="Wingdings" panose="05000000000000000000" pitchFamily="2" charset="2"/>
              <a:buChar char="q"/>
            </a:pPr>
            <a:r>
              <a:rPr lang="en-IN" dirty="0"/>
              <a:t>Databases: SOQL (Salesforce Object Query Language) </a:t>
            </a:r>
          </a:p>
          <a:p>
            <a:pPr marL="742950" lvl="1" indent="-285750" algn="l">
              <a:buFont typeface="Wingdings" panose="05000000000000000000" pitchFamily="2" charset="2"/>
              <a:buChar char="q"/>
            </a:pPr>
            <a:r>
              <a:rPr lang="en-IN" dirty="0"/>
              <a:t>Cloud Platforms: Salesforce Cloud</a:t>
            </a:r>
            <a:r>
              <a:rPr lang="en-IN" b="0" i="0" u="none" strike="noStrike" dirty="0">
                <a:solidFill>
                  <a:srgbClr val="000000"/>
                </a:solidFill>
                <a:effectLst/>
              </a:rPr>
              <a:t>)</a:t>
            </a:r>
          </a:p>
          <a:p>
            <a:pPr marL="457200" lvl="1" indent="0" algn="l">
              <a:buNone/>
            </a:pPr>
            <a:endParaRPr lang="en-IN" b="0" i="0" u="none" strike="noStrike" dirty="0">
              <a:solidFill>
                <a:srgbClr val="000000"/>
              </a:solidFill>
              <a:effectLst/>
            </a:endParaRPr>
          </a:p>
          <a:p>
            <a:pPr marL="742950" lvl="1" indent="-285750" algn="l">
              <a:buFont typeface="Arial" panose="020B0604020202020204" pitchFamily="34" charset="0"/>
              <a:buChar char="•"/>
            </a:pPr>
            <a:r>
              <a:rPr lang="en-IN" b="1" i="0" u="none" strike="noStrike" dirty="0">
                <a:solidFill>
                  <a:srgbClr val="000000"/>
                </a:solidFill>
                <a:effectLst/>
              </a:rPr>
              <a:t>Outcomes/results</a:t>
            </a:r>
          </a:p>
          <a:p>
            <a:pPr marL="742950" lvl="1" indent="-285750" algn="l">
              <a:buFont typeface="Wingdings" panose="05000000000000000000" pitchFamily="2" charset="2"/>
              <a:buChar char="v"/>
            </a:pPr>
            <a:r>
              <a:rPr lang="en-IN" b="0" i="0" u="none" strike="noStrike" dirty="0">
                <a:solidFill>
                  <a:srgbClr val="000000"/>
                </a:solidFill>
                <a:effectLst/>
              </a:rPr>
              <a:t> </a:t>
            </a:r>
            <a:r>
              <a:rPr lang="en-US" dirty="0"/>
              <a:t>The improved CRM dashboard led to a 20% increase in team productivity, as users could access key customer data more efficiently and track sales progress in real-time.</a:t>
            </a:r>
            <a:endParaRPr lang="en-IN" b="0" i="0" u="none" strike="noStrike" dirty="0">
              <a:solidFill>
                <a:srgbClr val="000000"/>
              </a:solidFill>
              <a:effectLst/>
            </a:endParaRPr>
          </a:p>
          <a:p>
            <a:pPr marL="0" indent="0">
              <a:buNone/>
            </a:pPr>
            <a:endParaRPr lang="en-IN" dirty="0"/>
          </a:p>
        </p:txBody>
      </p:sp>
      <p:sp>
        <p:nvSpPr>
          <p:cNvPr id="4" name="Rectangle 1">
            <a:extLst>
              <a:ext uri="{FF2B5EF4-FFF2-40B4-BE49-F238E27FC236}">
                <a16:creationId xmlns:a16="http://schemas.microsoft.com/office/drawing/2014/main" id="{14A7A63F-A396-7A76-4A5C-DD26475C2AB5}"/>
              </a:ext>
            </a:extLst>
          </p:cNvPr>
          <p:cNvSpPr>
            <a:spLocks noChangeArrowheads="1"/>
          </p:cNvSpPr>
          <p:nvPr/>
        </p:nvSpPr>
        <p:spPr bwMode="auto">
          <a:xfrm flipH="1" flipV="1">
            <a:off x="-196644" y="1170635"/>
            <a:ext cx="38912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Footer Placeholder 7">
            <a:extLst>
              <a:ext uri="{FF2B5EF4-FFF2-40B4-BE49-F238E27FC236}">
                <a16:creationId xmlns:a16="http://schemas.microsoft.com/office/drawing/2014/main" id="{1F4B77D3-5FE7-ED1D-F547-34EF7EE0F570}"/>
              </a:ext>
            </a:extLst>
          </p:cNvPr>
          <p:cNvSpPr>
            <a:spLocks noGrp="1"/>
          </p:cNvSpPr>
          <p:nvPr>
            <p:ph type="ftr" sz="quarter" idx="11"/>
          </p:nvPr>
        </p:nvSpPr>
        <p:spPr/>
        <p:txBody>
          <a:bodyPr/>
          <a:lstStyle/>
          <a:p>
            <a:r>
              <a:rPr lang="it-IT"/>
              <a:t>Shiva Keshava reddy                                                                 CSE(AI&amp;ML)</a:t>
            </a:r>
            <a:endParaRPr lang="en-US"/>
          </a:p>
        </p:txBody>
      </p:sp>
    </p:spTree>
    <p:extLst>
      <p:ext uri="{BB962C8B-B14F-4D97-AF65-F5344CB8AC3E}">
        <p14:creationId xmlns:p14="http://schemas.microsoft.com/office/powerpoint/2010/main" val="183795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endParaRPr dirty="0"/>
          </a:p>
        </p:txBody>
      </p:sp>
      <p:sp>
        <p:nvSpPr>
          <p:cNvPr id="3" name="Content Placeholder 2"/>
          <p:cNvSpPr>
            <a:spLocks noGrp="1"/>
          </p:cNvSpPr>
          <p:nvPr>
            <p:ph idx="1"/>
          </p:nvPr>
        </p:nvSpPr>
        <p:spPr/>
        <p:txBody>
          <a:bodyPr>
            <a:normAutofit fontScale="77500" lnSpcReduction="20000"/>
          </a:bodyPr>
          <a:lstStyle/>
          <a:p>
            <a:r>
              <a:rPr lang="en-IN" sz="2300" b="1" i="0" u="none" strike="noStrike" dirty="0">
                <a:solidFill>
                  <a:srgbClr val="000000"/>
                </a:solidFill>
                <a:effectLst/>
              </a:rPr>
              <a:t>Project Description:</a:t>
            </a:r>
            <a:r>
              <a:rPr lang="en-IN" sz="2300" b="0" i="0" u="none" strike="noStrike" dirty="0">
                <a:solidFill>
                  <a:srgbClr val="000000"/>
                </a:solidFill>
                <a:effectLst/>
              </a:rPr>
              <a:t> </a:t>
            </a:r>
            <a:endParaRPr lang="en-IN" sz="2300" dirty="0">
              <a:solidFill>
                <a:srgbClr val="000000"/>
              </a:solidFill>
            </a:endParaRPr>
          </a:p>
          <a:p>
            <a:pPr>
              <a:buFont typeface="Courier New" panose="02070309020205020404" pitchFamily="49" charset="0"/>
              <a:buChar char="o"/>
            </a:pPr>
            <a:r>
              <a:rPr lang="en-US" sz="1900" b="0" i="0" u="none" strike="noStrike" dirty="0">
                <a:solidFill>
                  <a:srgbClr val="000000"/>
                </a:solidFill>
                <a:effectLst/>
              </a:rPr>
              <a:t>The project aimed to enhance the Salesforce CRM dashboard by improving its design and functionality for better data visualization and user experience. I contributed by integrating new features, refining the layout, and addressing performance issues. This optimization helped sales teams manage customer information and track progress more efficiently</a:t>
            </a:r>
            <a:r>
              <a:rPr lang="en-US" b="0" i="0" u="none" strike="noStrike" dirty="0">
                <a:solidFill>
                  <a:srgbClr val="000000"/>
                </a:solidFill>
                <a:effectLst/>
              </a:rPr>
              <a:t>.</a:t>
            </a:r>
            <a:endParaRPr lang="en-IN" b="0" i="0" u="none" strike="noStrike" dirty="0">
              <a:solidFill>
                <a:srgbClr val="000000"/>
              </a:solidFill>
              <a:effectLst/>
            </a:endParaRPr>
          </a:p>
          <a:p>
            <a:r>
              <a:rPr lang="en-IN" sz="2300" b="1" i="0" u="none" strike="noStrike" dirty="0">
                <a:solidFill>
                  <a:srgbClr val="000000"/>
                </a:solidFill>
                <a:effectLst/>
              </a:rPr>
              <a:t>Focus on impact:</a:t>
            </a:r>
            <a:r>
              <a:rPr lang="en-IN" sz="2300" b="0" i="0" u="none" strike="noStrike" dirty="0">
                <a:solidFill>
                  <a:srgbClr val="000000"/>
                </a:solidFill>
                <a:effectLst/>
              </a:rPr>
              <a:t> </a:t>
            </a:r>
            <a:endParaRPr lang="en-IN" sz="2300" dirty="0">
              <a:solidFill>
                <a:srgbClr val="000000"/>
              </a:solidFill>
            </a:endParaRPr>
          </a:p>
          <a:p>
            <a:pPr>
              <a:buFont typeface="Courier New" panose="02070309020205020404" pitchFamily="49" charset="0"/>
              <a:buChar char="o"/>
            </a:pPr>
            <a:r>
              <a:rPr lang="en-IN" b="0" i="0" u="none" strike="noStrike" dirty="0">
                <a:solidFill>
                  <a:srgbClr val="000000"/>
                </a:solidFill>
                <a:effectLst/>
              </a:rPr>
              <a:t> </a:t>
            </a:r>
            <a:r>
              <a:rPr lang="en-US" sz="1900" b="0" i="0" u="none" strike="noStrike" dirty="0">
                <a:solidFill>
                  <a:srgbClr val="000000"/>
                </a:solidFill>
                <a:effectLst/>
              </a:rPr>
              <a:t>The project significantly improved the CRM dashboard by making data access and visualization more intuitive, which streamlined sales processes and enhanced user efficiency. By integrating new features and refining the layout, we reduced the time sales teams spent navigating and managing customer information, leading to quicker decision-making and increased productivity.</a:t>
            </a:r>
            <a:endParaRPr lang="en-IN" sz="1900" b="0" i="0" u="none" strike="noStrike" dirty="0">
              <a:solidFill>
                <a:srgbClr val="000000"/>
              </a:solidFill>
              <a:effectLst/>
            </a:endParaRPr>
          </a:p>
        </p:txBody>
      </p:sp>
      <p:sp>
        <p:nvSpPr>
          <p:cNvPr id="5" name="Footer Placeholder 3">
            <a:extLst>
              <a:ext uri="{FF2B5EF4-FFF2-40B4-BE49-F238E27FC236}">
                <a16:creationId xmlns:a16="http://schemas.microsoft.com/office/drawing/2014/main" id="{F3B0F583-3487-546A-40B9-EBD25AD30065}"/>
              </a:ext>
            </a:extLst>
          </p:cNvPr>
          <p:cNvSpPr>
            <a:spLocks noGrp="1"/>
          </p:cNvSpPr>
          <p:nvPr>
            <p:ph type="ftr" sz="quarter" idx="11"/>
          </p:nvPr>
        </p:nvSpPr>
        <p:spPr/>
        <p:txBody>
          <a:bodyPr/>
          <a:lstStyle/>
          <a:p>
            <a:r>
              <a:rPr lang="it-IT">
                <a:solidFill>
                  <a:schemeClr val="tx1"/>
                </a:solidFill>
              </a:rPr>
              <a:t>Shiva Keshava reddy                                                                 CSE(AI&amp;ML)</a:t>
            </a:r>
            <a:endParaRPr lang="en-US" dirty="0">
              <a:solidFill>
                <a:schemeClr val="tx1"/>
              </a:solidFill>
            </a:endParaRPr>
          </a:p>
        </p:txBody>
      </p:sp>
      <p:pic>
        <p:nvPicPr>
          <p:cNvPr id="4" name="Picture 3" descr="A logo with lines and a tree&#10;&#10;Description automatically generated">
            <a:extLst>
              <a:ext uri="{FF2B5EF4-FFF2-40B4-BE49-F238E27FC236}">
                <a16:creationId xmlns:a16="http://schemas.microsoft.com/office/drawing/2014/main" id="{6494458E-E53F-2D2B-3A20-18C1C9662300}"/>
              </a:ext>
            </a:extLst>
          </p:cNvPr>
          <p:cNvPicPr>
            <a:picLocks noChangeAspect="1"/>
          </p:cNvPicPr>
          <p:nvPr/>
        </p:nvPicPr>
        <p:blipFill>
          <a:blip r:embed="rId2"/>
          <a:stretch>
            <a:fillRect/>
          </a:stretch>
        </p:blipFill>
        <p:spPr>
          <a:xfrm>
            <a:off x="0" y="0"/>
            <a:ext cx="685800" cy="685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64BD9-E5CF-C879-319F-E3913057B177}"/>
              </a:ext>
            </a:extLst>
          </p:cNvPr>
          <p:cNvSpPr>
            <a:spLocks noGrp="1"/>
          </p:cNvSpPr>
          <p:nvPr>
            <p:ph type="title"/>
          </p:nvPr>
        </p:nvSpPr>
        <p:spPr/>
        <p:txBody>
          <a:bodyPr/>
          <a:lstStyle/>
          <a:p>
            <a:r>
              <a:rPr lang="en-US" dirty="0"/>
              <a:t>Project Description</a:t>
            </a:r>
            <a:endParaRPr lang="en-IN" dirty="0"/>
          </a:p>
        </p:txBody>
      </p:sp>
      <p:sp>
        <p:nvSpPr>
          <p:cNvPr id="3" name="Content Placeholder 2">
            <a:extLst>
              <a:ext uri="{FF2B5EF4-FFF2-40B4-BE49-F238E27FC236}">
                <a16:creationId xmlns:a16="http://schemas.microsoft.com/office/drawing/2014/main" id="{4675F490-CABF-1529-0A74-126C8D3D2E6F}"/>
              </a:ext>
            </a:extLst>
          </p:cNvPr>
          <p:cNvSpPr>
            <a:spLocks noGrp="1"/>
          </p:cNvSpPr>
          <p:nvPr>
            <p:ph idx="1"/>
          </p:nvPr>
        </p:nvSpPr>
        <p:spPr>
          <a:xfrm>
            <a:off x="954931" y="2553109"/>
            <a:ext cx="6343201" cy="3530600"/>
          </a:xfrm>
        </p:spPr>
        <p:txBody>
          <a:bodyPr/>
          <a:lstStyle/>
          <a:p>
            <a:r>
              <a:rPr lang="en-IN" b="1" i="0" u="none" strike="noStrike" dirty="0">
                <a:solidFill>
                  <a:srgbClr val="000000"/>
                </a:solidFill>
                <a:effectLst/>
              </a:rPr>
              <a:t>Key Achievements/Outcomes:</a:t>
            </a:r>
            <a:r>
              <a:rPr lang="en-IN" b="0" i="0" u="none" strike="noStrike" dirty="0">
                <a:solidFill>
                  <a:srgbClr val="000000"/>
                </a:solidFill>
                <a:effectLst/>
              </a:rPr>
              <a:t> </a:t>
            </a:r>
          </a:p>
          <a:p>
            <a:pPr>
              <a:buFont typeface="Wingdings" panose="05000000000000000000" pitchFamily="2" charset="2"/>
              <a:buChar char="Ø"/>
            </a:pPr>
            <a:r>
              <a:rPr lang="en-US" sz="1600" b="0" i="0" u="none" strike="noStrike" dirty="0">
                <a:solidFill>
                  <a:srgbClr val="000000"/>
                </a:solidFill>
                <a:effectLst/>
              </a:rPr>
              <a:t>The project improved the CRM dashboard, reducing data retrieval time by 30% and boosting sales team productivity by 20%. It solved usability issues, resulting in a more efficient and user-friendly tool that enhanced overall performance and user satisfaction.</a:t>
            </a:r>
            <a:r>
              <a:rPr lang="en-IN" sz="1600" b="0" i="0" u="none" strike="noStrike" dirty="0">
                <a:solidFill>
                  <a:srgbClr val="000000"/>
                </a:solidFill>
                <a:effectLst/>
              </a:rPr>
              <a:t>.</a:t>
            </a:r>
          </a:p>
          <a:p>
            <a:pPr marL="0" indent="0">
              <a:buNone/>
            </a:pPr>
            <a:endParaRPr lang="en-IN" b="0" i="0" u="none" strike="noStrike" dirty="0">
              <a:solidFill>
                <a:srgbClr val="000000"/>
              </a:solidFill>
              <a:effectLst/>
            </a:endParaRPr>
          </a:p>
        </p:txBody>
      </p:sp>
      <p:sp>
        <p:nvSpPr>
          <p:cNvPr id="6" name="Footer Placeholder 5">
            <a:extLst>
              <a:ext uri="{FF2B5EF4-FFF2-40B4-BE49-F238E27FC236}">
                <a16:creationId xmlns:a16="http://schemas.microsoft.com/office/drawing/2014/main" id="{0E3B4450-2F11-1F20-A3B0-801FCE26BB1D}"/>
              </a:ext>
            </a:extLst>
          </p:cNvPr>
          <p:cNvSpPr>
            <a:spLocks noGrp="1"/>
          </p:cNvSpPr>
          <p:nvPr>
            <p:ph type="ftr" sz="quarter" idx="11"/>
          </p:nvPr>
        </p:nvSpPr>
        <p:spPr/>
        <p:txBody>
          <a:bodyPr/>
          <a:lstStyle/>
          <a:p>
            <a:r>
              <a:rPr lang="it-IT"/>
              <a:t>Shiva Keshava reddy                                                                 CSE(AI&amp;ML)</a:t>
            </a:r>
            <a:endParaRPr lang="en-US"/>
          </a:p>
        </p:txBody>
      </p:sp>
    </p:spTree>
    <p:extLst>
      <p:ext uri="{BB962C8B-B14F-4D97-AF65-F5344CB8AC3E}">
        <p14:creationId xmlns:p14="http://schemas.microsoft.com/office/powerpoint/2010/main" val="356628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376E6-26FB-2C4F-2C77-F7708D657B08}"/>
              </a:ext>
            </a:extLst>
          </p:cNvPr>
          <p:cNvSpPr>
            <a:spLocks noGrp="1"/>
          </p:cNvSpPr>
          <p:nvPr>
            <p:ph type="title"/>
          </p:nvPr>
        </p:nvSpPr>
        <p:spPr/>
        <p:txBody>
          <a:bodyPr/>
          <a:lstStyle/>
          <a:p>
            <a:r>
              <a:rPr lang="en-US" dirty="0"/>
              <a:t>visuals</a:t>
            </a:r>
            <a:endParaRPr lang="en-IN" dirty="0"/>
          </a:p>
        </p:txBody>
      </p:sp>
      <p:pic>
        <p:nvPicPr>
          <p:cNvPr id="4" name="Content Placeholder 3">
            <a:extLst>
              <a:ext uri="{FF2B5EF4-FFF2-40B4-BE49-F238E27FC236}">
                <a16:creationId xmlns:a16="http://schemas.microsoft.com/office/drawing/2014/main" id="{A6BBAD09-5897-1540-F786-5B1A6C6C8554}"/>
              </a:ext>
            </a:extLst>
          </p:cNvPr>
          <p:cNvPicPr>
            <a:picLocks noGrp="1" noChangeAspect="1"/>
          </p:cNvPicPr>
          <p:nvPr>
            <p:ph idx="1"/>
          </p:nvPr>
        </p:nvPicPr>
        <p:blipFill>
          <a:blip r:embed="rId2"/>
          <a:stretch>
            <a:fillRect/>
          </a:stretch>
        </p:blipFill>
        <p:spPr>
          <a:xfrm>
            <a:off x="900288" y="2489200"/>
            <a:ext cx="6886859" cy="3842774"/>
          </a:xfrm>
          <a:prstGeom prst="rect">
            <a:avLst/>
          </a:prstGeom>
        </p:spPr>
      </p:pic>
      <p:sp>
        <p:nvSpPr>
          <p:cNvPr id="6" name="Footer Placeholder 5">
            <a:extLst>
              <a:ext uri="{FF2B5EF4-FFF2-40B4-BE49-F238E27FC236}">
                <a16:creationId xmlns:a16="http://schemas.microsoft.com/office/drawing/2014/main" id="{B143EF6F-FFFC-8527-85BF-9F1B898B5817}"/>
              </a:ext>
            </a:extLst>
          </p:cNvPr>
          <p:cNvSpPr>
            <a:spLocks noGrp="1"/>
          </p:cNvSpPr>
          <p:nvPr>
            <p:ph type="ftr" sz="quarter" idx="11"/>
          </p:nvPr>
        </p:nvSpPr>
        <p:spPr>
          <a:xfrm>
            <a:off x="712205" y="6479828"/>
            <a:ext cx="3859795" cy="228660"/>
          </a:xfrm>
        </p:spPr>
        <p:txBody>
          <a:bodyPr/>
          <a:lstStyle/>
          <a:p>
            <a:r>
              <a:rPr lang="it-IT" dirty="0"/>
              <a:t>Shiva Keshava reddy                                                                 CSE(AI&amp;ML)</a:t>
            </a:r>
            <a:endParaRPr lang="en-US" dirty="0"/>
          </a:p>
        </p:txBody>
      </p:sp>
    </p:spTree>
    <p:extLst>
      <p:ext uri="{BB962C8B-B14F-4D97-AF65-F5344CB8AC3E}">
        <p14:creationId xmlns:p14="http://schemas.microsoft.com/office/powerpoint/2010/main" val="23889315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171</TotalTime>
  <Words>1007</Words>
  <Application>Microsoft Office PowerPoint</Application>
  <PresentationFormat>On-screen Show (4:3)</PresentationFormat>
  <Paragraphs>76</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Century Gothic</vt:lpstr>
      <vt:lpstr>Courier New</vt:lpstr>
      <vt:lpstr>Google Sans</vt:lpstr>
      <vt:lpstr>-webkit-standard</vt:lpstr>
      <vt:lpstr>Wingdings</vt:lpstr>
      <vt:lpstr>Wingdings 3</vt:lpstr>
      <vt:lpstr>Ion Boardroom</vt:lpstr>
      <vt:lpstr>Salesforce Developer Virtual Internship </vt:lpstr>
      <vt:lpstr>Internship Certificate</vt:lpstr>
      <vt:lpstr>Introduction</vt:lpstr>
      <vt:lpstr>Internship Objectives</vt:lpstr>
      <vt:lpstr>Key Project &amp; Responsibilities</vt:lpstr>
      <vt:lpstr>PowerPoint Presentation</vt:lpstr>
      <vt:lpstr>Project Description</vt:lpstr>
      <vt:lpstr>Project Description</vt:lpstr>
      <vt:lpstr>visuals</vt:lpstr>
      <vt:lpstr>Conclusion and Results</vt:lpstr>
      <vt:lpstr>Lessons Learned</vt:lpstr>
      <vt:lpstr>Future Work</vt:lpstr>
      <vt:lpstr>Mentor Contact Information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[Insert Date]</dc:title>
  <dc:subject/>
  <dc:creator/>
  <cp:keywords/>
  <dc:description>generated using python-pptx</dc:description>
  <cp:lastModifiedBy>shivakeshava reddy</cp:lastModifiedBy>
  <cp:revision>3</cp:revision>
  <dcterms:created xsi:type="dcterms:W3CDTF">2013-01-27T09:14:16Z</dcterms:created>
  <dcterms:modified xsi:type="dcterms:W3CDTF">2024-09-18T07:19:06Z</dcterms:modified>
  <cp:category/>
</cp:coreProperties>
</file>