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1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58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0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278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59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0489-9079-45FD-BC68-1151FFFDFD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E6A537-96A7-416A-842C-F3E3E874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9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5BF5-585F-4A79-BE94-B28CFD9FD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Predictive Analytics Report for Conagra Brands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9B59B-01BF-420C-B3C5-A0F20DE16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Shiva Kumar Reddy Koppula</a:t>
            </a:r>
          </a:p>
          <a:p>
            <a:r>
              <a:rPr lang="en-US" sz="2000" dirty="0"/>
              <a:t>BUAN 6337 - Section S24</a:t>
            </a:r>
          </a:p>
        </p:txBody>
      </p:sp>
    </p:spTree>
    <p:extLst>
      <p:ext uri="{BB962C8B-B14F-4D97-AF65-F5344CB8AC3E}">
        <p14:creationId xmlns:p14="http://schemas.microsoft.com/office/powerpoint/2010/main" val="257548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3701-3800-4C80-85CE-C921636F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2A98-2F00-4288-A559-D4C9C45A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95" y="1596511"/>
            <a:ext cx="10342967" cy="50002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Strategic Focus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Product Diversification: Adapt and expand product lines to meet consumer demand.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Regional Expansion: Tailor strategies to regional market dynamics and competition.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Promotion Optimization: Shift focus to more effective promotional tactics like price reductions.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Digital &amp; Retail Integration: Strengthen digital presence and collaborate with health-focused retailers.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Market Inclusion: Broaden consumer base across different income segments.</a:t>
            </a:r>
          </a:p>
          <a:p>
            <a:pPr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en-US" b="1" dirty="0"/>
              <a:t>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Ongoing innovation and targeted strategies aim to sustain growth and enhance market reach.</a:t>
            </a:r>
          </a:p>
        </p:txBody>
      </p:sp>
    </p:spTree>
    <p:extLst>
      <p:ext uri="{BB962C8B-B14F-4D97-AF65-F5344CB8AC3E}">
        <p14:creationId xmlns:p14="http://schemas.microsoft.com/office/powerpoint/2010/main" val="22359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0C6-A4B3-4120-B2BB-7E74EB53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40739" cy="104107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311A-004D-4CB1-897C-070B7662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76" y="1501508"/>
            <a:ext cx="11002048" cy="4479697"/>
          </a:xfrm>
        </p:spPr>
        <p:txBody>
          <a:bodyPr>
            <a:normAutofit/>
          </a:bodyPr>
          <a:lstStyle/>
          <a:p>
            <a:r>
              <a:rPr lang="en-US" b="1" dirty="0"/>
              <a:t>Market Trend</a:t>
            </a:r>
          </a:p>
          <a:p>
            <a:r>
              <a:rPr lang="en-US" dirty="0"/>
              <a:t>Significant shift towards plant-based diets for health and environmental benefits. </a:t>
            </a:r>
          </a:p>
          <a:p>
            <a:r>
              <a:rPr lang="en-US" dirty="0" err="1"/>
              <a:t>Gardein's</a:t>
            </a:r>
            <a:r>
              <a:rPr lang="en-US" dirty="0"/>
              <a:t> Growth: </a:t>
            </a:r>
          </a:p>
          <a:p>
            <a:r>
              <a:rPr lang="en-US" dirty="0"/>
              <a:t>Outperforming sales projections, especially in the Great Lakes region. </a:t>
            </a:r>
          </a:p>
          <a:p>
            <a:r>
              <a:rPr lang="en-US" dirty="0"/>
              <a:t>Leading products include Burger Patty, Meat Substitute Ground, and Breakfast Sausage Patty. </a:t>
            </a:r>
          </a:p>
          <a:p>
            <a:pPr>
              <a:spcBef>
                <a:spcPts val="1600"/>
              </a:spcBef>
            </a:pPr>
            <a:r>
              <a:rPr lang="en-US" b="1" dirty="0"/>
              <a:t>Conagra's Strategy</a:t>
            </a:r>
          </a:p>
          <a:p>
            <a:r>
              <a:rPr lang="en-US" dirty="0"/>
              <a:t>Acquired </a:t>
            </a:r>
            <a:r>
              <a:rPr lang="en-US" dirty="0" err="1"/>
              <a:t>Gardein</a:t>
            </a:r>
            <a:r>
              <a:rPr lang="en-US" dirty="0"/>
              <a:t> (2014) and Pinnacle Foods (2018) to enhance focus on sustainable, healthy food options. </a:t>
            </a:r>
          </a:p>
          <a:p>
            <a:r>
              <a:rPr lang="en-US" dirty="0"/>
              <a:t>Continues to lead with innovation in taste, texture, and variety in meat substitutes. </a:t>
            </a:r>
          </a:p>
          <a:p>
            <a:r>
              <a:rPr lang="en-US" dirty="0"/>
              <a:t>Future Focus: Expand product lines and explore new market strategies. Drive growth through strategic marketing, targeted promotions, and enhanced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44096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B435-B95B-4337-BA24-734E7FA9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878157" cy="961450"/>
          </a:xfrm>
        </p:spPr>
        <p:txBody>
          <a:bodyPr>
            <a:normAutofit/>
          </a:bodyPr>
          <a:lstStyle/>
          <a:p>
            <a:r>
              <a:rPr lang="en-US" dirty="0"/>
              <a:t>Strategy 1: Expanding </a:t>
            </a:r>
            <a:r>
              <a:rPr lang="en-US" dirty="0" err="1"/>
              <a:t>Gardein's</a:t>
            </a:r>
            <a:r>
              <a:rPr lang="en-US" dirty="0"/>
              <a:t> Market 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B0FB-BC43-439E-BFE0-432DC5A0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71050"/>
            <a:ext cx="6924995" cy="467735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n-US" b="1" dirty="0"/>
              <a:t>Objective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Enhance </a:t>
            </a:r>
            <a:r>
              <a:rPr lang="en-US" dirty="0" err="1"/>
              <a:t>Gardein's</a:t>
            </a:r>
            <a:r>
              <a:rPr lang="en-US" dirty="0"/>
              <a:t> market presence and performance across diverse product lines. </a:t>
            </a:r>
          </a:p>
          <a:p>
            <a:pPr algn="just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n-US" b="1" dirty="0"/>
              <a:t>Methodology: </a:t>
            </a:r>
            <a:r>
              <a:rPr lang="en-US" dirty="0"/>
              <a:t>Utilized K-means clustering</a:t>
            </a:r>
          </a:p>
          <a:p>
            <a:pPr algn="just">
              <a:spcBef>
                <a:spcPts val="1600"/>
              </a:spcBef>
              <a:buFont typeface="Wingdings" panose="05000000000000000000" pitchFamily="2" charset="2"/>
              <a:buChar char="ü"/>
            </a:pPr>
            <a:r>
              <a:rPr lang="en-US" b="1" dirty="0"/>
              <a:t>Cluster-Specific Strategies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Emerging Products: Boost visibility with products like Seven Grain Crispy Tenders.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Moderate Performance: Enhance visibility of Mandarin Orange Crispy </a:t>
            </a:r>
            <a:r>
              <a:rPr lang="en-US" dirty="0" err="1"/>
              <a:t>Chick’n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Established Potential: Innovate with Chipotle Black Bean Burger for global markets.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High Performance &amp; Leaders: Strengthen loyalty with Beefless Ground; market Meatless Meatballs with sustainability focus.</a:t>
            </a:r>
          </a:p>
        </p:txBody>
      </p:sp>
      <p:pic>
        <p:nvPicPr>
          <p:cNvPr id="4" name="Picture 3" descr="A chart with a graph showing a chart&#10;&#10;Description automatically generated with medium confidence">
            <a:extLst>
              <a:ext uri="{FF2B5EF4-FFF2-40B4-BE49-F238E27FC236}">
                <a16:creationId xmlns:a16="http://schemas.microsoft.com/office/drawing/2014/main" id="{42D2ADE0-3A98-452E-89E2-0FA6E83069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26" y="2224838"/>
            <a:ext cx="3888052" cy="32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4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A043-B447-44AF-8B42-DDEB7D8F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82800" cy="973723"/>
          </a:xfrm>
        </p:spPr>
        <p:txBody>
          <a:bodyPr>
            <a:normAutofit/>
          </a:bodyPr>
          <a:lstStyle/>
          <a:p>
            <a:r>
              <a:rPr lang="en-US" dirty="0"/>
              <a:t>Strategy 1: Expanding </a:t>
            </a:r>
            <a:r>
              <a:rPr lang="en-US" dirty="0" err="1"/>
              <a:t>Gardein's</a:t>
            </a:r>
            <a:r>
              <a:rPr lang="en-US" dirty="0"/>
              <a:t> Market 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5193-9303-4609-8657-FB2AF041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432"/>
            <a:ext cx="10412067" cy="4087184"/>
          </a:xfrm>
        </p:spPr>
        <p:txBody>
          <a:bodyPr>
            <a:normAutofit/>
          </a:bodyPr>
          <a:lstStyle/>
          <a:p>
            <a:pPr algn="just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en-US" b="1" dirty="0"/>
              <a:t>Monitoring and Evaluation Performance metrics: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Track sales growth, market share, and promotional effectiveness.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Feedback mechanisms: Conduct consumer surveys and retailer feedback sessions.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Quarterly reviews: Adjust strategies based on performance assessments.</a:t>
            </a:r>
          </a:p>
        </p:txBody>
      </p:sp>
    </p:spTree>
    <p:extLst>
      <p:ext uri="{BB962C8B-B14F-4D97-AF65-F5344CB8AC3E}">
        <p14:creationId xmlns:p14="http://schemas.microsoft.com/office/powerpoint/2010/main" val="412908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3600-3BE3-44DA-B056-18079D9C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6" y="462314"/>
            <a:ext cx="11455344" cy="1320800"/>
          </a:xfrm>
        </p:spPr>
        <p:txBody>
          <a:bodyPr>
            <a:normAutofit/>
          </a:bodyPr>
          <a:lstStyle/>
          <a:p>
            <a:r>
              <a:rPr lang="en-US" dirty="0"/>
              <a:t>Strategy 2: Regional Expansion Opportunities for </a:t>
            </a:r>
            <a:r>
              <a:rPr lang="en-US" dirty="0" err="1"/>
              <a:t>Gardein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1174-56F3-438A-9F4E-E1342FD7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68" y="1783114"/>
            <a:ext cx="11091446" cy="4767986"/>
          </a:xfrm>
        </p:spPr>
        <p:txBody>
          <a:bodyPr numCol="2">
            <a:normAutofit/>
          </a:bodyPr>
          <a:lstStyle/>
          <a:p>
            <a:r>
              <a:rPr lang="en-US" b="1" dirty="0"/>
              <a:t>Objective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Pinpoint growth regions and product forms for Conagra's </a:t>
            </a:r>
            <a:r>
              <a:rPr lang="en-US" dirty="0" err="1"/>
              <a:t>Gardein</a:t>
            </a:r>
            <a:r>
              <a:rPr lang="en-US" dirty="0"/>
              <a:t> brand. </a:t>
            </a:r>
          </a:p>
          <a:p>
            <a:r>
              <a:rPr lang="en-US" b="1" dirty="0"/>
              <a:t>Methodology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Regression analysis to identify strong and weak performing regions and product forms for Conagra and competitors. </a:t>
            </a:r>
          </a:p>
          <a:p>
            <a:r>
              <a:rPr lang="en-US" b="1" dirty="0"/>
              <a:t>Key Insights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Underperforming: Burgers show negative sales impact in several regions.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Strong Performers: Filet excels in California; Tender and Link show positive sales in multiple regions. </a:t>
            </a:r>
          </a:p>
          <a:p>
            <a:r>
              <a:rPr lang="en-US" b="1" dirty="0"/>
              <a:t>Competitive Analysis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Mixed results for burgers among competitors.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Consistent success for Link and Tender across competitors. </a:t>
            </a:r>
          </a:p>
          <a:p>
            <a:r>
              <a:rPr lang="en-US" b="1" dirty="0"/>
              <a:t>Strategic Actions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Revise Burger Strategy: Address underperformance.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Boost Strong Products: Expand marketing for Filet in California; increase Tender and Link distribution. </a:t>
            </a:r>
          </a:p>
          <a:p>
            <a:r>
              <a:rPr lang="en-US" b="1" dirty="0"/>
              <a:t>Conclusion</a:t>
            </a:r>
            <a:r>
              <a:rPr lang="en-US" dirty="0"/>
              <a:t>: Refine market strategies based on regional sales data and competitor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96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361F-A829-40DC-9F58-6F402593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06" y="479190"/>
            <a:ext cx="10626859" cy="1145557"/>
          </a:xfrm>
        </p:spPr>
        <p:txBody>
          <a:bodyPr/>
          <a:lstStyle/>
          <a:p>
            <a:r>
              <a:rPr lang="en-US" dirty="0"/>
              <a:t>Strategy 3: Optimizing Promotional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90BC-9CDC-44A3-BAAC-3972A462D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225" y="1391544"/>
            <a:ext cx="7447940" cy="4929476"/>
          </a:xfrm>
        </p:spPr>
        <p:txBody>
          <a:bodyPr numCol="1">
            <a:normAutofit fontScale="92500" lnSpcReduction="20000"/>
          </a:bodyPr>
          <a:lstStyle/>
          <a:p>
            <a:r>
              <a:rPr lang="en-US" b="1" dirty="0"/>
              <a:t>Key Insights: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Strong sales occur naturally, showcasing brand strength.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Price reductions drive significant sales, highlighting consumer price sensitivity.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Combined promotions (feature and display) show limited effectiveness.</a:t>
            </a:r>
          </a:p>
          <a:p>
            <a:pPr>
              <a:spcBef>
                <a:spcPts val="1600"/>
              </a:spcBef>
            </a:pPr>
            <a:r>
              <a:rPr lang="en-US" b="1" dirty="0"/>
              <a:t>Strategic Actions: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Focus on Quality: Emphasize product quality and sustainability in marketing.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Dynamic Pricing: Implement responsive pricing strategies during key sales periods.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Revise Promotions: Improve or innovate underperforming promotional methods.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Utilize Analytics: Leverage data for real-time promotional adjustments.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Engage Customers: Strengthen feedback mechanisms to tailor product offerings.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3946F4A-6669-43DA-A47C-3D1E9689F426}"/>
              </a:ext>
            </a:extLst>
          </p:cNvPr>
          <p:cNvPicPr/>
          <p:nvPr/>
        </p:nvPicPr>
        <p:blipFill rotWithShape="1">
          <a:blip r:embed="rId2"/>
          <a:srcRect l="4749"/>
          <a:stretch/>
        </p:blipFill>
        <p:spPr bwMode="auto">
          <a:xfrm>
            <a:off x="8260284" y="2234193"/>
            <a:ext cx="3641096" cy="29724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819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118A-5FCF-4A90-A40C-093FB60F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1"/>
            <a:ext cx="11387997" cy="981694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4: Market Penetration in Different Income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B118-FB3E-424C-AAF5-644066EA6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95" y="1474518"/>
            <a:ext cx="7368199" cy="4878781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Current Appeal: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Strong appeal among households with income &gt;$100k.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Potential for increased consumption in lower-income brackets.</a:t>
            </a:r>
          </a:p>
          <a:p>
            <a:pPr>
              <a:spcBef>
                <a:spcPts val="1600"/>
              </a:spcBef>
            </a:pPr>
            <a:r>
              <a:rPr lang="en-US" b="1" dirty="0"/>
              <a:t>Strategic Actions: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Price Sensitivity: Offer smaller pack sizes and value deals to attract price-sensitive consumers.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Distribution Expansion: Enter stores frequented by lower-income demographics.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Targeted Marketing: Craft campaigns that highlight the value and nutrition of products, appealing directly to lower-income households.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Product Innovation: Develop new variations suited to the preferences of lower-income consumers.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Promotional Incentives: Utilize discounts and coupons to encourage trial.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78F74-B142-463B-98F7-4453B5B799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47412" y="2541318"/>
            <a:ext cx="3592287" cy="24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4F60-BEAE-4FC4-8DEE-9E49B722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45788" cy="1225138"/>
          </a:xfrm>
        </p:spPr>
        <p:txBody>
          <a:bodyPr>
            <a:normAutofit/>
          </a:bodyPr>
          <a:lstStyle/>
          <a:p>
            <a:r>
              <a:rPr lang="en-US" dirty="0"/>
              <a:t>Strategy 5: The Influence of Digital Engagement on Consumer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D187-31FC-4FA9-BE1D-F2E131917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28915" cy="432927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Objective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Increase online market share by developing a direct-to-consumer sales channel. </a:t>
            </a:r>
          </a:p>
          <a:p>
            <a:pPr algn="just">
              <a:spcBef>
                <a:spcPts val="1600"/>
              </a:spcBef>
            </a:pPr>
            <a:r>
              <a:rPr lang="en-US" b="1" dirty="0"/>
              <a:t>Key Strategies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Launch E-commerce Platform: Enable direct purchases through </a:t>
            </a:r>
            <a:r>
              <a:rPr lang="en-US" dirty="0" err="1"/>
              <a:t>Gardein's</a:t>
            </a:r>
            <a:r>
              <a:rPr lang="en-US" dirty="0"/>
              <a:t> website.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Exclusive Offers: Provide special products and bundles only available online.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Subscription Services: Offer regular deliveries through subscription models.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Loyalty Programs: Reward repeat customers to encourage ongoing engagement.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Targeted Digital Ads: Drive traffic to the online store highlighting exclusivity and convenience.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Optimize User Experience: Ensure a seamless shopping experience with easy navigation and fast checkout.</a:t>
            </a:r>
          </a:p>
        </p:txBody>
      </p:sp>
    </p:spTree>
    <p:extLst>
      <p:ext uri="{BB962C8B-B14F-4D97-AF65-F5344CB8AC3E}">
        <p14:creationId xmlns:p14="http://schemas.microsoft.com/office/powerpoint/2010/main" val="1204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EA16-A92F-4EF3-A483-CB3E1F6A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0172" cy="1100447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Strategy 6: Enhancing Collaboration with Health-Focused Retailers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597A-D75B-44AE-8BDB-0FC14B51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82460"/>
            <a:ext cx="10627975" cy="4442092"/>
          </a:xfrm>
        </p:spPr>
        <p:txBody>
          <a:bodyPr>
            <a:normAutofit/>
          </a:bodyPr>
          <a:lstStyle/>
          <a:p>
            <a:r>
              <a:rPr lang="en-US" b="1" dirty="0"/>
              <a:t>Goal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Boost </a:t>
            </a:r>
            <a:r>
              <a:rPr lang="en-US" dirty="0" err="1"/>
              <a:t>Gardein’s</a:t>
            </a:r>
            <a:r>
              <a:rPr lang="en-US" dirty="0"/>
              <a:t> presence and visibility in health-focused grocery stores.</a:t>
            </a:r>
          </a:p>
          <a:p>
            <a:pPr>
              <a:spcBef>
                <a:spcPts val="1600"/>
              </a:spcBef>
            </a:pPr>
            <a:r>
              <a:rPr lang="en-US" b="1" dirty="0"/>
              <a:t>Key Strategies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Retail Branding Partnerships: Establish dedicated </a:t>
            </a:r>
            <a:r>
              <a:rPr lang="en-US" dirty="0" err="1"/>
              <a:t>Gardein</a:t>
            </a:r>
            <a:r>
              <a:rPr lang="en-US" dirty="0"/>
              <a:t> sections in stores.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In-Store Promotions: Offer exclusive discounts and BOGO deals.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Co-Marketing Campaigns: Combine efforts in online and offline marketing.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Sampling Stations: Allow direct product tasting and engagement.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Loyalty Incentives: Integrate </a:t>
            </a:r>
            <a:r>
              <a:rPr lang="en-US" dirty="0" err="1"/>
              <a:t>Gardein</a:t>
            </a:r>
            <a:r>
              <a:rPr lang="en-US" dirty="0"/>
              <a:t> into store loyalty programs.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Exclusive Products: Launch store-specific product lines.</a:t>
            </a:r>
          </a:p>
        </p:txBody>
      </p:sp>
    </p:spTree>
    <p:extLst>
      <p:ext uri="{BB962C8B-B14F-4D97-AF65-F5344CB8AC3E}">
        <p14:creationId xmlns:p14="http://schemas.microsoft.com/office/powerpoint/2010/main" val="2902724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840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Trebuchet MS</vt:lpstr>
      <vt:lpstr>Wingdings</vt:lpstr>
      <vt:lpstr>Wingdings 3</vt:lpstr>
      <vt:lpstr>Facet</vt:lpstr>
      <vt:lpstr>Summary of Predictive Analytics Report for Conagra Brands</vt:lpstr>
      <vt:lpstr>Introduction</vt:lpstr>
      <vt:lpstr>Strategy 1: Expanding Gardein's Market Reach</vt:lpstr>
      <vt:lpstr>Strategy 1: Expanding Gardein's Market Reach</vt:lpstr>
      <vt:lpstr>Strategy 2: Regional Expansion Opportunities for Gardein</vt:lpstr>
      <vt:lpstr>Strategy 3: Optimizing Promotional Impact</vt:lpstr>
      <vt:lpstr>Strategy 4: Market Penetration in Different Income Segments</vt:lpstr>
      <vt:lpstr>Strategy 5: The Influence of Digital Engagement on Consumer Choices</vt:lpstr>
      <vt:lpstr>Strategy 6: Enhancing Collaboration with Health-Focused Retailers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 reddy</dc:creator>
  <cp:lastModifiedBy>Shiv reddy</cp:lastModifiedBy>
  <cp:revision>10</cp:revision>
  <dcterms:created xsi:type="dcterms:W3CDTF">2024-05-02T17:21:29Z</dcterms:created>
  <dcterms:modified xsi:type="dcterms:W3CDTF">2025-04-18T21:42:09Z</dcterms:modified>
</cp:coreProperties>
</file>