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6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8B98-8342-4C70-828C-231B1D92CB55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5FA7-7B80-4853-AEDF-539DAA60B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30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8B98-8342-4C70-828C-231B1D92CB55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5FA7-7B80-4853-AEDF-539DAA60B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75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8B98-8342-4C70-828C-231B1D92CB55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5FA7-7B80-4853-AEDF-539DAA60B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210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g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10526 Events PPT v1TG_Layout 16;9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70"/>
            <a:ext cx="12192000" cy="6867132"/>
          </a:xfrm>
          <a:prstGeom prst="rect">
            <a:avLst/>
          </a:prstGeom>
        </p:spPr>
      </p:pic>
      <p:pic>
        <p:nvPicPr>
          <p:cNvPr id="13" name="Picture 12" descr="BoE_PRA_logo_tab_RG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59" y="2306554"/>
            <a:ext cx="4435623" cy="9589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27C7B6D0-CF31-435A-A92F-186ACE658574}" type="slidenum">
              <a:rPr lang="en-GB" smtClean="0"/>
              <a:pPr>
                <a:buFontTx/>
                <a:buNone/>
              </a:pPr>
              <a:t>‹#›</a:t>
            </a:fld>
            <a:endParaRPr lang="en-GB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40000" y="4492800"/>
            <a:ext cx="8160000" cy="677333"/>
          </a:xfrm>
        </p:spPr>
        <p:txBody>
          <a:bodyPr/>
          <a:lstStyle>
            <a:lvl1pPr marL="0" indent="0">
              <a:buFontTx/>
              <a:buNone/>
              <a:defRPr sz="3733">
                <a:solidFill>
                  <a:srgbClr val="002D4F"/>
                </a:solidFill>
              </a:defRPr>
            </a:lvl1pPr>
          </a:lstStyle>
          <a:p>
            <a:r>
              <a:rPr lang="en-US" dirty="0" smtClean="0"/>
              <a:t>Subtitle for event – (Arial 28pt)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40000" y="3672000"/>
            <a:ext cx="8160000" cy="709083"/>
          </a:xfrm>
        </p:spPr>
        <p:txBody>
          <a:bodyPr anchor="b" anchorCtr="0"/>
          <a:lstStyle>
            <a:lvl1pPr>
              <a:defRPr sz="3733">
                <a:solidFill>
                  <a:srgbClr val="002D4F"/>
                </a:solidFill>
              </a:defRPr>
            </a:lvl1pPr>
          </a:lstStyle>
          <a:p>
            <a:r>
              <a:rPr lang="en-US" dirty="0" smtClean="0"/>
              <a:t>Title of the event – (Arial 28pt bold)</a:t>
            </a:r>
            <a:endParaRPr lang="en-GB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839045" y="5459971"/>
            <a:ext cx="8160000" cy="625148"/>
          </a:xfrm>
        </p:spPr>
        <p:txBody>
          <a:bodyPr/>
          <a:lstStyle>
            <a:lvl1pPr>
              <a:buNone/>
              <a:defRPr kumimoji="0" lang="en-US" sz="2133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D4F"/>
                </a:solidFill>
                <a:effectLst/>
                <a:uLnTx/>
                <a:uFillTx/>
                <a:latin typeface="Arial" charset="0"/>
                <a:ea typeface="ＭＳ Ｐゴシック" pitchFamily="79" charset="-128"/>
                <a:cs typeface="+mn-cs"/>
              </a:defRPr>
            </a:lvl1pPr>
            <a:lvl2pPr>
              <a:buNone/>
              <a:defRPr kumimoji="0" lang="en-US" sz="2133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79" charset="-128"/>
                <a:cs typeface="+mn-cs"/>
              </a:defRPr>
            </a:lvl2pPr>
            <a:lvl3pPr>
              <a:buNone/>
              <a:defRPr kumimoji="0" lang="en-US" sz="2133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79" charset="-128"/>
                <a:cs typeface="+mn-cs"/>
              </a:defRPr>
            </a:lvl3pPr>
            <a:lvl4pPr>
              <a:buNone/>
              <a:defRPr kumimoji="0" lang="en-US" sz="2133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79" charset="-128"/>
                <a:cs typeface="+mn-cs"/>
              </a:defRPr>
            </a:lvl4pPr>
            <a:lvl5pPr>
              <a:buNone/>
              <a:defRPr kumimoji="0" lang="en-GB" sz="2133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79" charset="-128"/>
                <a:cs typeface="+mn-cs"/>
              </a:defRPr>
            </a:lvl5pPr>
          </a:lstStyle>
          <a:p>
            <a:pPr lvl="0"/>
            <a:r>
              <a:rPr lang="en-US" dirty="0" smtClean="0"/>
              <a:t>Date (Arial 16pt)</a:t>
            </a:r>
          </a:p>
        </p:txBody>
      </p:sp>
    </p:spTree>
    <p:extLst>
      <p:ext uri="{BB962C8B-B14F-4D97-AF65-F5344CB8AC3E}">
        <p14:creationId xmlns:p14="http://schemas.microsoft.com/office/powerpoint/2010/main" val="2296752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10526 Events PPT v1TG_Layout 16;9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70"/>
            <a:ext cx="12192000" cy="6867132"/>
          </a:xfrm>
          <a:prstGeom prst="rect">
            <a:avLst/>
          </a:prstGeom>
        </p:spPr>
      </p:pic>
      <p:pic>
        <p:nvPicPr>
          <p:cNvPr id="13" name="Picture 12" descr="BoE_PRA_logo_tab_RG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59" y="2306554"/>
            <a:ext cx="4435623" cy="9589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27C7B6D0-CF31-435A-A92F-186ACE658574}" type="slidenum">
              <a:rPr lang="en-GB" smtClean="0"/>
              <a:pPr>
                <a:buFontTx/>
                <a:buNone/>
              </a:pPr>
              <a:t>‹#›</a:t>
            </a:fld>
            <a:endParaRPr lang="en-GB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40000" y="4492800"/>
            <a:ext cx="8160000" cy="677333"/>
          </a:xfrm>
        </p:spPr>
        <p:txBody>
          <a:bodyPr/>
          <a:lstStyle>
            <a:lvl1pPr marL="0" indent="0">
              <a:buFontTx/>
              <a:buNone/>
              <a:defRPr sz="3733">
                <a:solidFill>
                  <a:srgbClr val="002D4F"/>
                </a:solidFill>
              </a:defRPr>
            </a:lvl1pPr>
          </a:lstStyle>
          <a:p>
            <a:r>
              <a:rPr lang="en-US" dirty="0" smtClean="0"/>
              <a:t>Subtitle for event – (Arial 28pt)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40000" y="3672000"/>
            <a:ext cx="8160000" cy="709083"/>
          </a:xfrm>
        </p:spPr>
        <p:txBody>
          <a:bodyPr anchor="b" anchorCtr="0"/>
          <a:lstStyle>
            <a:lvl1pPr>
              <a:defRPr sz="3733">
                <a:solidFill>
                  <a:srgbClr val="002D4F"/>
                </a:solidFill>
              </a:defRPr>
            </a:lvl1pPr>
          </a:lstStyle>
          <a:p>
            <a:r>
              <a:rPr lang="en-US" dirty="0" smtClean="0"/>
              <a:t>Title of the event – (Arial 28pt bold)</a:t>
            </a:r>
            <a:endParaRPr lang="en-GB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839045" y="5459971"/>
            <a:ext cx="8160000" cy="625148"/>
          </a:xfrm>
        </p:spPr>
        <p:txBody>
          <a:bodyPr/>
          <a:lstStyle>
            <a:lvl1pPr>
              <a:buNone/>
              <a:defRPr kumimoji="0" lang="en-US" sz="2133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D4F"/>
                </a:solidFill>
                <a:effectLst/>
                <a:uLnTx/>
                <a:uFillTx/>
                <a:latin typeface="Arial" charset="0"/>
                <a:ea typeface="ＭＳ Ｐゴシック" pitchFamily="79" charset="-128"/>
                <a:cs typeface="+mn-cs"/>
              </a:defRPr>
            </a:lvl1pPr>
            <a:lvl2pPr>
              <a:buNone/>
              <a:defRPr kumimoji="0" lang="en-US" sz="2133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79" charset="-128"/>
                <a:cs typeface="+mn-cs"/>
              </a:defRPr>
            </a:lvl2pPr>
            <a:lvl3pPr>
              <a:buNone/>
              <a:defRPr kumimoji="0" lang="en-US" sz="2133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79" charset="-128"/>
                <a:cs typeface="+mn-cs"/>
              </a:defRPr>
            </a:lvl3pPr>
            <a:lvl4pPr>
              <a:buNone/>
              <a:defRPr kumimoji="0" lang="en-US" sz="2133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79" charset="-128"/>
                <a:cs typeface="+mn-cs"/>
              </a:defRPr>
            </a:lvl4pPr>
            <a:lvl5pPr>
              <a:buNone/>
              <a:defRPr kumimoji="0" lang="en-GB" sz="2133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79" charset="-128"/>
                <a:cs typeface="+mn-cs"/>
              </a:defRPr>
            </a:lvl5pPr>
          </a:lstStyle>
          <a:p>
            <a:pPr lvl="0"/>
            <a:r>
              <a:rPr lang="en-US" dirty="0" smtClean="0"/>
              <a:t>Date (Arial 16pt)</a:t>
            </a:r>
          </a:p>
        </p:txBody>
      </p:sp>
    </p:spTree>
    <p:extLst>
      <p:ext uri="{BB962C8B-B14F-4D97-AF65-F5344CB8AC3E}">
        <p14:creationId xmlns:p14="http://schemas.microsoft.com/office/powerpoint/2010/main" val="4002013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40000" y="3446400"/>
            <a:ext cx="10492800" cy="676800"/>
          </a:xfrm>
        </p:spPr>
        <p:txBody>
          <a:bodyPr/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="1"/>
            </a:lvl1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Speaker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40000" y="2376000"/>
            <a:ext cx="10492800" cy="710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Title of the talk/session (Arial 24pt bold)</a:t>
            </a:r>
            <a:endParaRPr lang="en-GB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Running title - to change choose Insert, Header and Footer</a:t>
            </a:r>
            <a:endParaRPr lang="en-GB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buFontTx/>
              <a:buNone/>
            </a:pPr>
            <a:fld id="{1059DE0E-F079-440C-9896-688C9E1AB25F}" type="slidenum">
              <a:rPr lang="en-GB" smtClean="0"/>
              <a:pPr>
                <a:buFontTx/>
                <a:buNone/>
              </a:pPr>
              <a:t>‹#›</a:t>
            </a:fld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smtClean="0"/>
              <a:t>2017/18 Firm Feedback survey results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40000" y="4017600"/>
            <a:ext cx="10492800" cy="5088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 dirty="0" err="1" smtClean="0"/>
              <a:t>Organisation</a:t>
            </a:r>
            <a:r>
              <a:rPr lang="en-US" dirty="0" smtClean="0"/>
              <a:t>/Job title</a:t>
            </a:r>
          </a:p>
        </p:txBody>
      </p:sp>
      <p:pic>
        <p:nvPicPr>
          <p:cNvPr id="9" name="Picture 8" descr="BoE_PRA_logo_A5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59" y="5976407"/>
            <a:ext cx="2445343" cy="46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83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Running title - to change choose Insert, Header and Footer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1059DE0E-F079-440C-9896-688C9E1AB25F}" type="slidenum">
              <a:rPr lang="en-GB" smtClean="0"/>
              <a:pPr>
                <a:buFontTx/>
                <a:buNone/>
              </a:pPr>
              <a:t>‹#›</a:t>
            </a:fld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622399"/>
            <a:ext cx="10492317" cy="4173033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800"/>
              </a:spcBef>
              <a:defRPr/>
            </a:lvl3pPr>
            <a:lvl4pPr>
              <a:spcBef>
                <a:spcPts val="800"/>
              </a:spcBef>
              <a:defRPr/>
            </a:lvl4pPr>
            <a:lvl5pPr>
              <a:spcBef>
                <a:spcPts val="8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0286" y="6035367"/>
            <a:ext cx="7370233" cy="307776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2017/18 Firm Feedback survey results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301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Running title - to change choose Insert, Header and Footer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1059DE0E-F079-440C-9896-688C9E1AB25F}" type="slidenum">
              <a:rPr lang="en-GB" smtClean="0"/>
              <a:pPr>
                <a:buFontTx/>
                <a:buNone/>
              </a:pPr>
              <a:t>‹#›</a:t>
            </a:fld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2400"/>
            <a:ext cx="10492317" cy="2030400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764098"/>
            <a:ext cx="10492317" cy="2031335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0286" y="6035367"/>
            <a:ext cx="7370233" cy="307776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2017/18 Firm Feedback survey results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215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Content and Text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Running title - to change choose Insert, Header and Footer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1059DE0E-F079-440C-9896-688C9E1AB25F}" type="slidenum">
              <a:rPr lang="en-GB" smtClean="0"/>
              <a:pPr>
                <a:buFontTx/>
                <a:buNone/>
              </a:pPr>
              <a:t>‹#›</a:t>
            </a:fld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838202" y="1622398"/>
            <a:ext cx="5143500" cy="4173035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6184902" y="1622399"/>
            <a:ext cx="5145617" cy="4173033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0286" y="6035367"/>
            <a:ext cx="7370233" cy="307776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2017/18 Firm Feedback survey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7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8B98-8342-4C70-828C-231B1D92CB55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5FA7-7B80-4853-AEDF-539DAA60B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36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8B98-8342-4C70-828C-231B1D92CB55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5FA7-7B80-4853-AEDF-539DAA60B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68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8B98-8342-4C70-828C-231B1D92CB55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5FA7-7B80-4853-AEDF-539DAA60B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18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8B98-8342-4C70-828C-231B1D92CB55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5FA7-7B80-4853-AEDF-539DAA60B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52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8B98-8342-4C70-828C-231B1D92CB55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5FA7-7B80-4853-AEDF-539DAA60B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21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8B98-8342-4C70-828C-231B1D92CB55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5FA7-7B80-4853-AEDF-539DAA60B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93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8B98-8342-4C70-828C-231B1D92CB55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5FA7-7B80-4853-AEDF-539DAA60B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67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8B98-8342-4C70-828C-231B1D92CB55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5FA7-7B80-4853-AEDF-539DAA60B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90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A8B98-8342-4C70-828C-231B1D92CB55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05FA7-7B80-4853-AEDF-539DAA60B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0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61163"/>
            <a:ext cx="10492317" cy="6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22399"/>
            <a:ext cx="10492317" cy="417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497976"/>
            <a:ext cx="10492317" cy="4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867">
                <a:solidFill>
                  <a:srgbClr val="002D4F"/>
                </a:solidFill>
                <a:cs typeface="Arial" charset="0"/>
              </a:defRPr>
            </a:lvl1pPr>
          </a:lstStyle>
          <a:p>
            <a:r>
              <a:rPr lang="en-US" smtClean="0"/>
              <a:t>Running title - to change choose Insert, Header and Footer</a:t>
            </a:r>
            <a:endParaRPr lang="en-GB" dirty="0"/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60286" y="6035367"/>
            <a:ext cx="73702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2400"/>
              </a:lnSpc>
              <a:spcBef>
                <a:spcPct val="0"/>
              </a:spcBef>
              <a:buFontTx/>
              <a:buNone/>
              <a:defRPr sz="1333" b="1">
                <a:solidFill>
                  <a:srgbClr val="002D4F"/>
                </a:solidFill>
                <a:cs typeface="Arial" charset="0"/>
              </a:defRPr>
            </a:lvl1pPr>
          </a:lstStyle>
          <a:p>
            <a:r>
              <a:rPr lang="en-GB" smtClean="0"/>
              <a:t>2017/18 Firm Feedback survey results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205157" y="6367145"/>
            <a:ext cx="2844800" cy="48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002D4F"/>
                </a:solidFill>
              </a:defRPr>
            </a:lvl1pPr>
          </a:lstStyle>
          <a:p>
            <a:pPr>
              <a:buFontTx/>
              <a:buNone/>
            </a:pPr>
            <a:fld id="{1059DE0E-F079-440C-9896-688C9E1AB25F}" type="slidenum">
              <a:rPr lang="en-GB" smtClean="0"/>
              <a:pPr>
                <a:buFontTx/>
                <a:buNone/>
              </a:pPr>
              <a:t>‹#›</a:t>
            </a:fld>
            <a:endParaRPr lang="en-GB" dirty="0"/>
          </a:p>
        </p:txBody>
      </p:sp>
      <p:pic>
        <p:nvPicPr>
          <p:cNvPr id="9" name="Picture 8" descr="BoE_PRA_logo_A5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59" y="5976407"/>
            <a:ext cx="2445343" cy="46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3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D4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79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79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79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79" charset="-128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79" charset="-128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79" charset="-128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79" charset="-128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79" charset="-128"/>
        </a:defRPr>
      </a:lvl9pPr>
    </p:titleStyle>
    <p:bodyStyle>
      <a:lvl1pPr marL="457189" indent="-457189" algn="l" rtl="0" eaLnBrk="1" fontAlgn="base" hangingPunct="1">
        <a:spcBef>
          <a:spcPts val="800"/>
        </a:spcBef>
        <a:spcAft>
          <a:spcPct val="0"/>
        </a:spcAft>
        <a:buChar char="•"/>
        <a:defRPr sz="2667">
          <a:solidFill>
            <a:srgbClr val="002D4F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ts val="800"/>
        </a:spcBef>
        <a:spcAft>
          <a:spcPct val="0"/>
        </a:spcAft>
        <a:buChar char="–"/>
        <a:defRPr>
          <a:solidFill>
            <a:srgbClr val="002D4F"/>
          </a:solidFill>
          <a:latin typeface="+mn-lt"/>
          <a:ea typeface="+mn-ea"/>
        </a:defRPr>
      </a:lvl2pPr>
      <a:lvl3pPr marL="1523962" indent="-304792" algn="l" rtl="0" eaLnBrk="1" fontAlgn="base" hangingPunct="1">
        <a:spcBef>
          <a:spcPts val="800"/>
        </a:spcBef>
        <a:spcAft>
          <a:spcPct val="0"/>
        </a:spcAft>
        <a:buChar char="•"/>
        <a:defRPr sz="2133">
          <a:solidFill>
            <a:srgbClr val="002D4F"/>
          </a:solidFill>
          <a:latin typeface="+mn-lt"/>
          <a:ea typeface="+mn-ea"/>
        </a:defRPr>
      </a:lvl3pPr>
      <a:lvl4pPr marL="2133547" indent="-304792" algn="l" rtl="0" eaLnBrk="1" fontAlgn="base" hangingPunct="1">
        <a:spcBef>
          <a:spcPts val="800"/>
        </a:spcBef>
        <a:spcAft>
          <a:spcPct val="0"/>
        </a:spcAft>
        <a:buChar char="–"/>
        <a:defRPr sz="2133">
          <a:solidFill>
            <a:schemeClr val="tx1"/>
          </a:solidFill>
          <a:latin typeface="+mn-lt"/>
          <a:ea typeface="+mn-ea"/>
        </a:defRPr>
      </a:lvl4pPr>
      <a:lvl5pPr marL="2743131" indent="-304792" algn="l" rtl="0" eaLnBrk="1" fontAlgn="base" hangingPunct="1">
        <a:spcBef>
          <a:spcPts val="800"/>
        </a:spcBef>
        <a:spcAft>
          <a:spcPct val="0"/>
        </a:spcAft>
        <a:buChar char="»"/>
        <a:defRPr sz="2133">
          <a:solidFill>
            <a:schemeClr val="tx1"/>
          </a:solidFill>
          <a:latin typeface="+mn-lt"/>
          <a:ea typeface="+mn-ea"/>
        </a:defRPr>
      </a:lvl5pPr>
      <a:lvl6pPr marL="3352716" indent="-304792" algn="l" rtl="0" eaLnBrk="1" fontAlgn="base" hangingPunct="1">
        <a:spcBef>
          <a:spcPts val="800"/>
        </a:spcBef>
        <a:spcAft>
          <a:spcPct val="0"/>
        </a:spcAft>
        <a:buChar char="»"/>
        <a:defRPr sz="2133">
          <a:solidFill>
            <a:schemeClr val="tx1"/>
          </a:solidFill>
          <a:latin typeface="+mn-lt"/>
          <a:ea typeface="+mn-ea"/>
        </a:defRPr>
      </a:lvl6pPr>
      <a:lvl7pPr marL="3962301" indent="-304792" algn="l" rtl="0" eaLnBrk="1" fontAlgn="base" hangingPunct="1">
        <a:spcBef>
          <a:spcPts val="800"/>
        </a:spcBef>
        <a:spcAft>
          <a:spcPct val="0"/>
        </a:spcAft>
        <a:buChar char="»"/>
        <a:defRPr sz="2133">
          <a:solidFill>
            <a:schemeClr val="tx1"/>
          </a:solidFill>
          <a:latin typeface="+mn-lt"/>
          <a:ea typeface="+mn-ea"/>
        </a:defRPr>
      </a:lvl7pPr>
      <a:lvl8pPr marL="4571886" indent="-304792" algn="l" rtl="0" eaLnBrk="1" fontAlgn="base" hangingPunct="1">
        <a:spcBef>
          <a:spcPts val="800"/>
        </a:spcBef>
        <a:spcAft>
          <a:spcPct val="0"/>
        </a:spcAft>
        <a:buChar char="»"/>
        <a:defRPr sz="2133">
          <a:solidFill>
            <a:schemeClr val="tx1"/>
          </a:solidFill>
          <a:latin typeface="+mn-lt"/>
          <a:ea typeface="+mn-ea"/>
        </a:defRPr>
      </a:lvl8pPr>
      <a:lvl9pPr marL="5181470" indent="-304792" algn="l" rtl="0" eaLnBrk="1" fontAlgn="base" hangingPunct="1">
        <a:spcBef>
          <a:spcPts val="800"/>
        </a:spcBef>
        <a:spcAft>
          <a:spcPct val="0"/>
        </a:spcAft>
        <a:buChar char="»"/>
        <a:defRPr sz="213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000" y="4204916"/>
            <a:ext cx="8160000" cy="709083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Firm Feedback Survey 2020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84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207113"/>
            <a:ext cx="10492317" cy="667200"/>
          </a:xfrm>
        </p:spPr>
        <p:txBody>
          <a:bodyPr/>
          <a:lstStyle/>
          <a:p>
            <a:pPr algn="ctr"/>
            <a:r>
              <a:rPr lang="en-GB" dirty="0" smtClean="0"/>
              <a:t>Survey Questions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20000"/>
              </a:spcBef>
              <a:spcAft>
                <a:spcPct val="0"/>
              </a:spcAft>
            </a:pPr>
            <a:fld id="{1059DE0E-F079-440C-9896-688C9E1AB25F}" type="slidenum">
              <a:rPr lang="en-GB">
                <a:latin typeface="Arial" charset="0"/>
                <a:ea typeface="ＭＳ Ｐゴシック" pitchFamily="79" charset="-128"/>
              </a:rPr>
              <a:pPr defTabSz="1219170" fontAlgn="base">
                <a:spcBef>
                  <a:spcPct val="20000"/>
                </a:spcBef>
                <a:spcAft>
                  <a:spcPct val="0"/>
                </a:spcAft>
              </a:pPr>
              <a:t>2</a:t>
            </a:fld>
            <a:endParaRPr lang="en-GB" dirty="0">
              <a:latin typeface="Arial" charset="0"/>
              <a:ea typeface="ＭＳ Ｐゴシック" pitchFamily="79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72739"/>
              </p:ext>
            </p:extLst>
          </p:nvPr>
        </p:nvGraphicFramePr>
        <p:xfrm>
          <a:off x="696693" y="1148093"/>
          <a:ext cx="10610230" cy="4480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237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2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Q1</a:t>
                      </a:r>
                      <a:endParaRPr lang="en-GB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GB" sz="1100" b="0" i="0" dirty="0" smtClean="0"/>
                        <a:t>The PRA has an appropriate understanding of the sector my firm operates in and its business models.</a:t>
                      </a:r>
                      <a:endParaRPr lang="en-GB" sz="1100" b="0" i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758903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Q2</a:t>
                      </a:r>
                      <a:endParaRPr lang="en-GB" sz="1400" b="1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GB" sz="1100" b="0" i="0" dirty="0" smtClean="0"/>
                        <a:t>My</a:t>
                      </a:r>
                      <a:r>
                        <a:rPr lang="en-GB" sz="1100" b="0" i="0" baseline="0" dirty="0" smtClean="0"/>
                        <a:t> firm has a clear understanding of the regulatory objectives of the PRA.</a:t>
                      </a:r>
                      <a:endParaRPr lang="en-GB" sz="1100" b="0" i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6775531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Q3</a:t>
                      </a:r>
                      <a:endParaRPr lang="en-GB" sz="1400" b="1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GB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PRA</a:t>
                      </a:r>
                      <a:r>
                        <a:rPr lang="en-GB" sz="110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has clearly articulated what it sees as the key risks my firm poses to its objectives and is clear about mitigation expectations. </a:t>
                      </a:r>
                      <a:endParaRPr lang="en-GB" sz="1100" i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8075528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Q4</a:t>
                      </a:r>
                      <a:endParaRPr lang="en-GB" sz="1400" b="1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</a:t>
                      </a:r>
                      <a:r>
                        <a:rPr lang="en-GB" sz="110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firm is clear about the specific actions the PRA expects us to take.</a:t>
                      </a:r>
                      <a:endParaRPr lang="en-GB" sz="11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746026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Q5</a:t>
                      </a:r>
                      <a:endParaRPr lang="en-GB" sz="1400" b="1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GB" sz="1100" b="0" i="0" dirty="0" smtClean="0"/>
                        <a:t>Challenge from the PRA has influenced my firm’s strategy, its execution and/or business operation.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53969685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Q6</a:t>
                      </a:r>
                      <a:endParaRPr lang="en-GB" sz="1400" b="1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GB" sz="1100" b="0" i="0" dirty="0" smtClean="0"/>
                        <a:t>My</a:t>
                      </a:r>
                      <a:r>
                        <a:rPr lang="en-GB" sz="1100" b="0" i="0" baseline="0" dirty="0" smtClean="0"/>
                        <a:t> firm has an effective relationship with the PRA.</a:t>
                      </a:r>
                      <a:endParaRPr lang="en-GB" sz="1100" b="0" i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93134182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Q7</a:t>
                      </a:r>
                      <a:endParaRPr lang="en-GB" sz="1400" b="1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GB" sz="1100" i="0" dirty="0" smtClean="0"/>
                        <a:t>My</a:t>
                      </a:r>
                      <a:r>
                        <a:rPr lang="en-GB" sz="1100" i="0" baseline="0" dirty="0" smtClean="0"/>
                        <a:t> firm has adequate access to the right people at the PRA.</a:t>
                      </a:r>
                      <a:endParaRPr lang="en-GB" sz="1100" i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2451319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Q8</a:t>
                      </a:r>
                      <a:endParaRPr lang="en-GB" sz="1400" b="1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Communicatio</a:t>
                      </a:r>
                      <a:r>
                        <a:rPr lang="en-GB" sz="110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from the PRA is clear, timely and appropriate for my firm. </a:t>
                      </a:r>
                      <a:endParaRPr lang="en-GB" sz="11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9168347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Q9</a:t>
                      </a:r>
                      <a:endParaRPr lang="en-GB" sz="1400" b="1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GB" sz="1100" b="0" i="0" dirty="0" smtClean="0"/>
                        <a:t>The</a:t>
                      </a:r>
                      <a:r>
                        <a:rPr lang="en-GB" sz="1100" b="0" i="0" baseline="0" dirty="0" smtClean="0"/>
                        <a:t> PRA explains clearly why it is requesting data and information from my firm.</a:t>
                      </a:r>
                      <a:endParaRPr lang="en-GB" sz="1100" b="0" i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Q10</a:t>
                      </a:r>
                      <a:endParaRPr lang="en-GB" sz="1400" b="1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GB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Deadlines</a:t>
                      </a:r>
                      <a:r>
                        <a:rPr lang="en-GB" sz="110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requests for data and information from the PRA are generally reasonable. </a:t>
                      </a:r>
                      <a:endParaRPr lang="en-GB" sz="1100" i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Q11</a:t>
                      </a:r>
                      <a:endParaRPr lang="en-GB" sz="1400" b="1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channels (e.g. publications,</a:t>
                      </a:r>
                      <a:r>
                        <a:rPr lang="en-GB" sz="110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speeches, BoE website) are effective at informing our firm of the PRA’s expectations. </a:t>
                      </a:r>
                      <a:endParaRPr lang="en-GB" sz="11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9754641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Q12</a:t>
                      </a:r>
                      <a:endParaRPr lang="en-GB" sz="1400" b="1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n-GB" sz="110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PRA and FCA are appropriately coordinated in their supervision of my firm taking account of their respective regulatory objectives. </a:t>
                      </a:r>
                      <a:endParaRPr lang="en-GB" sz="11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Q13</a:t>
                      </a:r>
                      <a:endParaRPr lang="en-GB" sz="1400" b="1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PRA and overseas</a:t>
                      </a:r>
                      <a:r>
                        <a:rPr lang="en-GB" sz="110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regulators are appropriately coordinated in their supervision of my firm taking account of their respective regulatory objectives. </a:t>
                      </a:r>
                      <a:endParaRPr lang="en-GB" sz="11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014139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00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910" y="223450"/>
            <a:ext cx="8269013" cy="667200"/>
          </a:xfrm>
        </p:spPr>
        <p:txBody>
          <a:bodyPr/>
          <a:lstStyle/>
          <a:p>
            <a:r>
              <a:rPr lang="en-GB" dirty="0" smtClean="0"/>
              <a:t>2019 and 2020 average score comparison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1059DE0E-F079-440C-9896-688C9E1AB25F}" type="slidenum">
              <a:rPr lang="en-GB" smtClean="0"/>
              <a:pPr>
                <a:buFontTx/>
                <a:buNone/>
              </a:pPr>
              <a:t>3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10" y="1376306"/>
            <a:ext cx="8193757" cy="45051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1891" y="838298"/>
            <a:ext cx="119080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>
                <a:solidFill>
                  <a:srgbClr val="000000"/>
                </a:solidFill>
                <a:latin typeface="Arial" charset="0"/>
                <a:ea typeface="ＭＳ Ｐゴシック" pitchFamily="79" charset="-128"/>
              </a:rPr>
              <a:t>The graph below compares the results for all firms from 2019 with 2020.  239 firms were invited to complete the survey and 189 firms (79%) responded.  In </a:t>
            </a: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pitchFamily="79" charset="-128"/>
              </a:rPr>
              <a:t>reading the graph, a score of 5 is the most favourable and equates to ‘strongly agree’, 4 is ‘agree’, 3 is ‘neither agree nor disagree’, 2 is ‘disagree’ and 1 is ‘strongly disagree</a:t>
            </a:r>
            <a:r>
              <a:rPr lang="en-GB" sz="1000" dirty="0" smtClean="0">
                <a:solidFill>
                  <a:srgbClr val="000000"/>
                </a:solidFill>
                <a:latin typeface="Arial" charset="0"/>
                <a:ea typeface="ＭＳ Ｐゴシック" pitchFamily="79" charset="-128"/>
              </a:rPr>
              <a:t>’.  </a:t>
            </a: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pitchFamily="79" charset="-128"/>
              </a:rPr>
              <a:t>Please note that the graphs axis does not include 1 or 2 as averaging did not yield any scores less than 3.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07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20000"/>
              </a:spcBef>
              <a:spcAft>
                <a:spcPct val="0"/>
              </a:spcAft>
            </a:pPr>
            <a:fld id="{1059DE0E-F079-440C-9896-688C9E1AB25F}" type="slidenum">
              <a:rPr lang="en-GB">
                <a:latin typeface="Arial" charset="0"/>
                <a:ea typeface="ＭＳ Ｐゴシック" pitchFamily="79" charset="-128"/>
              </a:rPr>
              <a:pPr defTabSz="1219170" fontAlgn="base">
                <a:spcBef>
                  <a:spcPct val="20000"/>
                </a:spcBef>
                <a:spcAft>
                  <a:spcPct val="0"/>
                </a:spcAft>
              </a:pPr>
              <a:t>4</a:t>
            </a:fld>
            <a:endParaRPr lang="en-GB" dirty="0">
              <a:latin typeface="Arial" charset="0"/>
              <a:ea typeface="ＭＳ Ｐゴシック" pitchFamily="79" charset="-128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 bwMode="auto">
          <a:xfrm>
            <a:off x="1000253" y="0"/>
            <a:ext cx="10503067" cy="71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D4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9pPr>
          </a:lstStyle>
          <a:p>
            <a:pPr algn="ctr" defTabSz="1219170"/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Regulatory objectives and expectations</a:t>
            </a:r>
            <a:endParaRPr lang="en-GB" sz="2000" kern="0" dirty="0"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453" y="538485"/>
            <a:ext cx="12022667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 fontAlgn="base">
              <a:spcBef>
                <a:spcPct val="20000"/>
              </a:spcBef>
              <a:spcAft>
                <a:spcPct val="0"/>
              </a:spcAft>
            </a:pPr>
            <a:r>
              <a:rPr lang="en-GB" sz="1333" dirty="0">
                <a:solidFill>
                  <a:srgbClr val="000000"/>
                </a:solidFill>
                <a:latin typeface="Arial" charset="0"/>
                <a:ea typeface="ＭＳ Ｐゴシック" pitchFamily="79" charset="-128"/>
              </a:rPr>
              <a:t>The graph below provides a breakdown of responses to questions on the PRA’s regulatory objectives and expectations.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637280" y="5087509"/>
          <a:ext cx="7662333" cy="15849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93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8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Q2</a:t>
                      </a:r>
                      <a:endParaRPr lang="en-GB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GB" sz="1100" b="0" i="0" dirty="0" smtClean="0"/>
                        <a:t>My</a:t>
                      </a:r>
                      <a:r>
                        <a:rPr lang="en-GB" sz="1100" b="0" i="0" baseline="0" dirty="0" smtClean="0"/>
                        <a:t> firm has a clear understanding of the regulatory objectives of the PRA.</a:t>
                      </a:r>
                      <a:endParaRPr lang="en-GB" sz="1100" b="0" i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Q3</a:t>
                      </a:r>
                      <a:endParaRPr lang="en-GB" sz="1400" b="1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GB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PRA</a:t>
                      </a:r>
                      <a:r>
                        <a:rPr lang="en-GB" sz="110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has clearly articulated what it sees as the key risks my firm poses to its objectives and is clear about mitigation expectations. </a:t>
                      </a:r>
                      <a:endParaRPr lang="en-GB" sz="1100" i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Q4</a:t>
                      </a:r>
                      <a:endParaRPr lang="en-GB" sz="1400" b="1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</a:t>
                      </a:r>
                      <a:r>
                        <a:rPr lang="en-GB" sz="110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firm is clear about the specific actions the PRA expects us to take.</a:t>
                      </a:r>
                      <a:endParaRPr lang="en-GB" sz="11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Q11</a:t>
                      </a:r>
                      <a:endParaRPr lang="en-GB" sz="1400" b="1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channels (e.g. publications,</a:t>
                      </a:r>
                      <a:r>
                        <a:rPr lang="en-GB" sz="110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speeches, BoE website) are effective at informing our firm of the PRA’s expectations. </a:t>
                      </a:r>
                      <a:endParaRPr lang="en-GB" sz="11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488006134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689" y="933096"/>
            <a:ext cx="7212193" cy="397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2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20000"/>
              </a:spcBef>
              <a:spcAft>
                <a:spcPct val="0"/>
              </a:spcAft>
            </a:pPr>
            <a:fld id="{1059DE0E-F079-440C-9896-688C9E1AB25F}" type="slidenum">
              <a:rPr lang="en-GB">
                <a:latin typeface="Arial" charset="0"/>
                <a:ea typeface="ＭＳ Ｐゴシック" pitchFamily="79" charset="-128"/>
              </a:rPr>
              <a:pPr defTabSz="1219170" fontAlgn="base">
                <a:spcBef>
                  <a:spcPct val="20000"/>
                </a:spcBef>
                <a:spcAft>
                  <a:spcPct val="0"/>
                </a:spcAft>
              </a:pPr>
              <a:t>5</a:t>
            </a:fld>
            <a:endParaRPr lang="en-GB" dirty="0">
              <a:latin typeface="Arial" charset="0"/>
              <a:ea typeface="ＭＳ Ｐゴシック" pitchFamily="79" charset="-128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 bwMode="auto">
          <a:xfrm>
            <a:off x="829733" y="-28760"/>
            <a:ext cx="10503067" cy="71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D4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9pPr>
          </a:lstStyle>
          <a:p>
            <a:pPr algn="ctr" defTabSz="1219170"/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Relationship with the PRA</a:t>
            </a:r>
            <a:endParaRPr lang="en-GB" sz="2000" b="0" kern="0" dirty="0"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9333" y="604376"/>
            <a:ext cx="12022667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 fontAlgn="base">
              <a:spcBef>
                <a:spcPct val="20000"/>
              </a:spcBef>
              <a:spcAft>
                <a:spcPct val="0"/>
              </a:spcAft>
            </a:pPr>
            <a:r>
              <a:rPr lang="en-GB" sz="1333" dirty="0">
                <a:solidFill>
                  <a:srgbClr val="000000"/>
                </a:solidFill>
                <a:latin typeface="Arial" charset="0"/>
                <a:ea typeface="ＭＳ Ｐゴシック" pitchFamily="79" charset="-128"/>
              </a:rPr>
              <a:t>The graph below provides a breakdown of responses to questions relating to firms’ relationships with the PRA,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990848" y="5571133"/>
          <a:ext cx="7341952" cy="975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79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Q6</a:t>
                      </a:r>
                      <a:endParaRPr lang="en-GB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GB" sz="1100" b="0" i="0" dirty="0" smtClean="0"/>
                        <a:t>My</a:t>
                      </a:r>
                      <a:r>
                        <a:rPr lang="en-GB" sz="1100" b="0" i="0" baseline="0" dirty="0" smtClean="0"/>
                        <a:t> firm has an effective relationship with the PRA.</a:t>
                      </a:r>
                      <a:endParaRPr lang="en-GB" sz="1100" b="0" i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GB" sz="1300" b="1" dirty="0" smtClean="0"/>
                        <a:t>Q7</a:t>
                      </a:r>
                      <a:endParaRPr lang="en-GB" sz="1300" b="1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GB" sz="1100" i="0" dirty="0" smtClean="0"/>
                        <a:t>My</a:t>
                      </a:r>
                      <a:r>
                        <a:rPr lang="en-GB" sz="1100" i="0" baseline="0" dirty="0" smtClean="0"/>
                        <a:t> firm has adequate access to the right people at the PRA.</a:t>
                      </a:r>
                      <a:endParaRPr lang="en-GB" sz="1100" i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GB" sz="1300" b="1" dirty="0" smtClean="0"/>
                        <a:t>Q8</a:t>
                      </a:r>
                      <a:endParaRPr lang="en-GB" sz="1300" b="1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Communicatio</a:t>
                      </a:r>
                      <a:r>
                        <a:rPr lang="en-GB" sz="110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from the PRA is clear, timely and appropriate for my firm. </a:t>
                      </a:r>
                      <a:endParaRPr lang="en-GB" sz="11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69" y="1020940"/>
            <a:ext cx="7212193" cy="397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1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20000"/>
              </a:spcBef>
              <a:spcAft>
                <a:spcPct val="0"/>
              </a:spcAft>
            </a:pPr>
            <a:fld id="{1059DE0E-F079-440C-9896-688C9E1AB25F}" type="slidenum">
              <a:rPr lang="en-GB">
                <a:latin typeface="Arial" charset="0"/>
                <a:ea typeface="ＭＳ Ｐゴシック" pitchFamily="79" charset="-128"/>
              </a:rPr>
              <a:pPr defTabSz="1219170" fontAlgn="base">
                <a:spcBef>
                  <a:spcPct val="20000"/>
                </a:spcBef>
                <a:spcAft>
                  <a:spcPct val="0"/>
                </a:spcAft>
              </a:pPr>
              <a:t>6</a:t>
            </a:fld>
            <a:endParaRPr lang="en-GB" dirty="0">
              <a:latin typeface="Arial" charset="0"/>
              <a:ea typeface="ＭＳ Ｐゴシック" pitchFamily="79" charset="-128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 bwMode="auto">
          <a:xfrm>
            <a:off x="829733" y="9567"/>
            <a:ext cx="10503067" cy="71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D4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9pPr>
          </a:lstStyle>
          <a:p>
            <a:pPr algn="ctr" defTabSz="1219170"/>
            <a:r>
              <a:rPr lang="en-GB" sz="2000" kern="0" dirty="0">
                <a:latin typeface="Arial"/>
                <a:ea typeface="ＭＳ Ｐゴシック"/>
              </a:rPr>
              <a:t>Coordination with other regulators and data requests </a:t>
            </a:r>
          </a:p>
        </p:txBody>
      </p:sp>
      <p:sp>
        <p:nvSpPr>
          <p:cNvPr id="5" name="Rectangle 4"/>
          <p:cNvSpPr/>
          <p:nvPr/>
        </p:nvSpPr>
        <p:spPr>
          <a:xfrm>
            <a:off x="169333" y="555820"/>
            <a:ext cx="12022667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 fontAlgn="base">
              <a:spcBef>
                <a:spcPct val="20000"/>
              </a:spcBef>
              <a:spcAft>
                <a:spcPct val="0"/>
              </a:spcAft>
            </a:pPr>
            <a:r>
              <a:rPr lang="en-GB" sz="1333" dirty="0">
                <a:solidFill>
                  <a:srgbClr val="000000"/>
                </a:solidFill>
                <a:latin typeface="Arial" charset="0"/>
                <a:ea typeface="ＭＳ Ｐゴシック" pitchFamily="79" charset="-128"/>
              </a:rPr>
              <a:t>The graph below provides a breakdown of responses to questions focused on data requests and the PRA’s coordination with other regulators.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596640" y="5126185"/>
          <a:ext cx="8060267" cy="15849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4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9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Q9</a:t>
                      </a:r>
                      <a:endParaRPr lang="en-GB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GB" sz="1100" b="0" i="0" dirty="0" smtClean="0"/>
                        <a:t>The</a:t>
                      </a:r>
                      <a:r>
                        <a:rPr lang="en-GB" sz="1100" b="0" i="0" baseline="0" dirty="0" smtClean="0"/>
                        <a:t> PRA explains clearly why it is requesting data and information from my firm.</a:t>
                      </a:r>
                      <a:endParaRPr lang="en-GB" sz="1100" b="0" i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Q10</a:t>
                      </a:r>
                      <a:endParaRPr lang="en-GB" sz="1400" b="1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GB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Deadlines</a:t>
                      </a:r>
                      <a:r>
                        <a:rPr lang="en-GB" sz="110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requests for data and information from the PRA are generally reasonable. </a:t>
                      </a:r>
                      <a:endParaRPr lang="en-GB" sz="1100" i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Q12</a:t>
                      </a:r>
                      <a:endParaRPr lang="en-GB" sz="1400" b="1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n-GB" sz="110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PRA and FCA are appropriately coordinated in their supervision of my firm taking account of their respective regulatory objectives. </a:t>
                      </a:r>
                      <a:endParaRPr lang="en-GB" sz="11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Q13</a:t>
                      </a:r>
                      <a:endParaRPr lang="en-GB" sz="1400" b="1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PRA and overseas</a:t>
                      </a:r>
                      <a:r>
                        <a:rPr lang="en-GB" sz="110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regulators are appropriately coordinated in their supervision of my firm taking account of their respective regulatory objectives. </a:t>
                      </a:r>
                      <a:endParaRPr lang="en-GB" sz="11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014139594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169" y="1005309"/>
            <a:ext cx="7212193" cy="39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0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20000"/>
              </a:spcBef>
              <a:spcAft>
                <a:spcPct val="0"/>
              </a:spcAft>
            </a:pPr>
            <a:fld id="{1059DE0E-F079-440C-9896-688C9E1AB25F}" type="slidenum">
              <a:rPr lang="en-GB">
                <a:latin typeface="Arial" charset="0"/>
                <a:ea typeface="ＭＳ Ｐゴシック" pitchFamily="79" charset="-128"/>
              </a:rPr>
              <a:pPr defTabSz="1219170" fontAlgn="base">
                <a:spcBef>
                  <a:spcPct val="20000"/>
                </a:spcBef>
                <a:spcAft>
                  <a:spcPct val="0"/>
                </a:spcAft>
              </a:pPr>
              <a:t>7</a:t>
            </a:fld>
            <a:endParaRPr lang="en-GB" dirty="0">
              <a:latin typeface="Arial" charset="0"/>
              <a:ea typeface="ＭＳ Ｐゴシック" pitchFamily="79" charset="-128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 bwMode="auto">
          <a:xfrm>
            <a:off x="829732" y="24877"/>
            <a:ext cx="10503067" cy="71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D4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9pPr>
          </a:lstStyle>
          <a:p>
            <a:pPr algn="ctr" defTabSz="1219170"/>
            <a:r>
              <a:rPr lang="en-US" sz="2000" kern="0" dirty="0"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Supervisory understanding and challenge </a:t>
            </a:r>
            <a:endParaRPr lang="en-GB" sz="2000" b="0" kern="0" dirty="0">
              <a:latin typeface="Arial"/>
              <a:ea typeface="ＭＳ Ｐゴシック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932" y="590405"/>
            <a:ext cx="12022667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 fontAlgn="base">
              <a:spcBef>
                <a:spcPct val="20000"/>
              </a:spcBef>
              <a:spcAft>
                <a:spcPct val="0"/>
              </a:spcAft>
            </a:pPr>
            <a:r>
              <a:rPr lang="en-GB" sz="1333" dirty="0">
                <a:solidFill>
                  <a:srgbClr val="000000"/>
                </a:solidFill>
                <a:latin typeface="Arial" charset="0"/>
                <a:ea typeface="ＭＳ Ｐゴシック" pitchFamily="79" charset="-128"/>
              </a:rPr>
              <a:t>The graph below provides a breakdown of questions regarding challenge from the PRA and the PRA’s understanding of a firm’s sector and business model.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468978"/>
              </p:ext>
            </p:extLst>
          </p:nvPr>
        </p:nvGraphicFramePr>
        <p:xfrm>
          <a:off x="3738880" y="5769100"/>
          <a:ext cx="7437120" cy="670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67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9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Q1</a:t>
                      </a:r>
                      <a:endParaRPr lang="en-GB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GB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n-GB" sz="11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PRA has an appropriate understanding of the sector my firm operates in and its business models.</a:t>
                      </a:r>
                      <a:endParaRPr lang="en-GB" sz="1100" b="0" i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Q5</a:t>
                      </a:r>
                      <a:endParaRPr lang="en-GB" sz="1400" b="1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GB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</a:t>
                      </a:r>
                      <a:r>
                        <a:rPr lang="en-GB" sz="110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the PRA has influenced my firm’s strategy, its execution and/or business operation. </a:t>
                      </a:r>
                      <a:endParaRPr lang="en-GB" sz="1100" i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168" y="1102573"/>
            <a:ext cx="7212193" cy="397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4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A Widescreen light background pesentation">
  <a:themeElements>
    <a:clrScheme name="Blank Presentation 1">
      <a:dk1>
        <a:srgbClr val="000000"/>
      </a:dk1>
      <a:lt1>
        <a:srgbClr val="FFFFFF"/>
      </a:lt1>
      <a:dk2>
        <a:srgbClr val="752864"/>
      </a:dk2>
      <a:lt2>
        <a:srgbClr val="CAC0B6"/>
      </a:lt2>
      <a:accent1>
        <a:srgbClr val="AC98DB"/>
      </a:accent1>
      <a:accent2>
        <a:srgbClr val="165788"/>
      </a:accent2>
      <a:accent3>
        <a:srgbClr val="FFFFFF"/>
      </a:accent3>
      <a:accent4>
        <a:srgbClr val="000000"/>
      </a:accent4>
      <a:accent5>
        <a:srgbClr val="D2CAEA"/>
      </a:accent5>
      <a:accent6>
        <a:srgbClr val="134E7B"/>
      </a:accent6>
      <a:hlink>
        <a:srgbClr val="A51140"/>
      </a:hlink>
      <a:folHlink>
        <a:srgbClr val="DF7A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2D4F"/>
        </a:solidFill>
        <a:ln>
          <a:noFill/>
        </a:ln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 bwMode="auto">
        <a:noFill/>
        <a:ln w="6350" cap="flat" cmpd="sng" algn="ctr">
          <a:solidFill>
            <a:srgbClr val="002D4F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buNone/>
          <a:defRPr dirty="0" err="1" smtClean="0">
            <a:solidFill>
              <a:srgbClr val="002D4F"/>
            </a:solidFill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752864"/>
        </a:dk2>
        <a:lt2>
          <a:srgbClr val="CAC0B6"/>
        </a:lt2>
        <a:accent1>
          <a:srgbClr val="AC98DB"/>
        </a:accent1>
        <a:accent2>
          <a:srgbClr val="165788"/>
        </a:accent2>
        <a:accent3>
          <a:srgbClr val="FFFFFF"/>
        </a:accent3>
        <a:accent4>
          <a:srgbClr val="000000"/>
        </a:accent4>
        <a:accent5>
          <a:srgbClr val="D2CAEA"/>
        </a:accent5>
        <a:accent6>
          <a:srgbClr val="134E7B"/>
        </a:accent6>
        <a:hlink>
          <a:srgbClr val="A51140"/>
        </a:hlink>
        <a:folHlink>
          <a:srgbClr val="DF7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111111"/>
        </a:dk2>
        <a:lt2>
          <a:srgbClr val="CAC0B6"/>
        </a:lt2>
        <a:accent1>
          <a:srgbClr val="AC98DB"/>
        </a:accent1>
        <a:accent2>
          <a:srgbClr val="165788"/>
        </a:accent2>
        <a:accent3>
          <a:srgbClr val="FFFFFF"/>
        </a:accent3>
        <a:accent4>
          <a:srgbClr val="000000"/>
        </a:accent4>
        <a:accent5>
          <a:srgbClr val="D2CAEA"/>
        </a:accent5>
        <a:accent6>
          <a:srgbClr val="134E7B"/>
        </a:accent6>
        <a:hlink>
          <a:srgbClr val="A51140"/>
        </a:hlink>
        <a:folHlink>
          <a:srgbClr val="DF7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685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Office Theme</vt:lpstr>
      <vt:lpstr>PRA Widescreen light background pesentation</vt:lpstr>
      <vt:lpstr>Firm Feedback Survey 2020</vt:lpstr>
      <vt:lpstr>Survey Questions </vt:lpstr>
      <vt:lpstr>2019 and 2020 average score comparison</vt:lpstr>
      <vt:lpstr>PowerPoint Presentation</vt:lpstr>
      <vt:lpstr>PowerPoint Presentation</vt:lpstr>
      <vt:lpstr>PowerPoint Presentation</vt:lpstr>
      <vt:lpstr>PowerPoint Presentation</vt:lpstr>
    </vt:vector>
  </TitlesOfParts>
  <Company>Bank of England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 Feedback Survey 2018/19</dc:title>
  <dc:creator>Cooke, Isabella</dc:creator>
  <cp:lastModifiedBy>PRA Communications</cp:lastModifiedBy>
  <cp:revision>14</cp:revision>
  <dcterms:created xsi:type="dcterms:W3CDTF">2021-02-16T16:06:35Z</dcterms:created>
  <dcterms:modified xsi:type="dcterms:W3CDTF">2021-05-17T15:10:07Z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-610031848</vt:i4>
  </property>
  <property fmtid="{D5CDD505-2E9C-101B-9397-08002B2CF9AE}" pid="3" name="_NewReviewCycle">
    <vt:lpwstr/>
  </property>
  <property fmtid="{D5CDD505-2E9C-101B-9397-08002B2CF9AE}" pid="4" name="_EmailSubject">
    <vt:lpwstr>Uploads and amendments to Supervision webpage - by the end of this week please.</vt:lpwstr>
  </property>
  <property fmtid="{D5CDD505-2E9C-101B-9397-08002B2CF9AE}" pid="5" name="_AuthorEmail">
    <vt:lpwstr>Chloe.Ward@bankofengland.co.uk</vt:lpwstr>
  </property>
  <property fmtid="{D5CDD505-2E9C-101B-9397-08002B2CF9AE}" pid="6" name="_AuthorEmailDisplayName">
    <vt:lpwstr>Ward, Chloe</vt:lpwstr>
  </property>
</Properties>
</file>