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8"/>
  </p:notesMasterIdLst>
  <p:handoutMasterIdLst>
    <p:handoutMasterId r:id="rId19"/>
  </p:handoutMasterIdLst>
  <p:sldIdLst>
    <p:sldId id="277" r:id="rId4"/>
    <p:sldId id="399" r:id="rId5"/>
    <p:sldId id="400" r:id="rId6"/>
    <p:sldId id="401" r:id="rId7"/>
    <p:sldId id="408" r:id="rId8"/>
    <p:sldId id="402" r:id="rId9"/>
    <p:sldId id="411" r:id="rId10"/>
    <p:sldId id="410" r:id="rId11"/>
    <p:sldId id="412" r:id="rId12"/>
    <p:sldId id="406" r:id="rId13"/>
    <p:sldId id="405" r:id="rId14"/>
    <p:sldId id="419" r:id="rId15"/>
    <p:sldId id="407" r:id="rId16"/>
    <p:sldId id="40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660" autoAdjust="0"/>
  </p:normalViewPr>
  <p:slideViewPr>
    <p:cSldViewPr snapToGrid="0">
      <p:cViewPr varScale="1">
        <p:scale>
          <a:sx n="63" d="100"/>
          <a:sy n="63" d="100"/>
        </p:scale>
        <p:origin x="992" y="5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8/26/2024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8/26/2024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Artificial Intelligence and Machine Learning  </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350887" y="270626"/>
            <a:ext cx="9447742"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dirty="0">
                <a:latin typeface="Raleway ExtraBold" pitchFamily="34" charset="-52"/>
              </a:rPr>
              <a:t>MSD Feature Descriptor for Color-Based Image Retrieval</a:t>
            </a: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51303" y="4490619"/>
            <a:ext cx="3295261" cy="1631216"/>
          </a:xfrm>
          <a:prstGeom prst="rect">
            <a:avLst/>
          </a:prstGeom>
          <a:noFill/>
        </p:spPr>
        <p:txBody>
          <a:bodyPr wrap="none" rtlCol="0">
            <a:spAutoFit/>
          </a:bodyPr>
          <a:lstStyle/>
          <a:p>
            <a:r>
              <a:rPr lang="en-US" sz="2000" b="1" dirty="0"/>
              <a:t>Submitted by: </a:t>
            </a:r>
          </a:p>
          <a:p>
            <a:r>
              <a:rPr lang="en-US" sz="2000" dirty="0"/>
              <a:t>21BCS11114-VIVEK</a:t>
            </a:r>
            <a:endParaRPr lang="en-US" sz="2000" b="1" dirty="0"/>
          </a:p>
          <a:p>
            <a:r>
              <a:rPr lang="en-US" sz="2000" dirty="0"/>
              <a:t>21BCS10744 -TARUN KUMAR</a:t>
            </a:r>
          </a:p>
          <a:p>
            <a:r>
              <a:rPr lang="en-US" sz="2000" dirty="0"/>
              <a:t>21BCS10755 - SHIVA KRISHNA</a:t>
            </a:r>
          </a:p>
          <a:p>
            <a:r>
              <a:rPr lang="en-US" sz="2000" dirty="0"/>
              <a:t>21BCS11169 – ARSLAN</a:t>
            </a:r>
          </a:p>
        </p:txBody>
      </p:sp>
      <p:sp>
        <p:nvSpPr>
          <p:cNvPr id="6" name="TextBox 5"/>
          <p:cNvSpPr txBox="1"/>
          <p:nvPr/>
        </p:nvSpPr>
        <p:spPr>
          <a:xfrm>
            <a:off x="7681250" y="4725655"/>
            <a:ext cx="2971326" cy="707886"/>
          </a:xfrm>
          <a:prstGeom prst="rect">
            <a:avLst/>
          </a:prstGeom>
          <a:noFill/>
        </p:spPr>
        <p:txBody>
          <a:bodyPr wrap="none" rtlCol="0">
            <a:spAutoFit/>
          </a:bodyPr>
          <a:lstStyle/>
          <a:p>
            <a:r>
              <a:rPr lang="en-US" sz="2000" b="1" dirty="0"/>
              <a:t>Under the Supervision of: </a:t>
            </a:r>
            <a:endParaRPr lang="en-US" sz="2000" dirty="0"/>
          </a:p>
          <a:p>
            <a:r>
              <a:rPr lang="en-US" sz="2000" dirty="0"/>
              <a:t>SANT KUMAR SIR</a:t>
            </a:r>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normAutofit fontScale="85000" lnSpcReduction="20000"/>
          </a:bodyPr>
          <a:lstStyle/>
          <a:p>
            <a:r>
              <a:rPr lang="en-US" dirty="0"/>
              <a:t>Integration with Multi-Modal Data Combine MSD with Other Features: Enhance retrieval systems by integrating MSD with additional features such as texture, shape, and semantic information. This multi-modal approach can provide a more comprehensive representation of images and improve retrieval accuracy across diverse types of visual content. </a:t>
            </a:r>
          </a:p>
          <a:p>
            <a:r>
              <a:rPr lang="en-US" dirty="0"/>
              <a:t>Real-Time and Scalable Solutions Optimize for Efficiency and Scalability: Improve the performance of MSD algorithms to handle real-time image retrieval scenarios. Develop scalable solutions that efficiently manage and process large-scale image databases, making MSD applicable for high-demand applications and dynamic environments.</a:t>
            </a:r>
          </a:p>
          <a:p>
            <a:pPr>
              <a:buFont typeface="Arial" panose="020B0604020202020204" pitchFamily="34" charset="0"/>
              <a:buChar char="•"/>
            </a:pPr>
            <a:r>
              <a:rPr lang="en-US" dirty="0"/>
              <a:t>Explore Diverse Use Cases: Investigate the application of MSD in specialized fields such as medical imaging, augmented reality (AR), and virtual reality (VR). Tailor MSD to address the unique challenges and requirements of these domains, potentially leading to new innovations and improvements in visual content analysis and retrieval.</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1952428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92500" lnSpcReduction="10000"/>
          </a:bodyPr>
          <a:lstStyle/>
          <a:p>
            <a:r>
              <a:rPr lang="en-US" dirty="0"/>
              <a:t>The Microstructure Descriptor (MSD) significantly improves the ability to capture and represent intricate color details and spatial relationships within images. This advancement provides a more nuanced and accurate depiction of color information compared to traditional descriptors.</a:t>
            </a:r>
          </a:p>
          <a:p>
            <a:r>
              <a:rPr lang="en-US" dirty="0"/>
              <a:t>By incorporating detailed color and spatial features, MSD enhances the precision of image retrieval systems. This results in more relevant and accurate search results, especially in cases where subtle color differences are crucial for distinguishing between images.</a:t>
            </a:r>
          </a:p>
          <a:p>
            <a:r>
              <a:rPr lang="en-US" dirty="0"/>
              <a:t>MSD can be seamlessly integrated into current CBIR systems, offering a valuable enhancement to existing color-based retrieval methods. This compatibility ensures that MSD can be readily adopted and used to improve performance in various applications.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880465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AC408-2F0B-8819-D32A-C0D95A900678}"/>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91F65348-9E99-1CE3-BDE7-C9BDFBCC6463}"/>
              </a:ext>
            </a:extLst>
          </p:cNvPr>
          <p:cNvSpPr>
            <a:spLocks noGrp="1"/>
          </p:cNvSpPr>
          <p:nvPr>
            <p:ph idx="1"/>
          </p:nvPr>
        </p:nvSpPr>
        <p:spPr/>
        <p:txBody>
          <a:bodyPr>
            <a:normAutofit fontScale="92500" lnSpcReduction="10000"/>
          </a:bodyPr>
          <a:lstStyle/>
          <a:p>
            <a:r>
              <a:rPr lang="en-US" dirty="0"/>
              <a:t>Developed user-friendly Python scripts: Easy-to-use Python tools were created to train and test models for different protocols.</a:t>
            </a:r>
          </a:p>
          <a:p>
            <a:endParaRPr lang="en-US" dirty="0"/>
          </a:p>
          <a:p>
            <a:r>
              <a:rPr lang="en-US" dirty="0"/>
              <a:t>The design and implementation of MSD address challenges related to scalability and computational efficiency. Optimizations allow MSD to handle large image databases effectively, making it suitable for both real-time and large-scale image retrieval applications.</a:t>
            </a:r>
          </a:p>
          <a:p>
            <a:r>
              <a:rPr lang="en-US" dirty="0"/>
              <a:t>MSD represents a significant contribution to content-based image retrieval technologies by providing a more sophisticated method for color feature extraction and representation. Its implementation can lead to advancements in visual search capabilities and enhance user experiences across various domains.</a:t>
            </a:r>
          </a:p>
        </p:txBody>
      </p:sp>
      <p:sp>
        <p:nvSpPr>
          <p:cNvPr id="4" name="Slide Number Placeholder 3">
            <a:extLst>
              <a:ext uri="{FF2B5EF4-FFF2-40B4-BE49-F238E27FC236}">
                <a16:creationId xmlns:a16="http://schemas.microsoft.com/office/drawing/2014/main" id="{FAF4BF1A-1DDD-7937-BD66-7238FA2E01C0}"/>
              </a:ext>
            </a:extLst>
          </p:cNvPr>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2069187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85000" lnSpcReduction="10000"/>
          </a:bodyPr>
          <a:lstStyle/>
          <a:p>
            <a:r>
              <a:rPr lang="en-US" dirty="0"/>
              <a:t>[1].</a:t>
            </a:r>
            <a:r>
              <a:rPr lang="en-US" dirty="0" err="1"/>
              <a:t>Banitalebi</a:t>
            </a:r>
            <a:r>
              <a:rPr lang="en-US" dirty="0"/>
              <a:t> </a:t>
            </a:r>
            <a:r>
              <a:rPr lang="en-US" dirty="0" err="1"/>
              <a:t>Dehkordi</a:t>
            </a:r>
            <a:r>
              <a:rPr lang="en-US" dirty="0"/>
              <a:t>, A., </a:t>
            </a:r>
            <a:r>
              <a:rPr lang="en-US" dirty="0" err="1"/>
              <a:t>Soltanaghaei</a:t>
            </a:r>
            <a:r>
              <a:rPr lang="en-US" dirty="0"/>
              <a:t>, M. &amp; </a:t>
            </a:r>
            <a:r>
              <a:rPr lang="en-US" dirty="0" err="1"/>
              <a:t>Boroujeni</a:t>
            </a:r>
            <a:r>
              <a:rPr lang="en-US" dirty="0"/>
              <a:t>, F.Z. The MSD detection through machine learning and statistical methods in SDN. J </a:t>
            </a:r>
            <a:r>
              <a:rPr lang="en-US" dirty="0" err="1"/>
              <a:t>Supercomput</a:t>
            </a:r>
            <a:r>
              <a:rPr lang="en-US" dirty="0"/>
              <a:t> 77, 2383–2415 (2021). https://doi.org/10.1007/s11227-020-03323-w</a:t>
            </a:r>
          </a:p>
          <a:p>
            <a:r>
              <a:rPr lang="en-US" dirty="0"/>
              <a:t>[2].Tuan, T.A., Long, H.V., Son, L.H. et al. Performance evaluation of Botnet MSD detection using machine learning. </a:t>
            </a:r>
            <a:r>
              <a:rPr lang="en-US" dirty="0" err="1"/>
              <a:t>Evol</a:t>
            </a:r>
            <a:r>
              <a:rPr lang="en-US" dirty="0"/>
              <a:t>. Intel. 13, 283–294 (2020). https://doi.org/10.1007/s12065-019-00310-w</a:t>
            </a:r>
          </a:p>
          <a:p>
            <a:r>
              <a:rPr lang="en-US" dirty="0"/>
              <a:t>[3].Raja Majid Ali </a:t>
            </a:r>
            <a:r>
              <a:rPr lang="en-US" dirty="0" err="1"/>
              <a:t>Ujjan</a:t>
            </a:r>
            <a:r>
              <a:rPr lang="en-US" dirty="0"/>
              <a:t>, Zeeshan Pervez, Keshav </a:t>
            </a:r>
            <a:r>
              <a:rPr lang="en-US" dirty="0" err="1"/>
              <a:t>Dahal</a:t>
            </a:r>
            <a:r>
              <a:rPr lang="en-US" dirty="0"/>
              <a:t>, Ali Kashif Bashir, Rao Mumtaz, J. </a:t>
            </a:r>
            <a:r>
              <a:rPr lang="en-US" dirty="0" err="1"/>
              <a:t>González,Towards</a:t>
            </a:r>
            <a:r>
              <a:rPr lang="en-US" dirty="0"/>
              <a:t> </a:t>
            </a:r>
            <a:r>
              <a:rPr lang="en-US" dirty="0" err="1"/>
              <a:t>sFlow</a:t>
            </a:r>
            <a:r>
              <a:rPr lang="en-US" dirty="0"/>
              <a:t> and adaptive polling sampling for deep learning based MSD detection in </a:t>
            </a:r>
            <a:r>
              <a:rPr lang="en-US" dirty="0" err="1"/>
              <a:t>SDN,Future</a:t>
            </a:r>
            <a:r>
              <a:rPr lang="en-US" dirty="0"/>
              <a:t> Generation Computer Systems</a:t>
            </a:r>
          </a:p>
          <a:p>
            <a:r>
              <a:rPr lang="en-US" dirty="0"/>
              <a:t>[4].L. Ma, Y. Chai, L. Cui, D. Ma, Y. Fu and A. Xiao, "A Deep Learning-Based MSD Detection Framework for Internet of Things," ICC 2020 - 2020 IEEE International Conference on Communications (ICC), Dublin, Ireland, 2020, pp. 1-6, </a:t>
            </a:r>
            <a:r>
              <a:rPr lang="en-US" dirty="0" err="1"/>
              <a:t>doi</a:t>
            </a:r>
            <a:r>
              <a:rPr lang="en-US" dirty="0"/>
              <a:t>: 10.1109/ICC40277.2020.9148944.</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191225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364938-965D-E5CF-CE1B-727A6033A2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0E5D65-5F72-32DC-E432-E1CE3393DC4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34783E3-2C45-092B-1F56-CEA64EEDFF04}"/>
              </a:ext>
            </a:extLst>
          </p:cNvPr>
          <p:cNvSpPr>
            <a:spLocks noGrp="1"/>
          </p:cNvSpPr>
          <p:nvPr>
            <p:ph idx="1"/>
          </p:nvPr>
        </p:nvSpPr>
        <p:spPr/>
        <p:txBody>
          <a:bodyPr>
            <a:normAutofit/>
          </a:bodyPr>
          <a:lstStyle/>
          <a:p>
            <a:r>
              <a:rPr lang="en-US" dirty="0"/>
              <a:t>Information Resources Management Association (Ed.). (2018). Content-Based Image Retrieval: Concepts, Methodologies, Tools, and Applications. IGI Global. Poole, D. L., &amp; Mackworth, A. K. (2017). Introduction to Computer Vision. Cambridge University Press.</a:t>
            </a:r>
          </a:p>
          <a:p>
            <a:r>
              <a:rPr lang="en-US" dirty="0"/>
              <a:t>Naidu, S. V. G. K., Rao, P. V. P., &amp; Sastry, K. V. V. R. (2020). Color-Based Image Retrieval: A Review. Journal of Computer Science and Technology</a:t>
            </a:r>
          </a:p>
          <a:p>
            <a:r>
              <a:rPr lang="en-US" dirty="0"/>
              <a:t>Hancock, E. R., &amp; </a:t>
            </a:r>
            <a:r>
              <a:rPr lang="en-US" dirty="0" err="1"/>
              <a:t>Kittler</a:t>
            </a:r>
            <a:r>
              <a:rPr lang="en-US" dirty="0"/>
              <a:t>, J. (2019). A Survey of Content-Based Image Retrieval Systems. Computer Vision and Image Understanding.</a:t>
            </a:r>
          </a:p>
        </p:txBody>
      </p:sp>
      <p:sp>
        <p:nvSpPr>
          <p:cNvPr id="4" name="Slide Number Placeholder 3">
            <a:extLst>
              <a:ext uri="{FF2B5EF4-FFF2-40B4-BE49-F238E27FC236}">
                <a16:creationId xmlns:a16="http://schemas.microsoft.com/office/drawing/2014/main" id="{AEB19F6E-2AC3-1EEE-65ED-2DE8849F89C1}"/>
              </a:ext>
            </a:extLst>
          </p:cNvPr>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1107869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b="1" dirty="0"/>
              <a:t>Content-Based Image Retrieval (CBIR)</a:t>
            </a:r>
            <a:r>
              <a:rPr lang="en-US" dirty="0"/>
              <a:t>:A method for retrieving images from large databases based on visual content rather than text metadata.</a:t>
            </a:r>
          </a:p>
          <a:p>
            <a:pPr>
              <a:buFont typeface="Arial" panose="020B0604020202020204" pitchFamily="34" charset="0"/>
              <a:buChar char="•"/>
            </a:pPr>
            <a:endParaRPr lang="en-US" dirty="0"/>
          </a:p>
          <a:p>
            <a:pPr>
              <a:buFont typeface="Arial" panose="020B0604020202020204" pitchFamily="34" charset="0"/>
              <a:buChar char="•"/>
            </a:pPr>
            <a:r>
              <a:rPr lang="en-US" dirty="0"/>
              <a:t>CBIR systems analyze visual features such as color, texture, and shape to find and match images.</a:t>
            </a:r>
          </a:p>
          <a:p>
            <a:pPr>
              <a:buFont typeface="Arial" panose="020B0604020202020204" pitchFamily="34" charset="0"/>
              <a:buChar char="•"/>
            </a:pPr>
            <a:endParaRPr lang="en-US" dirty="0"/>
          </a:p>
          <a:p>
            <a:pPr>
              <a:buFont typeface="Arial" panose="020B0604020202020204" pitchFamily="34" charset="0"/>
              <a:buChar char="•"/>
            </a:pPr>
            <a:r>
              <a:rPr lang="en-US" dirty="0"/>
              <a:t>Widely used in various applications like digital libraries, medical imaging, and online image search engines.</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3" name="Content Placeholder 2"/>
          <p:cNvSpPr>
            <a:spLocks noGrp="1"/>
          </p:cNvSpPr>
          <p:nvPr>
            <p:ph idx="1"/>
          </p:nvPr>
        </p:nvSpPr>
        <p:spPr/>
        <p:txBody>
          <a:bodyPr>
            <a:normAutofit/>
          </a:bodyPr>
          <a:lstStyle/>
          <a:p>
            <a:r>
              <a:rPr lang="en-US" dirty="0"/>
              <a:t>Background :</a:t>
            </a:r>
          </a:p>
          <a:p>
            <a:pPr lvl="1"/>
            <a:r>
              <a:rPr lang="en-US" dirty="0"/>
              <a:t>Content-Based Image Retrieval (CBIR) systems are designed to retrieve images based on their visual content, such as color, texture, and shape, rather than relying on text-based annotations. </a:t>
            </a:r>
          </a:p>
          <a:p>
            <a:pPr lvl="1"/>
            <a:r>
              <a:rPr lang="en-US" dirty="0"/>
              <a:t>Color is a fundamental and easily recognizable attribute in images, making it a key feature for distinguishing and categorizing images in CBIR systems.</a:t>
            </a:r>
          </a:p>
          <a:p>
            <a:pPr lvl="1"/>
            <a:r>
              <a:rPr lang="en-US" dirty="0"/>
              <a:t> However, traditional color-based methods often struggle to capture the full complexity of color information, particularly the spatial distribution and subtle variations within an image. </a:t>
            </a:r>
          </a:p>
          <a:p>
            <a:pPr lvl="1"/>
            <a:r>
              <a:rPr lang="en-US" dirty="0"/>
              <a:t>There is a need for a more sophisticated feature descriptor that can accurately represent both the color details and their spatial relationships to improve the performance of CBIR systems.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725A9-10ED-711D-713F-F08C4A7E2F23}"/>
              </a:ext>
            </a:extLst>
          </p:cNvPr>
          <p:cNvSpPr>
            <a:spLocks noGrp="1"/>
          </p:cNvSpPr>
          <p:nvPr>
            <p:ph type="title"/>
          </p:nvPr>
        </p:nvSpPr>
        <p:spPr/>
        <p:txBody>
          <a:bodyPr/>
          <a:lstStyle/>
          <a:p>
            <a:r>
              <a:rPr lang="en-US" dirty="0"/>
              <a:t>Problem Formulation</a:t>
            </a:r>
            <a:endParaRPr lang="en-IN" dirty="0"/>
          </a:p>
        </p:txBody>
      </p:sp>
      <p:sp>
        <p:nvSpPr>
          <p:cNvPr id="3" name="Content Placeholder 2">
            <a:extLst>
              <a:ext uri="{FF2B5EF4-FFF2-40B4-BE49-F238E27FC236}">
                <a16:creationId xmlns:a16="http://schemas.microsoft.com/office/drawing/2014/main" id="{E0F67A12-0A9A-BC6B-0803-34705C90AA36}"/>
              </a:ext>
            </a:extLst>
          </p:cNvPr>
          <p:cNvSpPr>
            <a:spLocks noGrp="1"/>
          </p:cNvSpPr>
          <p:nvPr>
            <p:ph idx="1"/>
          </p:nvPr>
        </p:nvSpPr>
        <p:spPr/>
        <p:txBody>
          <a:bodyPr>
            <a:normAutofit/>
          </a:bodyPr>
          <a:lstStyle/>
          <a:p>
            <a:r>
              <a:rPr lang="en-US" dirty="0"/>
              <a:t>Problem Statement :</a:t>
            </a:r>
          </a:p>
          <a:p>
            <a:pPr lvl="1"/>
            <a:r>
              <a:rPr lang="en-US" dirty="0"/>
              <a:t>Existing color descriptors, like simple histograms, are inadequate for capturing intricate color details and the spatial correlation of colors within an image, leading to suboptimal image retrieval results. </a:t>
            </a:r>
          </a:p>
          <a:p>
            <a:pPr lvl="1"/>
            <a:r>
              <a:rPr lang="en-US" dirty="0"/>
              <a:t>The main objective of this project is to develop a Microstructure Descriptor (MSD) that effectively captures both color and spatial information in a way that enhances the accuracy and efficiency of color-based image retrieval.</a:t>
            </a:r>
          </a:p>
          <a:p>
            <a:pPr lvl="1"/>
            <a:r>
              <a:rPr lang="en-US" dirty="0"/>
              <a:t> This project aims to address the limitations of traditional methods by introducing a descriptor that can handle complex color distributions and subtle differences between images. </a:t>
            </a:r>
          </a:p>
          <a:p>
            <a:pPr lvl="1"/>
            <a:r>
              <a:rPr lang="en-US" dirty="0"/>
              <a:t>By improving the representation of color information, the MSD is expected to significantly boost the performance of CBIR systems.</a:t>
            </a:r>
          </a:p>
        </p:txBody>
      </p:sp>
      <p:sp>
        <p:nvSpPr>
          <p:cNvPr id="4" name="Slide Number Placeholder 3">
            <a:extLst>
              <a:ext uri="{FF2B5EF4-FFF2-40B4-BE49-F238E27FC236}">
                <a16:creationId xmlns:a16="http://schemas.microsoft.com/office/drawing/2014/main" id="{D02279A0-6497-A6CD-D5B9-D885B2EAA88A}"/>
              </a:ext>
            </a:extLst>
          </p:cNvPr>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1581030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of the Work</a:t>
            </a:r>
          </a:p>
        </p:txBody>
      </p:sp>
      <p:sp>
        <p:nvSpPr>
          <p:cNvPr id="3" name="Content Placeholder 2"/>
          <p:cNvSpPr>
            <a:spLocks noGrp="1"/>
          </p:cNvSpPr>
          <p:nvPr>
            <p:ph idx="1"/>
          </p:nvPr>
        </p:nvSpPr>
        <p:spPr/>
        <p:txBody>
          <a:bodyPr>
            <a:normAutofit fontScale="92500" lnSpcReduction="20000"/>
          </a:bodyPr>
          <a:lstStyle/>
          <a:p>
            <a:r>
              <a:rPr lang="en-US" dirty="0"/>
              <a:t>Design and Implementation: The primary objective is to design a Microstructure Descriptor (MSD) that accurately represents detailed color information and the spatial arrangement of colors within an image. </a:t>
            </a:r>
          </a:p>
          <a:p>
            <a:r>
              <a:rPr lang="en-US" dirty="0"/>
              <a:t>Capture Detailed Features: The MSD must balance the need for computational efficiency with the ability to capture intricate color details and spatial relationships, making it suitable for use in large-scale CBIR systems.</a:t>
            </a:r>
          </a:p>
          <a:p>
            <a:r>
              <a:rPr lang="en-US" dirty="0"/>
              <a:t> Generalization and Robustness: The descriptor must be robust and generalizable across different types of images and varying color distributions to ensure its wide applicability. </a:t>
            </a:r>
          </a:p>
          <a:p>
            <a:r>
              <a:rPr lang="en-US" dirty="0"/>
              <a:t>Integration and Validation: Successfully integrate the MSD into existing CBIR frameworks and rigorously test its performance against traditional color descriptors on diverse image datasets.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474965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C596A-6B18-C3ED-57BC-CCE71EE69394}"/>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3154461C-75F7-99E0-2402-EF7E162B3293}"/>
              </a:ext>
            </a:extLst>
          </p:cNvPr>
          <p:cNvSpPr>
            <a:spLocks noGrp="1"/>
          </p:cNvSpPr>
          <p:nvPr>
            <p:ph idx="1"/>
          </p:nvPr>
        </p:nvSpPr>
        <p:spPr/>
        <p:txBody>
          <a:bodyPr>
            <a:normAutofit lnSpcReduction="10000"/>
          </a:bodyPr>
          <a:lstStyle/>
          <a:p>
            <a:r>
              <a:rPr lang="en-US" dirty="0"/>
              <a:t>1. *Data Acquisition*: Utilize the dataset, which contains various MSD features labeled as normal types or different MSD types.</a:t>
            </a:r>
          </a:p>
          <a:p>
            <a:r>
              <a:rPr lang="en-US" dirty="0"/>
              <a:t>2. *Data Preprocessing*:   *Missing Value Imputation*: Identify and address missing values in the dataset.  </a:t>
            </a:r>
          </a:p>
          <a:p>
            <a:r>
              <a:rPr lang="en-US" dirty="0"/>
              <a:t> *Categorical Encoding*: Encode categorical features into numerical representations. </a:t>
            </a:r>
          </a:p>
          <a:p>
            <a:r>
              <a:rPr lang="en-US" dirty="0"/>
              <a:t>*Normalization/Standardization*: Apply feature scaling techniques to ensure all features contribute equally during model training.  </a:t>
            </a:r>
          </a:p>
          <a:p>
            <a:r>
              <a:rPr lang="en-US" dirty="0"/>
              <a:t>*Feature Selection*: Employ feature selection techniques to identify the most relevant features for MSD</a:t>
            </a:r>
            <a:endParaRPr lang="en-IN" dirty="0"/>
          </a:p>
        </p:txBody>
      </p:sp>
      <p:sp>
        <p:nvSpPr>
          <p:cNvPr id="4" name="Slide Number Placeholder 3">
            <a:extLst>
              <a:ext uri="{FF2B5EF4-FFF2-40B4-BE49-F238E27FC236}">
                <a16:creationId xmlns:a16="http://schemas.microsoft.com/office/drawing/2014/main" id="{0932B0BF-8205-CC7D-56F2-8FC1B9A31AF3}"/>
              </a:ext>
            </a:extLst>
          </p:cNvPr>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3972595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2FA53-479A-B169-A9A5-2B69F0C46A93}"/>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BA8347C4-0786-59FD-16BA-27CBE3CA6B49}"/>
              </a:ext>
            </a:extLst>
          </p:cNvPr>
          <p:cNvSpPr>
            <a:spLocks noGrp="1"/>
          </p:cNvSpPr>
          <p:nvPr>
            <p:ph idx="1"/>
          </p:nvPr>
        </p:nvSpPr>
        <p:spPr/>
        <p:txBody>
          <a:bodyPr>
            <a:normAutofit/>
          </a:bodyPr>
          <a:lstStyle/>
          <a:p>
            <a:r>
              <a:rPr lang="en-US" dirty="0"/>
              <a:t>*Model Development*: Explore the effectiveness of various machine learning algorithms for Designing MSD’s like </a:t>
            </a:r>
            <a:r>
              <a:rPr lang="en-US" dirty="0" err="1"/>
              <a:t>CNN’s,Support</a:t>
            </a:r>
            <a:r>
              <a:rPr lang="en-US" dirty="0"/>
              <a:t> vector machine </a:t>
            </a:r>
            <a:r>
              <a:rPr lang="en-US" dirty="0" err="1"/>
              <a:t>etc</a:t>
            </a:r>
            <a:r>
              <a:rPr lang="en-US" dirty="0"/>
              <a:t>…</a:t>
            </a:r>
          </a:p>
          <a:p>
            <a:r>
              <a:rPr lang="en-US" dirty="0"/>
              <a:t>*Train-Test Split*: Divide the preprocessed data into training and testing sets. </a:t>
            </a:r>
          </a:p>
          <a:p>
            <a:r>
              <a:rPr lang="en-US" dirty="0"/>
              <a:t>Hyperparameter Tuning: Optimize the hyperparameters of each model.</a:t>
            </a:r>
          </a:p>
          <a:p>
            <a:r>
              <a:rPr lang="en-US" dirty="0"/>
              <a:t> Model Training: Train each model on the training data using its optimized hyperparameters.</a:t>
            </a:r>
          </a:p>
          <a:p>
            <a:endParaRPr lang="en-US" dirty="0"/>
          </a:p>
        </p:txBody>
      </p:sp>
      <p:sp>
        <p:nvSpPr>
          <p:cNvPr id="4" name="Slide Number Placeholder 3">
            <a:extLst>
              <a:ext uri="{FF2B5EF4-FFF2-40B4-BE49-F238E27FC236}">
                <a16:creationId xmlns:a16="http://schemas.microsoft.com/office/drawing/2014/main" id="{1CBF4FC4-7062-30D7-3875-0BD3F753B6E7}"/>
              </a:ext>
            </a:extLst>
          </p:cNvPr>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848416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36448-2E7F-9FCD-0A45-FA17CDD7156B}"/>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B813A136-EA20-E5FF-1DC6-A3F0C84B0143}"/>
              </a:ext>
            </a:extLst>
          </p:cNvPr>
          <p:cNvSpPr>
            <a:spLocks noGrp="1"/>
          </p:cNvSpPr>
          <p:nvPr>
            <p:ph idx="1"/>
          </p:nvPr>
        </p:nvSpPr>
        <p:spPr/>
        <p:txBody>
          <a:bodyPr>
            <a:normAutofit/>
          </a:bodyPr>
          <a:lstStyle/>
          <a:p>
            <a:r>
              <a:rPr lang="en-US" dirty="0"/>
              <a:t>4. Model Evaluation: Assess the effectiveness of the trained models using evaluation metrics such as Accuracy, Precision, Recall, and F1-Score. Compare these metrics across all models for each MSD type to identify the best performing models.</a:t>
            </a:r>
          </a:p>
          <a:p>
            <a:pPr marL="0" indent="0">
              <a:buNone/>
            </a:pPr>
            <a:endParaRPr lang="en-US" dirty="0"/>
          </a:p>
          <a:p>
            <a:r>
              <a:rPr lang="en-US" dirty="0"/>
              <a:t>5. Model Deployment and Testing: Save the best performing models for each MSD type and integrate them into a user-friendly testing script. </a:t>
            </a:r>
            <a:endParaRPr lang="en-IN" dirty="0"/>
          </a:p>
        </p:txBody>
      </p:sp>
      <p:sp>
        <p:nvSpPr>
          <p:cNvPr id="4" name="Slide Number Placeholder 3">
            <a:extLst>
              <a:ext uri="{FF2B5EF4-FFF2-40B4-BE49-F238E27FC236}">
                <a16:creationId xmlns:a16="http://schemas.microsoft.com/office/drawing/2014/main" id="{59D03895-90E2-B764-888E-9C7E16F04585}"/>
              </a:ext>
            </a:extLst>
          </p:cNvPr>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141262235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6376</TotalTime>
  <Words>1455</Words>
  <Application>Microsoft Office PowerPoint</Application>
  <PresentationFormat>Widescreen</PresentationFormat>
  <Paragraphs>96</Paragraphs>
  <Slides>14</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14</vt:i4>
      </vt:variant>
    </vt:vector>
  </HeadingPairs>
  <TitlesOfParts>
    <vt:vector size="23" baseType="lpstr">
      <vt:lpstr>Arial</vt:lpstr>
      <vt:lpstr>Calibri</vt:lpstr>
      <vt:lpstr>Calibri Light</vt:lpstr>
      <vt:lpstr>Casper</vt:lpstr>
      <vt:lpstr>Raleway ExtraBold</vt:lpstr>
      <vt:lpstr>Times New Roman</vt:lpstr>
      <vt:lpstr>1_Office Theme</vt:lpstr>
      <vt:lpstr>2_Office Theme</vt:lpstr>
      <vt:lpstr>Contents Slide Master</vt:lpstr>
      <vt:lpstr>PowerPoint Presentation</vt:lpstr>
      <vt:lpstr>Outline</vt:lpstr>
      <vt:lpstr>Introduction to Project</vt:lpstr>
      <vt:lpstr>Problem Formulation</vt:lpstr>
      <vt:lpstr>Problem Formulation</vt:lpstr>
      <vt:lpstr>Objectives of the Work</vt:lpstr>
      <vt:lpstr>Methodology</vt:lpstr>
      <vt:lpstr>Methodology</vt:lpstr>
      <vt:lpstr>Methodology</vt:lpstr>
      <vt:lpstr>Future Scope</vt:lpstr>
      <vt:lpstr>Conclusion</vt:lpstr>
      <vt:lpstr>CONCLUSION</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Shiva Krishna</cp:lastModifiedBy>
  <cp:revision>497</cp:revision>
  <dcterms:created xsi:type="dcterms:W3CDTF">2019-01-09T10:33:58Z</dcterms:created>
  <dcterms:modified xsi:type="dcterms:W3CDTF">2024-08-26T06:23:17Z</dcterms:modified>
</cp:coreProperties>
</file>