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4" d="100"/>
          <a:sy n="34" d="100"/>
        </p:scale>
        <p:origin x="-1224" y="-10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IIT\aos\project\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Insert Latency</a:t>
            </a:r>
            <a:r>
              <a:rPr lang="en-US" baseline="0"/>
              <a:t> across 4 systems</a:t>
            </a:r>
          </a:p>
        </c:rich>
      </c:tx>
      <c:layout/>
      <c:overlay val="0"/>
    </c:title>
    <c:autoTitleDeleted val="0"/>
    <c:plotArea>
      <c:layout/>
      <c:lineChart>
        <c:grouping val="standard"/>
        <c:varyColors val="0"/>
        <c:ser>
          <c:idx val="0"/>
          <c:order val="0"/>
          <c:tx>
            <c:strRef>
              <c:f>Sheet1!$N$2</c:f>
              <c:strCache>
                <c:ptCount val="1"/>
                <c:pt idx="0">
                  <c:v>Insert-Dynamo</c:v>
                </c:pt>
              </c:strCache>
            </c:strRef>
          </c:tx>
          <c:marker>
            <c:symbol val="none"/>
          </c:marker>
          <c:cat>
            <c:numRef>
              <c:f>Sheet1!$M$3:$M$7</c:f>
              <c:numCache>
                <c:formatCode>General</c:formatCode>
                <c:ptCount val="5"/>
                <c:pt idx="0">
                  <c:v>1</c:v>
                </c:pt>
                <c:pt idx="1">
                  <c:v>2</c:v>
                </c:pt>
                <c:pt idx="2">
                  <c:v>4</c:v>
                </c:pt>
                <c:pt idx="3">
                  <c:v>8</c:v>
                </c:pt>
                <c:pt idx="4">
                  <c:v>16</c:v>
                </c:pt>
              </c:numCache>
            </c:numRef>
          </c:cat>
          <c:val>
            <c:numRef>
              <c:f>Sheet1!$N$3:$N$7</c:f>
              <c:numCache>
                <c:formatCode>General</c:formatCode>
                <c:ptCount val="5"/>
                <c:pt idx="0">
                  <c:v>7.3746076</c:v>
                </c:pt>
                <c:pt idx="1">
                  <c:v>7.9533199999999997</c:v>
                </c:pt>
                <c:pt idx="2">
                  <c:v>8.7337063999999991</c:v>
                </c:pt>
                <c:pt idx="3">
                  <c:v>9.3653141000000009</c:v>
                </c:pt>
                <c:pt idx="4">
                  <c:v>10.137594500000001</c:v>
                </c:pt>
              </c:numCache>
            </c:numRef>
          </c:val>
          <c:smooth val="0"/>
        </c:ser>
        <c:ser>
          <c:idx val="1"/>
          <c:order val="1"/>
          <c:tx>
            <c:strRef>
              <c:f>Sheet1!$O$2</c:f>
              <c:strCache>
                <c:ptCount val="1"/>
                <c:pt idx="0">
                  <c:v>Insert-Cassandra</c:v>
                </c:pt>
              </c:strCache>
            </c:strRef>
          </c:tx>
          <c:marker>
            <c:symbol val="none"/>
          </c:marker>
          <c:cat>
            <c:numRef>
              <c:f>Sheet1!$M$3:$M$7</c:f>
              <c:numCache>
                <c:formatCode>General</c:formatCode>
                <c:ptCount val="5"/>
                <c:pt idx="0">
                  <c:v>1</c:v>
                </c:pt>
                <c:pt idx="1">
                  <c:v>2</c:v>
                </c:pt>
                <c:pt idx="2">
                  <c:v>4</c:v>
                </c:pt>
                <c:pt idx="3">
                  <c:v>8</c:v>
                </c:pt>
                <c:pt idx="4">
                  <c:v>16</c:v>
                </c:pt>
              </c:numCache>
            </c:numRef>
          </c:cat>
          <c:val>
            <c:numRef>
              <c:f>Sheet1!$O$3:$O$7</c:f>
              <c:numCache>
                <c:formatCode>General</c:formatCode>
                <c:ptCount val="5"/>
                <c:pt idx="0">
                  <c:v>1.4633556000000001</c:v>
                </c:pt>
                <c:pt idx="1">
                  <c:v>1.8862072999999999</c:v>
                </c:pt>
                <c:pt idx="2">
                  <c:v>3.8777954000000001</c:v>
                </c:pt>
                <c:pt idx="3">
                  <c:v>6.2806182000000002</c:v>
                </c:pt>
                <c:pt idx="4">
                  <c:v>8.765415299999999</c:v>
                </c:pt>
              </c:numCache>
            </c:numRef>
          </c:val>
          <c:smooth val="0"/>
        </c:ser>
        <c:ser>
          <c:idx val="2"/>
          <c:order val="2"/>
          <c:tx>
            <c:strRef>
              <c:f>Sheet1!$P$2</c:f>
              <c:strCache>
                <c:ptCount val="1"/>
                <c:pt idx="0">
                  <c:v>Insert-Mongo</c:v>
                </c:pt>
              </c:strCache>
            </c:strRef>
          </c:tx>
          <c:marker>
            <c:symbol val="none"/>
          </c:marker>
          <c:cat>
            <c:numRef>
              <c:f>Sheet1!$M$3:$M$7</c:f>
              <c:numCache>
                <c:formatCode>General</c:formatCode>
                <c:ptCount val="5"/>
                <c:pt idx="0">
                  <c:v>1</c:v>
                </c:pt>
                <c:pt idx="1">
                  <c:v>2</c:v>
                </c:pt>
                <c:pt idx="2">
                  <c:v>4</c:v>
                </c:pt>
                <c:pt idx="3">
                  <c:v>8</c:v>
                </c:pt>
                <c:pt idx="4">
                  <c:v>16</c:v>
                </c:pt>
              </c:numCache>
            </c:numRef>
          </c:cat>
          <c:val>
            <c:numRef>
              <c:f>Sheet1!$P$3:$P$7</c:f>
              <c:numCache>
                <c:formatCode>General</c:formatCode>
                <c:ptCount val="5"/>
                <c:pt idx="0">
                  <c:v>0.68579570000000001</c:v>
                </c:pt>
                <c:pt idx="1">
                  <c:v>0.92809980000000003</c:v>
                </c:pt>
                <c:pt idx="2">
                  <c:v>1.2840514000000001</c:v>
                </c:pt>
                <c:pt idx="3">
                  <c:v>1.4343127</c:v>
                </c:pt>
                <c:pt idx="4">
                  <c:v>1.7948533999999998</c:v>
                </c:pt>
              </c:numCache>
            </c:numRef>
          </c:val>
          <c:smooth val="0"/>
        </c:ser>
        <c:ser>
          <c:idx val="3"/>
          <c:order val="3"/>
          <c:tx>
            <c:strRef>
              <c:f>Sheet1!$Q$2</c:f>
              <c:strCache>
                <c:ptCount val="1"/>
                <c:pt idx="0">
                  <c:v>Insert-PA2</c:v>
                </c:pt>
              </c:strCache>
            </c:strRef>
          </c:tx>
          <c:marker>
            <c:symbol val="none"/>
          </c:marker>
          <c:cat>
            <c:numRef>
              <c:f>Sheet1!$M$3:$M$7</c:f>
              <c:numCache>
                <c:formatCode>General</c:formatCode>
                <c:ptCount val="5"/>
                <c:pt idx="0">
                  <c:v>1</c:v>
                </c:pt>
                <c:pt idx="1">
                  <c:v>2</c:v>
                </c:pt>
                <c:pt idx="2">
                  <c:v>4</c:v>
                </c:pt>
                <c:pt idx="3">
                  <c:v>8</c:v>
                </c:pt>
                <c:pt idx="4">
                  <c:v>16</c:v>
                </c:pt>
              </c:numCache>
            </c:numRef>
          </c:cat>
          <c:val>
            <c:numRef>
              <c:f>Sheet1!$Q$3:$Q$7</c:f>
              <c:numCache>
                <c:formatCode>General</c:formatCode>
                <c:ptCount val="5"/>
                <c:pt idx="0">
                  <c:v>0.61206820000000006</c:v>
                </c:pt>
                <c:pt idx="1">
                  <c:v>0.78568439999999995</c:v>
                </c:pt>
                <c:pt idx="2">
                  <c:v>1.1380048</c:v>
                </c:pt>
                <c:pt idx="3">
                  <c:v>1.7319448000000002</c:v>
                </c:pt>
                <c:pt idx="4">
                  <c:v>2.2846972999999999</c:v>
                </c:pt>
              </c:numCache>
            </c:numRef>
          </c:val>
          <c:smooth val="0"/>
        </c:ser>
        <c:dLbls>
          <c:showLegendKey val="0"/>
          <c:showVal val="0"/>
          <c:showCatName val="0"/>
          <c:showSerName val="0"/>
          <c:showPercent val="0"/>
          <c:showBubbleSize val="0"/>
        </c:dLbls>
        <c:marker val="1"/>
        <c:smooth val="0"/>
        <c:axId val="69653248"/>
        <c:axId val="69655168"/>
      </c:lineChart>
      <c:catAx>
        <c:axId val="69653248"/>
        <c:scaling>
          <c:orientation val="minMax"/>
        </c:scaling>
        <c:delete val="0"/>
        <c:axPos val="b"/>
        <c:title>
          <c:tx>
            <c:rich>
              <a:bodyPr/>
              <a:lstStyle/>
              <a:p>
                <a:pPr>
                  <a:defRPr/>
                </a:pPr>
                <a:r>
                  <a:rPr lang="en-US"/>
                  <a:t>No</a:t>
                </a:r>
                <a:r>
                  <a:rPr lang="en-US" baseline="0"/>
                  <a:t> Of Nodes</a:t>
                </a:r>
                <a:endParaRPr lang="en-US"/>
              </a:p>
            </c:rich>
          </c:tx>
          <c:layout/>
          <c:overlay val="0"/>
        </c:title>
        <c:numFmt formatCode="General" sourceLinked="1"/>
        <c:majorTickMark val="out"/>
        <c:minorTickMark val="none"/>
        <c:tickLblPos val="nextTo"/>
        <c:crossAx val="69655168"/>
        <c:crosses val="autoZero"/>
        <c:auto val="1"/>
        <c:lblAlgn val="ctr"/>
        <c:lblOffset val="100"/>
        <c:noMultiLvlLbl val="0"/>
      </c:catAx>
      <c:valAx>
        <c:axId val="69655168"/>
        <c:scaling>
          <c:orientation val="minMax"/>
        </c:scaling>
        <c:delete val="0"/>
        <c:axPos val="l"/>
        <c:majorGridlines/>
        <c:title>
          <c:tx>
            <c:rich>
              <a:bodyPr rot="-5400000" vert="horz"/>
              <a:lstStyle/>
              <a:p>
                <a:pPr>
                  <a:defRPr/>
                </a:pPr>
                <a:r>
                  <a:rPr lang="en-US"/>
                  <a:t>Latency(ms/request)</a:t>
                </a:r>
              </a:p>
            </c:rich>
          </c:tx>
          <c:layout/>
          <c:overlay val="0"/>
        </c:title>
        <c:numFmt formatCode="General" sourceLinked="1"/>
        <c:majorTickMark val="out"/>
        <c:minorTickMark val="none"/>
        <c:tickLblPos val="nextTo"/>
        <c:crossAx val="69653248"/>
        <c:crosses val="autoZero"/>
        <c:crossBetween val="between"/>
      </c:valAx>
    </c:plotArea>
    <c:legend>
      <c:legendPos val="r"/>
      <c:layout>
        <c:manualLayout>
          <c:xMode val="edge"/>
          <c:yMode val="edge"/>
          <c:x val="0.75909667541557302"/>
          <c:y val="0.41437676422522651"/>
          <c:w val="0.22701443569553806"/>
          <c:h val="0.22868048333580943"/>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Delete Latency across 4 systems</a:t>
            </a:r>
            <a:endParaRPr lang="en-US">
              <a:effectLst/>
            </a:endParaRPr>
          </a:p>
        </c:rich>
      </c:tx>
      <c:layout/>
      <c:overlay val="0"/>
    </c:title>
    <c:autoTitleDeleted val="0"/>
    <c:plotArea>
      <c:layout/>
      <c:lineChart>
        <c:grouping val="standard"/>
        <c:varyColors val="0"/>
        <c:ser>
          <c:idx val="0"/>
          <c:order val="0"/>
          <c:tx>
            <c:strRef>
              <c:f>Sheet1!$N$18</c:f>
              <c:strCache>
                <c:ptCount val="1"/>
                <c:pt idx="0">
                  <c:v>Delete-Dynamo</c:v>
                </c:pt>
              </c:strCache>
            </c:strRef>
          </c:tx>
          <c:marker>
            <c:symbol val="none"/>
          </c:marker>
          <c:cat>
            <c:numRef>
              <c:f>Sheet1!$M$19:$M$23</c:f>
              <c:numCache>
                <c:formatCode>General</c:formatCode>
                <c:ptCount val="5"/>
                <c:pt idx="0">
                  <c:v>1</c:v>
                </c:pt>
                <c:pt idx="1">
                  <c:v>2</c:v>
                </c:pt>
                <c:pt idx="2">
                  <c:v>4</c:v>
                </c:pt>
                <c:pt idx="3">
                  <c:v>8</c:v>
                </c:pt>
                <c:pt idx="4">
                  <c:v>16</c:v>
                </c:pt>
              </c:numCache>
            </c:numRef>
          </c:cat>
          <c:val>
            <c:numRef>
              <c:f>Sheet1!$N$19:$N$23</c:f>
              <c:numCache>
                <c:formatCode>General</c:formatCode>
                <c:ptCount val="5"/>
                <c:pt idx="0">
                  <c:v>13.440500599999998</c:v>
                </c:pt>
                <c:pt idx="1">
                  <c:v>14.371441799999999</c:v>
                </c:pt>
                <c:pt idx="2">
                  <c:v>14.610819299999999</c:v>
                </c:pt>
                <c:pt idx="3">
                  <c:v>15.073839899999999</c:v>
                </c:pt>
                <c:pt idx="4">
                  <c:v>15.236798099999998</c:v>
                </c:pt>
              </c:numCache>
            </c:numRef>
          </c:val>
          <c:smooth val="0"/>
        </c:ser>
        <c:ser>
          <c:idx val="1"/>
          <c:order val="1"/>
          <c:tx>
            <c:strRef>
              <c:f>Sheet1!$O$18</c:f>
              <c:strCache>
                <c:ptCount val="1"/>
                <c:pt idx="0">
                  <c:v>Delete-Cassandra</c:v>
                </c:pt>
              </c:strCache>
            </c:strRef>
          </c:tx>
          <c:marker>
            <c:symbol val="none"/>
          </c:marker>
          <c:cat>
            <c:numRef>
              <c:f>Sheet1!$M$19:$M$23</c:f>
              <c:numCache>
                <c:formatCode>General</c:formatCode>
                <c:ptCount val="5"/>
                <c:pt idx="0">
                  <c:v>1</c:v>
                </c:pt>
                <c:pt idx="1">
                  <c:v>2</c:v>
                </c:pt>
                <c:pt idx="2">
                  <c:v>4</c:v>
                </c:pt>
                <c:pt idx="3">
                  <c:v>8</c:v>
                </c:pt>
                <c:pt idx="4">
                  <c:v>16</c:v>
                </c:pt>
              </c:numCache>
            </c:numRef>
          </c:cat>
          <c:val>
            <c:numRef>
              <c:f>Sheet1!$O$19:$O$23</c:f>
              <c:numCache>
                <c:formatCode>General</c:formatCode>
                <c:ptCount val="5"/>
                <c:pt idx="0">
                  <c:v>1.3682345</c:v>
                </c:pt>
                <c:pt idx="1">
                  <c:v>1.8624158999999998</c:v>
                </c:pt>
                <c:pt idx="2">
                  <c:v>2.4798134999999997</c:v>
                </c:pt>
                <c:pt idx="3">
                  <c:v>3.4648756000000001</c:v>
                </c:pt>
                <c:pt idx="4">
                  <c:v>4.1847593000000005</c:v>
                </c:pt>
              </c:numCache>
            </c:numRef>
          </c:val>
          <c:smooth val="0"/>
        </c:ser>
        <c:ser>
          <c:idx val="2"/>
          <c:order val="2"/>
          <c:tx>
            <c:strRef>
              <c:f>Sheet1!$P$18</c:f>
              <c:strCache>
                <c:ptCount val="1"/>
                <c:pt idx="0">
                  <c:v>Delete-Mongo</c:v>
                </c:pt>
              </c:strCache>
            </c:strRef>
          </c:tx>
          <c:marker>
            <c:symbol val="none"/>
          </c:marker>
          <c:cat>
            <c:numRef>
              <c:f>Sheet1!$M$19:$M$23</c:f>
              <c:numCache>
                <c:formatCode>General</c:formatCode>
                <c:ptCount val="5"/>
                <c:pt idx="0">
                  <c:v>1</c:v>
                </c:pt>
                <c:pt idx="1">
                  <c:v>2</c:v>
                </c:pt>
                <c:pt idx="2">
                  <c:v>4</c:v>
                </c:pt>
                <c:pt idx="3">
                  <c:v>8</c:v>
                </c:pt>
                <c:pt idx="4">
                  <c:v>16</c:v>
                </c:pt>
              </c:numCache>
            </c:numRef>
          </c:cat>
          <c:val>
            <c:numRef>
              <c:f>Sheet1!$P$19:$P$23</c:f>
              <c:numCache>
                <c:formatCode>General</c:formatCode>
                <c:ptCount val="5"/>
                <c:pt idx="0">
                  <c:v>3.8471313</c:v>
                </c:pt>
                <c:pt idx="1">
                  <c:v>4.7028745999999995</c:v>
                </c:pt>
                <c:pt idx="2">
                  <c:v>6.5791141999999994</c:v>
                </c:pt>
                <c:pt idx="3">
                  <c:v>8.832314499999999</c:v>
                </c:pt>
                <c:pt idx="4">
                  <c:v>10.925478399999999</c:v>
                </c:pt>
              </c:numCache>
            </c:numRef>
          </c:val>
          <c:smooth val="0"/>
        </c:ser>
        <c:ser>
          <c:idx val="3"/>
          <c:order val="3"/>
          <c:tx>
            <c:strRef>
              <c:f>Sheet1!$Q$18</c:f>
              <c:strCache>
                <c:ptCount val="1"/>
                <c:pt idx="0">
                  <c:v>Delete-PA2</c:v>
                </c:pt>
              </c:strCache>
            </c:strRef>
          </c:tx>
          <c:marker>
            <c:symbol val="none"/>
          </c:marker>
          <c:cat>
            <c:numRef>
              <c:f>Sheet1!$M$19:$M$23</c:f>
              <c:numCache>
                <c:formatCode>General</c:formatCode>
                <c:ptCount val="5"/>
                <c:pt idx="0">
                  <c:v>1</c:v>
                </c:pt>
                <c:pt idx="1">
                  <c:v>2</c:v>
                </c:pt>
                <c:pt idx="2">
                  <c:v>4</c:v>
                </c:pt>
                <c:pt idx="3">
                  <c:v>8</c:v>
                </c:pt>
                <c:pt idx="4">
                  <c:v>16</c:v>
                </c:pt>
              </c:numCache>
            </c:numRef>
          </c:cat>
          <c:val>
            <c:numRef>
              <c:f>Sheet1!$Q$19:$Q$23</c:f>
              <c:numCache>
                <c:formatCode>General</c:formatCode>
                <c:ptCount val="5"/>
                <c:pt idx="0">
                  <c:v>0.62677690000000008</c:v>
                </c:pt>
                <c:pt idx="1">
                  <c:v>0.80301939999999994</c:v>
                </c:pt>
                <c:pt idx="2">
                  <c:v>1.1759885999999999</c:v>
                </c:pt>
                <c:pt idx="3">
                  <c:v>1.7146792000000002</c:v>
                </c:pt>
                <c:pt idx="4">
                  <c:v>2.3158743999999998</c:v>
                </c:pt>
              </c:numCache>
            </c:numRef>
          </c:val>
          <c:smooth val="0"/>
        </c:ser>
        <c:dLbls>
          <c:showLegendKey val="0"/>
          <c:showVal val="0"/>
          <c:showCatName val="0"/>
          <c:showSerName val="0"/>
          <c:showPercent val="0"/>
          <c:showBubbleSize val="0"/>
        </c:dLbls>
        <c:marker val="1"/>
        <c:smooth val="0"/>
        <c:axId val="101606912"/>
        <c:axId val="101608832"/>
      </c:lineChart>
      <c:catAx>
        <c:axId val="101606912"/>
        <c:scaling>
          <c:orientation val="minMax"/>
        </c:scaling>
        <c:delete val="0"/>
        <c:axPos val="b"/>
        <c:title>
          <c:tx>
            <c:rich>
              <a:bodyPr/>
              <a:lstStyle/>
              <a:p>
                <a:pPr>
                  <a:defRPr/>
                </a:pPr>
                <a:r>
                  <a:rPr lang="en-US" sz="1000" b="1" i="0" u="none" strike="noStrike" baseline="0">
                    <a:effectLst/>
                  </a:rPr>
                  <a:t>No Of Nodes</a:t>
                </a:r>
                <a:endParaRPr lang="en-US"/>
              </a:p>
            </c:rich>
          </c:tx>
          <c:layout/>
          <c:overlay val="0"/>
        </c:title>
        <c:numFmt formatCode="General" sourceLinked="1"/>
        <c:majorTickMark val="out"/>
        <c:minorTickMark val="none"/>
        <c:tickLblPos val="nextTo"/>
        <c:crossAx val="101608832"/>
        <c:crosses val="autoZero"/>
        <c:auto val="1"/>
        <c:lblAlgn val="ctr"/>
        <c:lblOffset val="100"/>
        <c:noMultiLvlLbl val="0"/>
      </c:catAx>
      <c:valAx>
        <c:axId val="101608832"/>
        <c:scaling>
          <c:orientation val="minMax"/>
        </c:scaling>
        <c:delete val="0"/>
        <c:axPos val="l"/>
        <c:majorGridlines/>
        <c:title>
          <c:tx>
            <c:rich>
              <a:bodyPr rot="-5400000" vert="horz"/>
              <a:lstStyle/>
              <a:p>
                <a:pPr>
                  <a:defRPr/>
                </a:pPr>
                <a:r>
                  <a:rPr lang="en-US" sz="1000" b="1" i="0" u="none" strike="noStrike" baseline="0">
                    <a:effectLst/>
                  </a:rPr>
                  <a:t>Latency(ms/request</a:t>
                </a:r>
                <a:endParaRPr lang="en-US"/>
              </a:p>
            </c:rich>
          </c:tx>
          <c:layout/>
          <c:overlay val="0"/>
        </c:title>
        <c:numFmt formatCode="General" sourceLinked="1"/>
        <c:majorTickMark val="out"/>
        <c:minorTickMark val="none"/>
        <c:tickLblPos val="nextTo"/>
        <c:crossAx val="1016069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Insert Throughput</a:t>
            </a:r>
          </a:p>
          <a:p>
            <a:pPr>
              <a:defRPr/>
            </a:pPr>
            <a:r>
              <a:rPr lang="en-US" sz="1800" b="1" i="0" baseline="0">
                <a:effectLst/>
              </a:rPr>
              <a:t> across 4 systems</a:t>
            </a:r>
            <a:endParaRPr lang="en-US">
              <a:effectLst/>
            </a:endParaRPr>
          </a:p>
        </c:rich>
      </c:tx>
      <c:layout/>
      <c:overlay val="0"/>
    </c:title>
    <c:autoTitleDeleted val="0"/>
    <c:plotArea>
      <c:layout/>
      <c:lineChart>
        <c:grouping val="standard"/>
        <c:varyColors val="0"/>
        <c:ser>
          <c:idx val="0"/>
          <c:order val="0"/>
          <c:tx>
            <c:strRef>
              <c:f>Sheet1!$N$42</c:f>
              <c:strCache>
                <c:ptCount val="1"/>
                <c:pt idx="0">
                  <c:v>Insert-Dynamo</c:v>
                </c:pt>
              </c:strCache>
            </c:strRef>
          </c:tx>
          <c:marker>
            <c:symbol val="none"/>
          </c:marker>
          <c:cat>
            <c:numRef>
              <c:f>Sheet1!$M$43:$M$47</c:f>
              <c:numCache>
                <c:formatCode>General</c:formatCode>
                <c:ptCount val="5"/>
                <c:pt idx="0">
                  <c:v>1</c:v>
                </c:pt>
                <c:pt idx="1">
                  <c:v>2</c:v>
                </c:pt>
                <c:pt idx="2">
                  <c:v>4</c:v>
                </c:pt>
                <c:pt idx="3">
                  <c:v>8</c:v>
                </c:pt>
                <c:pt idx="4">
                  <c:v>16</c:v>
                </c:pt>
              </c:numCache>
            </c:numRef>
          </c:cat>
          <c:val>
            <c:numRef>
              <c:f>Sheet1!$N$43:$N$47</c:f>
              <c:numCache>
                <c:formatCode>General</c:formatCode>
                <c:ptCount val="5"/>
                <c:pt idx="0">
                  <c:v>0.13560043520146076</c:v>
                </c:pt>
                <c:pt idx="1">
                  <c:v>0.25146731176414377</c:v>
                </c:pt>
                <c:pt idx="2">
                  <c:v>0.45799570271792056</c:v>
                </c:pt>
                <c:pt idx="3">
                  <c:v>0.85421587728702009</c:v>
                </c:pt>
                <c:pt idx="4">
                  <c:v>1.5782836845565287</c:v>
                </c:pt>
              </c:numCache>
            </c:numRef>
          </c:val>
          <c:smooth val="0"/>
        </c:ser>
        <c:ser>
          <c:idx val="1"/>
          <c:order val="1"/>
          <c:tx>
            <c:strRef>
              <c:f>Sheet1!$O$42</c:f>
              <c:strCache>
                <c:ptCount val="1"/>
                <c:pt idx="0">
                  <c:v>Insert-Cassandra</c:v>
                </c:pt>
              </c:strCache>
            </c:strRef>
          </c:tx>
          <c:marker>
            <c:symbol val="none"/>
          </c:marker>
          <c:cat>
            <c:numRef>
              <c:f>Sheet1!$M$43:$M$47</c:f>
              <c:numCache>
                <c:formatCode>General</c:formatCode>
                <c:ptCount val="5"/>
                <c:pt idx="0">
                  <c:v>1</c:v>
                </c:pt>
                <c:pt idx="1">
                  <c:v>2</c:v>
                </c:pt>
                <c:pt idx="2">
                  <c:v>4</c:v>
                </c:pt>
                <c:pt idx="3">
                  <c:v>8</c:v>
                </c:pt>
                <c:pt idx="4">
                  <c:v>16</c:v>
                </c:pt>
              </c:numCache>
            </c:numRef>
          </c:cat>
          <c:val>
            <c:numRef>
              <c:f>Sheet1!$O$43:$O$47</c:f>
              <c:numCache>
                <c:formatCode>General</c:formatCode>
                <c:ptCount val="5"/>
                <c:pt idx="0">
                  <c:v>0.68336090011204376</c:v>
                </c:pt>
                <c:pt idx="1">
                  <c:v>1.0603288408437397</c:v>
                </c:pt>
                <c:pt idx="2">
                  <c:v>1.0315139370168935</c:v>
                </c:pt>
                <c:pt idx="3">
                  <c:v>1.273759962036858</c:v>
                </c:pt>
                <c:pt idx="4">
                  <c:v>1.825355610931521</c:v>
                </c:pt>
              </c:numCache>
            </c:numRef>
          </c:val>
          <c:smooth val="0"/>
        </c:ser>
        <c:ser>
          <c:idx val="2"/>
          <c:order val="2"/>
          <c:tx>
            <c:strRef>
              <c:f>Sheet1!$P$42</c:f>
              <c:strCache>
                <c:ptCount val="1"/>
                <c:pt idx="0">
                  <c:v>Insert-Mongo</c:v>
                </c:pt>
              </c:strCache>
            </c:strRef>
          </c:tx>
          <c:marker>
            <c:symbol val="none"/>
          </c:marker>
          <c:cat>
            <c:numRef>
              <c:f>Sheet1!$M$43:$M$47</c:f>
              <c:numCache>
                <c:formatCode>General</c:formatCode>
                <c:ptCount val="5"/>
                <c:pt idx="0">
                  <c:v>1</c:v>
                </c:pt>
                <c:pt idx="1">
                  <c:v>2</c:v>
                </c:pt>
                <c:pt idx="2">
                  <c:v>4</c:v>
                </c:pt>
                <c:pt idx="3">
                  <c:v>8</c:v>
                </c:pt>
                <c:pt idx="4">
                  <c:v>16</c:v>
                </c:pt>
              </c:numCache>
            </c:numRef>
          </c:cat>
          <c:val>
            <c:numRef>
              <c:f>Sheet1!$P$43:$P$47</c:f>
              <c:numCache>
                <c:formatCode>General</c:formatCode>
                <c:ptCount val="5"/>
                <c:pt idx="0">
                  <c:v>1.4581602071870674</c:v>
                </c:pt>
                <c:pt idx="1">
                  <c:v>2.1549406647862654</c:v>
                </c:pt>
                <c:pt idx="2">
                  <c:v>3.115140094859131</c:v>
                </c:pt>
                <c:pt idx="3">
                  <c:v>5.5775843022236362</c:v>
                </c:pt>
                <c:pt idx="4">
                  <c:v>8.9143770739158992</c:v>
                </c:pt>
              </c:numCache>
            </c:numRef>
          </c:val>
          <c:smooth val="0"/>
        </c:ser>
        <c:ser>
          <c:idx val="3"/>
          <c:order val="3"/>
          <c:tx>
            <c:strRef>
              <c:f>Sheet1!$Q$42</c:f>
              <c:strCache>
                <c:ptCount val="1"/>
                <c:pt idx="0">
                  <c:v>Insert-PA2</c:v>
                </c:pt>
              </c:strCache>
            </c:strRef>
          </c:tx>
          <c:marker>
            <c:symbol val="none"/>
          </c:marker>
          <c:cat>
            <c:numRef>
              <c:f>Sheet1!$M$43:$M$47</c:f>
              <c:numCache>
                <c:formatCode>General</c:formatCode>
                <c:ptCount val="5"/>
                <c:pt idx="0">
                  <c:v>1</c:v>
                </c:pt>
                <c:pt idx="1">
                  <c:v>2</c:v>
                </c:pt>
                <c:pt idx="2">
                  <c:v>4</c:v>
                </c:pt>
                <c:pt idx="3">
                  <c:v>8</c:v>
                </c:pt>
                <c:pt idx="4">
                  <c:v>16</c:v>
                </c:pt>
              </c:numCache>
            </c:numRef>
          </c:cat>
          <c:val>
            <c:numRef>
              <c:f>Sheet1!$Q$43:$Q$47</c:f>
              <c:numCache>
                <c:formatCode>General</c:formatCode>
                <c:ptCount val="5"/>
                <c:pt idx="0">
                  <c:v>1.6338048603080504</c:v>
                </c:pt>
                <c:pt idx="1">
                  <c:v>2.5455513689720708</c:v>
                </c:pt>
                <c:pt idx="2">
                  <c:v>3.5149236628878895</c:v>
                </c:pt>
                <c:pt idx="3">
                  <c:v>4.6190848576698285</c:v>
                </c:pt>
                <c:pt idx="4">
                  <c:v>7.0031159051135576</c:v>
                </c:pt>
              </c:numCache>
            </c:numRef>
          </c:val>
          <c:smooth val="0"/>
        </c:ser>
        <c:dLbls>
          <c:showLegendKey val="0"/>
          <c:showVal val="0"/>
          <c:showCatName val="0"/>
          <c:showSerName val="0"/>
          <c:showPercent val="0"/>
          <c:showBubbleSize val="0"/>
        </c:dLbls>
        <c:marker val="1"/>
        <c:smooth val="0"/>
        <c:axId val="101673984"/>
        <c:axId val="101680256"/>
      </c:lineChart>
      <c:catAx>
        <c:axId val="101673984"/>
        <c:scaling>
          <c:orientation val="minMax"/>
        </c:scaling>
        <c:delete val="0"/>
        <c:axPos val="b"/>
        <c:title>
          <c:tx>
            <c:rich>
              <a:bodyPr/>
              <a:lstStyle/>
              <a:p>
                <a:pPr>
                  <a:defRPr/>
                </a:pPr>
                <a:r>
                  <a:rPr lang="en-US"/>
                  <a:t>No Of Nodes</a:t>
                </a:r>
              </a:p>
            </c:rich>
          </c:tx>
          <c:layout/>
          <c:overlay val="0"/>
        </c:title>
        <c:numFmt formatCode="General" sourceLinked="1"/>
        <c:majorTickMark val="out"/>
        <c:minorTickMark val="none"/>
        <c:tickLblPos val="nextTo"/>
        <c:crossAx val="101680256"/>
        <c:crosses val="autoZero"/>
        <c:auto val="1"/>
        <c:lblAlgn val="ctr"/>
        <c:lblOffset val="100"/>
        <c:noMultiLvlLbl val="0"/>
      </c:catAx>
      <c:valAx>
        <c:axId val="101680256"/>
        <c:scaling>
          <c:orientation val="minMax"/>
        </c:scaling>
        <c:delete val="0"/>
        <c:axPos val="l"/>
        <c:majorGridlines/>
        <c:title>
          <c:tx>
            <c:rich>
              <a:bodyPr rot="-5400000" vert="horz"/>
              <a:lstStyle/>
              <a:p>
                <a:pPr>
                  <a:defRPr/>
                </a:pPr>
                <a:r>
                  <a:rPr lang="en-US"/>
                  <a:t>ThroughPut(Operations/ms)</a:t>
                </a:r>
              </a:p>
            </c:rich>
          </c:tx>
          <c:layout/>
          <c:overlay val="0"/>
        </c:title>
        <c:numFmt formatCode="General" sourceLinked="1"/>
        <c:majorTickMark val="out"/>
        <c:minorTickMark val="none"/>
        <c:tickLblPos val="nextTo"/>
        <c:crossAx val="1016739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Delete Throughput</a:t>
            </a:r>
            <a:endParaRPr lang="en-US">
              <a:effectLst/>
            </a:endParaRPr>
          </a:p>
          <a:p>
            <a:pPr>
              <a:defRPr/>
            </a:pPr>
            <a:r>
              <a:rPr lang="en-US" sz="1800" b="1" i="0" baseline="0">
                <a:effectLst/>
              </a:rPr>
              <a:t> across 4 systems</a:t>
            </a:r>
            <a:endParaRPr lang="en-US">
              <a:effectLst/>
            </a:endParaRPr>
          </a:p>
        </c:rich>
      </c:tx>
      <c:layout/>
      <c:overlay val="0"/>
    </c:title>
    <c:autoTitleDeleted val="0"/>
    <c:plotArea>
      <c:layout/>
      <c:lineChart>
        <c:grouping val="standard"/>
        <c:varyColors val="0"/>
        <c:ser>
          <c:idx val="0"/>
          <c:order val="0"/>
          <c:tx>
            <c:strRef>
              <c:f>Sheet1!$N$58</c:f>
              <c:strCache>
                <c:ptCount val="1"/>
                <c:pt idx="0">
                  <c:v>Delete-Dynamo</c:v>
                </c:pt>
              </c:strCache>
            </c:strRef>
          </c:tx>
          <c:marker>
            <c:symbol val="none"/>
          </c:marker>
          <c:cat>
            <c:numRef>
              <c:f>Sheet1!$M$59:$M$63</c:f>
              <c:numCache>
                <c:formatCode>General</c:formatCode>
                <c:ptCount val="5"/>
                <c:pt idx="0">
                  <c:v>1</c:v>
                </c:pt>
                <c:pt idx="1">
                  <c:v>2</c:v>
                </c:pt>
                <c:pt idx="2">
                  <c:v>4</c:v>
                </c:pt>
                <c:pt idx="3">
                  <c:v>8</c:v>
                </c:pt>
                <c:pt idx="4">
                  <c:v>16</c:v>
                </c:pt>
              </c:numCache>
            </c:numRef>
          </c:cat>
          <c:val>
            <c:numRef>
              <c:f>Sheet1!$N$59:$N$63</c:f>
              <c:numCache>
                <c:formatCode>General</c:formatCode>
                <c:ptCount val="5"/>
                <c:pt idx="0">
                  <c:v>7.4401990652044628E-2</c:v>
                </c:pt>
                <c:pt idx="1">
                  <c:v>0.13916488184226583</c:v>
                </c:pt>
                <c:pt idx="2">
                  <c:v>0.27376972624663148</c:v>
                </c:pt>
                <c:pt idx="3">
                  <c:v>0.53072077540109741</c:v>
                </c:pt>
                <c:pt idx="4">
                  <c:v>1.0500893885310458</c:v>
                </c:pt>
              </c:numCache>
            </c:numRef>
          </c:val>
          <c:smooth val="0"/>
        </c:ser>
        <c:ser>
          <c:idx val="1"/>
          <c:order val="1"/>
          <c:tx>
            <c:strRef>
              <c:f>Sheet1!$O$58</c:f>
              <c:strCache>
                <c:ptCount val="1"/>
                <c:pt idx="0">
                  <c:v>Delete-Cassandra</c:v>
                </c:pt>
              </c:strCache>
            </c:strRef>
          </c:tx>
          <c:marker>
            <c:symbol val="none"/>
          </c:marker>
          <c:cat>
            <c:numRef>
              <c:f>Sheet1!$M$59:$M$63</c:f>
              <c:numCache>
                <c:formatCode>General</c:formatCode>
                <c:ptCount val="5"/>
                <c:pt idx="0">
                  <c:v>1</c:v>
                </c:pt>
                <c:pt idx="1">
                  <c:v>2</c:v>
                </c:pt>
                <c:pt idx="2">
                  <c:v>4</c:v>
                </c:pt>
                <c:pt idx="3">
                  <c:v>8</c:v>
                </c:pt>
                <c:pt idx="4">
                  <c:v>16</c:v>
                </c:pt>
              </c:numCache>
            </c:numRef>
          </c:cat>
          <c:val>
            <c:numRef>
              <c:f>Sheet1!$O$59:$O$63</c:f>
              <c:numCache>
                <c:formatCode>General</c:formatCode>
                <c:ptCount val="5"/>
                <c:pt idx="0">
                  <c:v>0.73086886787316063</c:v>
                </c:pt>
                <c:pt idx="1">
                  <c:v>1.0738739934511943</c:v>
                </c:pt>
                <c:pt idx="2">
                  <c:v>1.6130245278525988</c:v>
                </c:pt>
                <c:pt idx="3">
                  <c:v>2.3088852021123065</c:v>
                </c:pt>
                <c:pt idx="4">
                  <c:v>3.8233979192064877</c:v>
                </c:pt>
              </c:numCache>
            </c:numRef>
          </c:val>
          <c:smooth val="0"/>
        </c:ser>
        <c:ser>
          <c:idx val="2"/>
          <c:order val="2"/>
          <c:tx>
            <c:strRef>
              <c:f>Sheet1!$P$58</c:f>
              <c:strCache>
                <c:ptCount val="1"/>
                <c:pt idx="0">
                  <c:v>Delete-Mongo</c:v>
                </c:pt>
              </c:strCache>
            </c:strRef>
          </c:tx>
          <c:marker>
            <c:symbol val="none"/>
          </c:marker>
          <c:cat>
            <c:numRef>
              <c:f>Sheet1!$M$59:$M$63</c:f>
              <c:numCache>
                <c:formatCode>General</c:formatCode>
                <c:ptCount val="5"/>
                <c:pt idx="0">
                  <c:v>1</c:v>
                </c:pt>
                <c:pt idx="1">
                  <c:v>2</c:v>
                </c:pt>
                <c:pt idx="2">
                  <c:v>4</c:v>
                </c:pt>
                <c:pt idx="3">
                  <c:v>8</c:v>
                </c:pt>
                <c:pt idx="4">
                  <c:v>16</c:v>
                </c:pt>
              </c:numCache>
            </c:numRef>
          </c:cat>
          <c:val>
            <c:numRef>
              <c:f>Sheet1!$P$59:$P$63</c:f>
              <c:numCache>
                <c:formatCode>General</c:formatCode>
                <c:ptCount val="5"/>
                <c:pt idx="0">
                  <c:v>0.25993394090812549</c:v>
                </c:pt>
                <c:pt idx="1">
                  <c:v>0.42527181141508646</c:v>
                </c:pt>
                <c:pt idx="2">
                  <c:v>0.60798458248376364</c:v>
                </c:pt>
                <c:pt idx="3">
                  <c:v>0.90576484793425338</c:v>
                </c:pt>
                <c:pt idx="4">
                  <c:v>1.4644667642196794</c:v>
                </c:pt>
              </c:numCache>
            </c:numRef>
          </c:val>
          <c:smooth val="0"/>
        </c:ser>
        <c:ser>
          <c:idx val="3"/>
          <c:order val="3"/>
          <c:tx>
            <c:strRef>
              <c:f>Sheet1!$Q$58</c:f>
              <c:strCache>
                <c:ptCount val="1"/>
                <c:pt idx="0">
                  <c:v>Delete-PA2</c:v>
                </c:pt>
              </c:strCache>
            </c:strRef>
          </c:tx>
          <c:marker>
            <c:symbol val="none"/>
          </c:marker>
          <c:cat>
            <c:numRef>
              <c:f>Sheet1!$M$59:$M$63</c:f>
              <c:numCache>
                <c:formatCode>General</c:formatCode>
                <c:ptCount val="5"/>
                <c:pt idx="0">
                  <c:v>1</c:v>
                </c:pt>
                <c:pt idx="1">
                  <c:v>2</c:v>
                </c:pt>
                <c:pt idx="2">
                  <c:v>4</c:v>
                </c:pt>
                <c:pt idx="3">
                  <c:v>8</c:v>
                </c:pt>
                <c:pt idx="4">
                  <c:v>16</c:v>
                </c:pt>
              </c:numCache>
            </c:numRef>
          </c:cat>
          <c:val>
            <c:numRef>
              <c:f>Sheet1!$Q$59:$Q$63</c:f>
              <c:numCache>
                <c:formatCode>General</c:formatCode>
                <c:ptCount val="5"/>
                <c:pt idx="0">
                  <c:v>1.5954640319386371</c:v>
                </c:pt>
                <c:pt idx="1">
                  <c:v>2.4905998535029168</c:v>
                </c:pt>
                <c:pt idx="2">
                  <c:v>3.401393516909943</c:v>
                </c:pt>
                <c:pt idx="3">
                  <c:v>4.6655957569205944</c:v>
                </c:pt>
                <c:pt idx="4">
                  <c:v>6.9088375431759177</c:v>
                </c:pt>
              </c:numCache>
            </c:numRef>
          </c:val>
          <c:smooth val="0"/>
        </c:ser>
        <c:dLbls>
          <c:showLegendKey val="0"/>
          <c:showVal val="0"/>
          <c:showCatName val="0"/>
          <c:showSerName val="0"/>
          <c:showPercent val="0"/>
          <c:showBubbleSize val="0"/>
        </c:dLbls>
        <c:marker val="1"/>
        <c:smooth val="0"/>
        <c:axId val="101724160"/>
        <c:axId val="101726080"/>
      </c:lineChart>
      <c:catAx>
        <c:axId val="101724160"/>
        <c:scaling>
          <c:orientation val="minMax"/>
        </c:scaling>
        <c:delete val="0"/>
        <c:axPos val="b"/>
        <c:title>
          <c:tx>
            <c:rich>
              <a:bodyPr/>
              <a:lstStyle/>
              <a:p>
                <a:pPr>
                  <a:defRPr/>
                </a:pPr>
                <a:r>
                  <a:rPr lang="en-US"/>
                  <a:t>No Of Nodes</a:t>
                </a:r>
              </a:p>
            </c:rich>
          </c:tx>
          <c:layout/>
          <c:overlay val="0"/>
        </c:title>
        <c:numFmt formatCode="General" sourceLinked="1"/>
        <c:majorTickMark val="out"/>
        <c:minorTickMark val="none"/>
        <c:tickLblPos val="nextTo"/>
        <c:crossAx val="101726080"/>
        <c:crosses val="autoZero"/>
        <c:auto val="1"/>
        <c:lblAlgn val="ctr"/>
        <c:lblOffset val="100"/>
        <c:noMultiLvlLbl val="0"/>
      </c:catAx>
      <c:valAx>
        <c:axId val="101726080"/>
        <c:scaling>
          <c:orientation val="minMax"/>
        </c:scaling>
        <c:delete val="0"/>
        <c:axPos val="l"/>
        <c:majorGridlines/>
        <c:title>
          <c:tx>
            <c:rich>
              <a:bodyPr rot="-5400000" vert="horz"/>
              <a:lstStyle/>
              <a:p>
                <a:pPr>
                  <a:defRPr/>
                </a:pPr>
                <a:r>
                  <a:rPr lang="en-US"/>
                  <a:t>ThroughPut(Operations/ms)</a:t>
                </a:r>
              </a:p>
            </c:rich>
          </c:tx>
          <c:layout/>
          <c:overlay val="0"/>
        </c:title>
        <c:numFmt formatCode="General" sourceLinked="1"/>
        <c:majorTickMark val="out"/>
        <c:minorTickMark val="none"/>
        <c:tickLblPos val="nextTo"/>
        <c:crossAx val="1017241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Lookup Throughput</a:t>
            </a:r>
            <a:endParaRPr lang="en-US">
              <a:effectLst/>
            </a:endParaRPr>
          </a:p>
          <a:p>
            <a:pPr>
              <a:defRPr/>
            </a:pPr>
            <a:r>
              <a:rPr lang="en-US" sz="1800" b="1" i="0" baseline="0">
                <a:effectLst/>
              </a:rPr>
              <a:t> across 4 systems</a:t>
            </a:r>
            <a:endParaRPr lang="en-US">
              <a:effectLst/>
            </a:endParaRPr>
          </a:p>
        </c:rich>
      </c:tx>
      <c:layout/>
      <c:overlay val="0"/>
    </c:title>
    <c:autoTitleDeleted val="0"/>
    <c:plotArea>
      <c:layout/>
      <c:lineChart>
        <c:grouping val="standard"/>
        <c:varyColors val="0"/>
        <c:ser>
          <c:idx val="0"/>
          <c:order val="0"/>
          <c:tx>
            <c:strRef>
              <c:f>Sheet1!$N$50</c:f>
              <c:strCache>
                <c:ptCount val="1"/>
                <c:pt idx="0">
                  <c:v>Lookup-Dynamo</c:v>
                </c:pt>
              </c:strCache>
            </c:strRef>
          </c:tx>
          <c:marker>
            <c:symbol val="none"/>
          </c:marker>
          <c:cat>
            <c:numRef>
              <c:f>Sheet1!$M$51:$M$55</c:f>
              <c:numCache>
                <c:formatCode>General</c:formatCode>
                <c:ptCount val="5"/>
                <c:pt idx="0">
                  <c:v>1</c:v>
                </c:pt>
                <c:pt idx="1">
                  <c:v>2</c:v>
                </c:pt>
                <c:pt idx="2">
                  <c:v>4</c:v>
                </c:pt>
                <c:pt idx="3">
                  <c:v>8</c:v>
                </c:pt>
                <c:pt idx="4">
                  <c:v>16</c:v>
                </c:pt>
              </c:numCache>
            </c:numRef>
          </c:cat>
          <c:val>
            <c:numRef>
              <c:f>Sheet1!$N$51:$N$55</c:f>
              <c:numCache>
                <c:formatCode>General</c:formatCode>
                <c:ptCount val="5"/>
                <c:pt idx="0">
                  <c:v>0.16477078110511498</c:v>
                </c:pt>
                <c:pt idx="1">
                  <c:v>0.30061338056009623</c:v>
                </c:pt>
                <c:pt idx="2">
                  <c:v>0.5976267970955278</c:v>
                </c:pt>
                <c:pt idx="3">
                  <c:v>1.1390546043271006</c:v>
                </c:pt>
                <c:pt idx="4">
                  <c:v>2.1661070822346713</c:v>
                </c:pt>
              </c:numCache>
            </c:numRef>
          </c:val>
          <c:smooth val="0"/>
        </c:ser>
        <c:ser>
          <c:idx val="1"/>
          <c:order val="1"/>
          <c:tx>
            <c:strRef>
              <c:f>Sheet1!$O$50</c:f>
              <c:strCache>
                <c:ptCount val="1"/>
                <c:pt idx="0">
                  <c:v>Lookup-Cassandra</c:v>
                </c:pt>
              </c:strCache>
            </c:strRef>
          </c:tx>
          <c:marker>
            <c:symbol val="none"/>
          </c:marker>
          <c:cat>
            <c:numRef>
              <c:f>Sheet1!$M$51:$M$55</c:f>
              <c:numCache>
                <c:formatCode>General</c:formatCode>
                <c:ptCount val="5"/>
                <c:pt idx="0">
                  <c:v>1</c:v>
                </c:pt>
                <c:pt idx="1">
                  <c:v>2</c:v>
                </c:pt>
                <c:pt idx="2">
                  <c:v>4</c:v>
                </c:pt>
                <c:pt idx="3">
                  <c:v>8</c:v>
                </c:pt>
                <c:pt idx="4">
                  <c:v>16</c:v>
                </c:pt>
              </c:numCache>
            </c:numRef>
          </c:cat>
          <c:val>
            <c:numRef>
              <c:f>Sheet1!$O$51:$O$55</c:f>
              <c:numCache>
                <c:formatCode>General</c:formatCode>
                <c:ptCount val="5"/>
                <c:pt idx="0">
                  <c:v>0.40579903046495641</c:v>
                </c:pt>
                <c:pt idx="1">
                  <c:v>0.59923718305072016</c:v>
                </c:pt>
                <c:pt idx="2">
                  <c:v>0.74077146492314794</c:v>
                </c:pt>
                <c:pt idx="3">
                  <c:v>1.0166975543619923</c:v>
                </c:pt>
                <c:pt idx="4">
                  <c:v>1.6721159357403754</c:v>
                </c:pt>
              </c:numCache>
            </c:numRef>
          </c:val>
          <c:smooth val="0"/>
        </c:ser>
        <c:ser>
          <c:idx val="2"/>
          <c:order val="2"/>
          <c:tx>
            <c:strRef>
              <c:f>Sheet1!$P$50</c:f>
              <c:strCache>
                <c:ptCount val="1"/>
                <c:pt idx="0">
                  <c:v>Lookup-Mongo</c:v>
                </c:pt>
              </c:strCache>
            </c:strRef>
          </c:tx>
          <c:marker>
            <c:symbol val="none"/>
          </c:marker>
          <c:cat>
            <c:numRef>
              <c:f>Sheet1!$M$51:$M$55</c:f>
              <c:numCache>
                <c:formatCode>General</c:formatCode>
                <c:ptCount val="5"/>
                <c:pt idx="0">
                  <c:v>1</c:v>
                </c:pt>
                <c:pt idx="1">
                  <c:v>2</c:v>
                </c:pt>
                <c:pt idx="2">
                  <c:v>4</c:v>
                </c:pt>
                <c:pt idx="3">
                  <c:v>8</c:v>
                </c:pt>
                <c:pt idx="4">
                  <c:v>16</c:v>
                </c:pt>
              </c:numCache>
            </c:numRef>
          </c:cat>
          <c:val>
            <c:numRef>
              <c:f>Sheet1!$P$51:$P$55</c:f>
              <c:numCache>
                <c:formatCode>General</c:formatCode>
                <c:ptCount val="5"/>
                <c:pt idx="0">
                  <c:v>12.996802786514518</c:v>
                </c:pt>
                <c:pt idx="1">
                  <c:v>18.073230924382507</c:v>
                </c:pt>
                <c:pt idx="2">
                  <c:v>26.668160083631349</c:v>
                </c:pt>
                <c:pt idx="3">
                  <c:v>43.558797298047807</c:v>
                </c:pt>
                <c:pt idx="4">
                  <c:v>73.144294950712165</c:v>
                </c:pt>
              </c:numCache>
            </c:numRef>
          </c:val>
          <c:smooth val="0"/>
        </c:ser>
        <c:ser>
          <c:idx val="3"/>
          <c:order val="3"/>
          <c:tx>
            <c:strRef>
              <c:f>Sheet1!$Q$50</c:f>
              <c:strCache>
                <c:ptCount val="1"/>
                <c:pt idx="0">
                  <c:v>Lookup-PA2</c:v>
                </c:pt>
              </c:strCache>
            </c:strRef>
          </c:tx>
          <c:marker>
            <c:symbol val="none"/>
          </c:marker>
          <c:cat>
            <c:numRef>
              <c:f>Sheet1!$M$51:$M$55</c:f>
              <c:numCache>
                <c:formatCode>General</c:formatCode>
                <c:ptCount val="5"/>
                <c:pt idx="0">
                  <c:v>1</c:v>
                </c:pt>
                <c:pt idx="1">
                  <c:v>2</c:v>
                </c:pt>
                <c:pt idx="2">
                  <c:v>4</c:v>
                </c:pt>
                <c:pt idx="3">
                  <c:v>8</c:v>
                </c:pt>
                <c:pt idx="4">
                  <c:v>16</c:v>
                </c:pt>
              </c:numCache>
            </c:numRef>
          </c:cat>
          <c:val>
            <c:numRef>
              <c:f>Sheet1!$Q$51:$Q$55</c:f>
              <c:numCache>
                <c:formatCode>General</c:formatCode>
                <c:ptCount val="5"/>
                <c:pt idx="0">
                  <c:v>1.6622072416718014</c:v>
                </c:pt>
                <c:pt idx="1">
                  <c:v>2.4672600756116521</c:v>
                </c:pt>
                <c:pt idx="2">
                  <c:v>3.6030005067620214</c:v>
                </c:pt>
                <c:pt idx="3">
                  <c:v>4.6685637764619301</c:v>
                </c:pt>
                <c:pt idx="4">
                  <c:v>6.7840674987579854</c:v>
                </c:pt>
              </c:numCache>
            </c:numRef>
          </c:val>
          <c:smooth val="0"/>
        </c:ser>
        <c:dLbls>
          <c:showLegendKey val="0"/>
          <c:showVal val="0"/>
          <c:showCatName val="0"/>
          <c:showSerName val="0"/>
          <c:showPercent val="0"/>
          <c:showBubbleSize val="0"/>
        </c:dLbls>
        <c:marker val="1"/>
        <c:smooth val="0"/>
        <c:axId val="101761792"/>
        <c:axId val="101763712"/>
      </c:lineChart>
      <c:catAx>
        <c:axId val="101761792"/>
        <c:scaling>
          <c:orientation val="minMax"/>
        </c:scaling>
        <c:delete val="0"/>
        <c:axPos val="b"/>
        <c:title>
          <c:tx>
            <c:rich>
              <a:bodyPr/>
              <a:lstStyle/>
              <a:p>
                <a:pPr>
                  <a:defRPr/>
                </a:pPr>
                <a:r>
                  <a:rPr lang="en-US"/>
                  <a:t>No Of Nodes</a:t>
                </a:r>
              </a:p>
            </c:rich>
          </c:tx>
          <c:layout/>
          <c:overlay val="0"/>
        </c:title>
        <c:numFmt formatCode="General" sourceLinked="1"/>
        <c:majorTickMark val="out"/>
        <c:minorTickMark val="none"/>
        <c:tickLblPos val="nextTo"/>
        <c:crossAx val="101763712"/>
        <c:crosses val="autoZero"/>
        <c:auto val="1"/>
        <c:lblAlgn val="ctr"/>
        <c:lblOffset val="100"/>
        <c:noMultiLvlLbl val="0"/>
      </c:catAx>
      <c:valAx>
        <c:axId val="101763712"/>
        <c:scaling>
          <c:orientation val="minMax"/>
        </c:scaling>
        <c:delete val="0"/>
        <c:axPos val="l"/>
        <c:majorGridlines/>
        <c:title>
          <c:tx>
            <c:rich>
              <a:bodyPr rot="-5400000" vert="horz"/>
              <a:lstStyle/>
              <a:p>
                <a:pPr>
                  <a:defRPr/>
                </a:pPr>
                <a:r>
                  <a:rPr lang="en-US"/>
                  <a:t>ThroughPut(Operations/ms)</a:t>
                </a:r>
              </a:p>
            </c:rich>
          </c:tx>
          <c:layout/>
          <c:overlay val="0"/>
        </c:title>
        <c:numFmt formatCode="General" sourceLinked="1"/>
        <c:majorTickMark val="out"/>
        <c:minorTickMark val="none"/>
        <c:tickLblPos val="nextTo"/>
        <c:crossAx val="1017617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sz="1800" b="1" i="0" baseline="0">
              <a:effectLst/>
            </a:endParaRPr>
          </a:p>
          <a:p>
            <a:pPr>
              <a:defRPr/>
            </a:pPr>
            <a:r>
              <a:rPr lang="en-US" sz="1800" b="1" i="0" baseline="0">
                <a:effectLst/>
              </a:rPr>
              <a:t>Average Latency across 4 systems</a:t>
            </a:r>
            <a:endParaRPr lang="en-US">
              <a:effectLst/>
            </a:endParaRPr>
          </a:p>
        </c:rich>
      </c:tx>
      <c:layout/>
      <c:overlay val="0"/>
    </c:title>
    <c:autoTitleDeleted val="0"/>
    <c:plotArea>
      <c:layout/>
      <c:lineChart>
        <c:grouping val="standard"/>
        <c:varyColors val="0"/>
        <c:ser>
          <c:idx val="0"/>
          <c:order val="0"/>
          <c:tx>
            <c:strRef>
              <c:f>Sheet1!$N$74</c:f>
              <c:strCache>
                <c:ptCount val="1"/>
                <c:pt idx="0">
                  <c:v>Dynamo</c:v>
                </c:pt>
              </c:strCache>
            </c:strRef>
          </c:tx>
          <c:marker>
            <c:symbol val="none"/>
          </c:marker>
          <c:cat>
            <c:numRef>
              <c:f>Sheet1!$M$75:$M$79</c:f>
              <c:numCache>
                <c:formatCode>General</c:formatCode>
                <c:ptCount val="5"/>
                <c:pt idx="0">
                  <c:v>1</c:v>
                </c:pt>
                <c:pt idx="1">
                  <c:v>2</c:v>
                </c:pt>
                <c:pt idx="2">
                  <c:v>4</c:v>
                </c:pt>
                <c:pt idx="3">
                  <c:v>8</c:v>
                </c:pt>
                <c:pt idx="4">
                  <c:v>16</c:v>
                </c:pt>
              </c:numCache>
            </c:numRef>
          </c:cat>
          <c:val>
            <c:numRef>
              <c:f>Sheet1!$N$75:$N$79</c:f>
              <c:numCache>
                <c:formatCode>General</c:formatCode>
                <c:ptCount val="5"/>
                <c:pt idx="0">
                  <c:v>8.9613817999999998</c:v>
                </c:pt>
                <c:pt idx="1">
                  <c:v>9.6592751999999997</c:v>
                </c:pt>
                <c:pt idx="2">
                  <c:v>10.012555333333333</c:v>
                </c:pt>
                <c:pt idx="3">
                  <c:v>10.487507433333333</c:v>
                </c:pt>
                <c:pt idx="4">
                  <c:v>10.920305233333332</c:v>
                </c:pt>
              </c:numCache>
            </c:numRef>
          </c:val>
          <c:smooth val="0"/>
        </c:ser>
        <c:ser>
          <c:idx val="1"/>
          <c:order val="1"/>
          <c:tx>
            <c:strRef>
              <c:f>Sheet1!$O$74</c:f>
              <c:strCache>
                <c:ptCount val="1"/>
                <c:pt idx="0">
                  <c:v>Cassandra</c:v>
                </c:pt>
              </c:strCache>
            </c:strRef>
          </c:tx>
          <c:marker>
            <c:symbol val="none"/>
          </c:marker>
          <c:cat>
            <c:numRef>
              <c:f>Sheet1!$M$75:$M$79</c:f>
              <c:numCache>
                <c:formatCode>General</c:formatCode>
                <c:ptCount val="5"/>
                <c:pt idx="0">
                  <c:v>1</c:v>
                </c:pt>
                <c:pt idx="1">
                  <c:v>2</c:v>
                </c:pt>
                <c:pt idx="2">
                  <c:v>4</c:v>
                </c:pt>
                <c:pt idx="3">
                  <c:v>8</c:v>
                </c:pt>
                <c:pt idx="4">
                  <c:v>16</c:v>
                </c:pt>
              </c:numCache>
            </c:numRef>
          </c:cat>
          <c:val>
            <c:numRef>
              <c:f>Sheet1!$O$75:$O$79</c:f>
              <c:numCache>
                <c:formatCode>General</c:formatCode>
                <c:ptCount val="5"/>
                <c:pt idx="0">
                  <c:v>1.7652880333333334</c:v>
                </c:pt>
                <c:pt idx="1">
                  <c:v>2.3620665999999999</c:v>
                </c:pt>
                <c:pt idx="2">
                  <c:v>3.9191283100000001</c:v>
                </c:pt>
                <c:pt idx="3">
                  <c:v>5.8713690666666665</c:v>
                </c:pt>
                <c:pt idx="4">
                  <c:v>7.5062963666666667</c:v>
                </c:pt>
              </c:numCache>
            </c:numRef>
          </c:val>
          <c:smooth val="0"/>
        </c:ser>
        <c:ser>
          <c:idx val="2"/>
          <c:order val="2"/>
          <c:tx>
            <c:strRef>
              <c:f>Sheet1!$P$74</c:f>
              <c:strCache>
                <c:ptCount val="1"/>
                <c:pt idx="0">
                  <c:v>Mongo</c:v>
                </c:pt>
              </c:strCache>
            </c:strRef>
          </c:tx>
          <c:marker>
            <c:symbol val="none"/>
          </c:marker>
          <c:cat>
            <c:numRef>
              <c:f>Sheet1!$M$75:$M$79</c:f>
              <c:numCache>
                <c:formatCode>General</c:formatCode>
                <c:ptCount val="5"/>
                <c:pt idx="0">
                  <c:v>1</c:v>
                </c:pt>
                <c:pt idx="1">
                  <c:v>2</c:v>
                </c:pt>
                <c:pt idx="2">
                  <c:v>4</c:v>
                </c:pt>
                <c:pt idx="3">
                  <c:v>8</c:v>
                </c:pt>
                <c:pt idx="4">
                  <c:v>16</c:v>
                </c:pt>
              </c:numCache>
            </c:numRef>
          </c:cat>
          <c:val>
            <c:numRef>
              <c:f>Sheet1!$P$75:$P$79</c:f>
              <c:numCache>
                <c:formatCode>General</c:formatCode>
                <c:ptCount val="5"/>
                <c:pt idx="0">
                  <c:v>1.5366229999999999</c:v>
                </c:pt>
                <c:pt idx="1">
                  <c:v>1.9138784333333332</c:v>
                </c:pt>
                <c:pt idx="2">
                  <c:v>2.6710523999999993</c:v>
                </c:pt>
                <c:pt idx="3">
                  <c:v>3.4834289999999997</c:v>
                </c:pt>
                <c:pt idx="4">
                  <c:v>4.3130258333333336</c:v>
                </c:pt>
              </c:numCache>
            </c:numRef>
          </c:val>
          <c:smooth val="0"/>
        </c:ser>
        <c:ser>
          <c:idx val="3"/>
          <c:order val="3"/>
          <c:tx>
            <c:strRef>
              <c:f>Sheet1!$Q$74</c:f>
              <c:strCache>
                <c:ptCount val="1"/>
                <c:pt idx="0">
                  <c:v>PA2</c:v>
                </c:pt>
              </c:strCache>
            </c:strRef>
          </c:tx>
          <c:marker>
            <c:symbol val="none"/>
          </c:marker>
          <c:cat>
            <c:numRef>
              <c:f>Sheet1!$M$75:$M$79</c:f>
              <c:numCache>
                <c:formatCode>General</c:formatCode>
                <c:ptCount val="5"/>
                <c:pt idx="0">
                  <c:v>1</c:v>
                </c:pt>
                <c:pt idx="1">
                  <c:v>2</c:v>
                </c:pt>
                <c:pt idx="2">
                  <c:v>4</c:v>
                </c:pt>
                <c:pt idx="3">
                  <c:v>8</c:v>
                </c:pt>
                <c:pt idx="4">
                  <c:v>16</c:v>
                </c:pt>
              </c:numCache>
            </c:numRef>
          </c:cat>
          <c:val>
            <c:numRef>
              <c:f>Sheet1!$Q$75:$Q$79</c:f>
              <c:numCache>
                <c:formatCode>General</c:formatCode>
                <c:ptCount val="5"/>
                <c:pt idx="0">
                  <c:v>0.61348493333333332</c:v>
                </c:pt>
                <c:pt idx="1">
                  <c:v>0.79977320000000007</c:v>
                </c:pt>
                <c:pt idx="2">
                  <c:v>1.1413930666666667</c:v>
                </c:pt>
                <c:pt idx="3">
                  <c:v>1.7200710333333333</c:v>
                </c:pt>
                <c:pt idx="4">
                  <c:v>2.3196796000000002</c:v>
                </c:pt>
              </c:numCache>
            </c:numRef>
          </c:val>
          <c:smooth val="0"/>
        </c:ser>
        <c:dLbls>
          <c:showLegendKey val="0"/>
          <c:showVal val="0"/>
          <c:showCatName val="0"/>
          <c:showSerName val="0"/>
          <c:showPercent val="0"/>
          <c:showBubbleSize val="0"/>
        </c:dLbls>
        <c:marker val="1"/>
        <c:smooth val="0"/>
        <c:axId val="101799424"/>
        <c:axId val="101801344"/>
      </c:lineChart>
      <c:catAx>
        <c:axId val="101799424"/>
        <c:scaling>
          <c:orientation val="minMax"/>
        </c:scaling>
        <c:delete val="0"/>
        <c:axPos val="b"/>
        <c:title>
          <c:tx>
            <c:rich>
              <a:bodyPr/>
              <a:lstStyle/>
              <a:p>
                <a:pPr>
                  <a:defRPr/>
                </a:pPr>
                <a:r>
                  <a:rPr lang="en-US"/>
                  <a:t>No Of Nodes</a:t>
                </a:r>
              </a:p>
            </c:rich>
          </c:tx>
          <c:layout/>
          <c:overlay val="0"/>
        </c:title>
        <c:numFmt formatCode="General" sourceLinked="1"/>
        <c:majorTickMark val="out"/>
        <c:minorTickMark val="none"/>
        <c:tickLblPos val="nextTo"/>
        <c:crossAx val="101801344"/>
        <c:crosses val="autoZero"/>
        <c:auto val="1"/>
        <c:lblAlgn val="ctr"/>
        <c:lblOffset val="100"/>
        <c:noMultiLvlLbl val="0"/>
      </c:catAx>
      <c:valAx>
        <c:axId val="101801344"/>
        <c:scaling>
          <c:orientation val="minMax"/>
        </c:scaling>
        <c:delete val="0"/>
        <c:axPos val="l"/>
        <c:majorGridlines/>
        <c:title>
          <c:tx>
            <c:rich>
              <a:bodyPr rot="-5400000" vert="horz"/>
              <a:lstStyle/>
              <a:p>
                <a:pPr>
                  <a:defRPr/>
                </a:pPr>
                <a:r>
                  <a:rPr lang="en-US"/>
                  <a:t>Latency(ms/request)</a:t>
                </a:r>
              </a:p>
            </c:rich>
          </c:tx>
          <c:layout/>
          <c:overlay val="0"/>
        </c:title>
        <c:numFmt formatCode="General" sourceLinked="1"/>
        <c:majorTickMark val="out"/>
        <c:minorTickMark val="none"/>
        <c:tickLblPos val="nextTo"/>
        <c:crossAx val="1017994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1" i="0" baseline="0">
                <a:effectLst/>
              </a:rPr>
              <a:t>Average Throughput across 4 systems</a:t>
            </a:r>
            <a:endParaRPr lang="en-US">
              <a:effectLst/>
            </a:endParaRPr>
          </a:p>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a:p>
        </c:rich>
      </c:tx>
      <c:layout/>
      <c:overlay val="0"/>
    </c:title>
    <c:autoTitleDeleted val="0"/>
    <c:plotArea>
      <c:layout/>
      <c:lineChart>
        <c:grouping val="standard"/>
        <c:varyColors val="0"/>
        <c:ser>
          <c:idx val="0"/>
          <c:order val="0"/>
          <c:tx>
            <c:strRef>
              <c:f>Sheet1!$N$84</c:f>
              <c:strCache>
                <c:ptCount val="1"/>
                <c:pt idx="0">
                  <c:v>Dynamo</c:v>
                </c:pt>
              </c:strCache>
            </c:strRef>
          </c:tx>
          <c:marker>
            <c:symbol val="none"/>
          </c:marker>
          <c:cat>
            <c:numRef>
              <c:f>Sheet1!$M$85:$M$89</c:f>
              <c:numCache>
                <c:formatCode>General</c:formatCode>
                <c:ptCount val="5"/>
                <c:pt idx="0">
                  <c:v>1</c:v>
                </c:pt>
                <c:pt idx="1">
                  <c:v>2</c:v>
                </c:pt>
                <c:pt idx="2">
                  <c:v>4</c:v>
                </c:pt>
                <c:pt idx="3">
                  <c:v>8</c:v>
                </c:pt>
                <c:pt idx="4">
                  <c:v>16</c:v>
                </c:pt>
              </c:numCache>
            </c:numRef>
          </c:cat>
          <c:val>
            <c:numRef>
              <c:f>Sheet1!$N$85:$N$89</c:f>
              <c:numCache>
                <c:formatCode>General</c:formatCode>
                <c:ptCount val="5"/>
                <c:pt idx="0">
                  <c:v>0.12492440231954011</c:v>
                </c:pt>
                <c:pt idx="1">
                  <c:v>0.23041519138883529</c:v>
                </c:pt>
                <c:pt idx="2">
                  <c:v>0.44313074202002661</c:v>
                </c:pt>
                <c:pt idx="3">
                  <c:v>0.84133041900507266</c:v>
                </c:pt>
                <c:pt idx="4">
                  <c:v>1.5981600517740819</c:v>
                </c:pt>
              </c:numCache>
            </c:numRef>
          </c:val>
          <c:smooth val="0"/>
        </c:ser>
        <c:ser>
          <c:idx val="1"/>
          <c:order val="1"/>
          <c:tx>
            <c:strRef>
              <c:f>Sheet1!$O$84</c:f>
              <c:strCache>
                <c:ptCount val="1"/>
                <c:pt idx="0">
                  <c:v>Cassandra</c:v>
                </c:pt>
              </c:strCache>
            </c:strRef>
          </c:tx>
          <c:marker>
            <c:symbol val="none"/>
          </c:marker>
          <c:cat>
            <c:numRef>
              <c:f>Sheet1!$M$85:$M$89</c:f>
              <c:numCache>
                <c:formatCode>General</c:formatCode>
                <c:ptCount val="5"/>
                <c:pt idx="0">
                  <c:v>1</c:v>
                </c:pt>
                <c:pt idx="1">
                  <c:v>2</c:v>
                </c:pt>
                <c:pt idx="2">
                  <c:v>4</c:v>
                </c:pt>
                <c:pt idx="3">
                  <c:v>8</c:v>
                </c:pt>
                <c:pt idx="4">
                  <c:v>16</c:v>
                </c:pt>
              </c:numCache>
            </c:numRef>
          </c:cat>
          <c:val>
            <c:numRef>
              <c:f>Sheet1!$O$85:$O$89</c:f>
              <c:numCache>
                <c:formatCode>General</c:formatCode>
                <c:ptCount val="5"/>
                <c:pt idx="0">
                  <c:v>0.60667626615005366</c:v>
                </c:pt>
                <c:pt idx="1">
                  <c:v>0.91114667244855141</c:v>
                </c:pt>
                <c:pt idx="2">
                  <c:v>1.1284366432642134</c:v>
                </c:pt>
                <c:pt idx="3">
                  <c:v>1.5331142395037187</c:v>
                </c:pt>
                <c:pt idx="4">
                  <c:v>2.4402898219594613</c:v>
                </c:pt>
              </c:numCache>
            </c:numRef>
          </c:val>
          <c:smooth val="0"/>
        </c:ser>
        <c:ser>
          <c:idx val="2"/>
          <c:order val="2"/>
          <c:tx>
            <c:strRef>
              <c:f>Sheet1!$P$84</c:f>
              <c:strCache>
                <c:ptCount val="1"/>
                <c:pt idx="0">
                  <c:v>Mongo</c:v>
                </c:pt>
              </c:strCache>
            </c:strRef>
          </c:tx>
          <c:marker>
            <c:symbol val="none"/>
          </c:marker>
          <c:cat>
            <c:numRef>
              <c:f>Sheet1!$M$85:$M$89</c:f>
              <c:numCache>
                <c:formatCode>General</c:formatCode>
                <c:ptCount val="5"/>
                <c:pt idx="0">
                  <c:v>1</c:v>
                </c:pt>
                <c:pt idx="1">
                  <c:v>2</c:v>
                </c:pt>
                <c:pt idx="2">
                  <c:v>4</c:v>
                </c:pt>
                <c:pt idx="3">
                  <c:v>8</c:v>
                </c:pt>
                <c:pt idx="4">
                  <c:v>16</c:v>
                </c:pt>
              </c:numCache>
            </c:numRef>
          </c:cat>
          <c:val>
            <c:numRef>
              <c:f>Sheet1!$P$85:$P$89</c:f>
              <c:numCache>
                <c:formatCode>General</c:formatCode>
                <c:ptCount val="5"/>
                <c:pt idx="0">
                  <c:v>4.9049656448699031</c:v>
                </c:pt>
                <c:pt idx="1">
                  <c:v>6.8844811335279532</c:v>
                </c:pt>
                <c:pt idx="2">
                  <c:v>10.130428253658081</c:v>
                </c:pt>
                <c:pt idx="3">
                  <c:v>16.680715482735231</c:v>
                </c:pt>
                <c:pt idx="4">
                  <c:v>27.841046262949249</c:v>
                </c:pt>
              </c:numCache>
            </c:numRef>
          </c:val>
          <c:smooth val="0"/>
        </c:ser>
        <c:ser>
          <c:idx val="3"/>
          <c:order val="3"/>
          <c:tx>
            <c:strRef>
              <c:f>Sheet1!$Q$84</c:f>
              <c:strCache>
                <c:ptCount val="1"/>
                <c:pt idx="0">
                  <c:v>PA2</c:v>
                </c:pt>
              </c:strCache>
            </c:strRef>
          </c:tx>
          <c:marker>
            <c:symbol val="none"/>
          </c:marker>
          <c:cat>
            <c:numRef>
              <c:f>Sheet1!$M$85:$M$89</c:f>
              <c:numCache>
                <c:formatCode>General</c:formatCode>
                <c:ptCount val="5"/>
                <c:pt idx="0">
                  <c:v>1</c:v>
                </c:pt>
                <c:pt idx="1">
                  <c:v>2</c:v>
                </c:pt>
                <c:pt idx="2">
                  <c:v>4</c:v>
                </c:pt>
                <c:pt idx="3">
                  <c:v>8</c:v>
                </c:pt>
                <c:pt idx="4">
                  <c:v>16</c:v>
                </c:pt>
              </c:numCache>
            </c:numRef>
          </c:cat>
          <c:val>
            <c:numRef>
              <c:f>Sheet1!$Q$85:$Q$89</c:f>
              <c:numCache>
                <c:formatCode>General</c:formatCode>
                <c:ptCount val="5"/>
                <c:pt idx="0">
                  <c:v>1.6304920446394962</c:v>
                </c:pt>
                <c:pt idx="1">
                  <c:v>2.5011370993622131</c:v>
                </c:pt>
                <c:pt idx="2">
                  <c:v>3.5064392288532846</c:v>
                </c:pt>
                <c:pt idx="3">
                  <c:v>4.6510814636841182</c:v>
                </c:pt>
                <c:pt idx="4">
                  <c:v>6.8986736490158203</c:v>
                </c:pt>
              </c:numCache>
            </c:numRef>
          </c:val>
          <c:smooth val="0"/>
        </c:ser>
        <c:dLbls>
          <c:showLegendKey val="0"/>
          <c:showVal val="0"/>
          <c:showCatName val="0"/>
          <c:showSerName val="0"/>
          <c:showPercent val="0"/>
          <c:showBubbleSize val="0"/>
        </c:dLbls>
        <c:marker val="1"/>
        <c:smooth val="0"/>
        <c:axId val="101832960"/>
        <c:axId val="104014208"/>
      </c:lineChart>
      <c:catAx>
        <c:axId val="101832960"/>
        <c:scaling>
          <c:orientation val="minMax"/>
        </c:scaling>
        <c:delete val="0"/>
        <c:axPos val="b"/>
        <c:title>
          <c:tx>
            <c:rich>
              <a:bodyPr/>
              <a:lstStyle/>
              <a:p>
                <a:pPr>
                  <a:defRPr/>
                </a:pPr>
                <a:r>
                  <a:rPr lang="en-US"/>
                  <a:t>No Of Nodes</a:t>
                </a:r>
              </a:p>
            </c:rich>
          </c:tx>
          <c:layout/>
          <c:overlay val="0"/>
        </c:title>
        <c:numFmt formatCode="General" sourceLinked="1"/>
        <c:majorTickMark val="out"/>
        <c:minorTickMark val="none"/>
        <c:tickLblPos val="nextTo"/>
        <c:crossAx val="104014208"/>
        <c:crosses val="autoZero"/>
        <c:auto val="1"/>
        <c:lblAlgn val="ctr"/>
        <c:lblOffset val="100"/>
        <c:noMultiLvlLbl val="0"/>
      </c:catAx>
      <c:valAx>
        <c:axId val="104014208"/>
        <c:scaling>
          <c:orientation val="minMax"/>
        </c:scaling>
        <c:delete val="0"/>
        <c:axPos val="l"/>
        <c:majorGridlines/>
        <c:title>
          <c:tx>
            <c:rich>
              <a:bodyPr rot="-5400000" vert="horz"/>
              <a:lstStyle/>
              <a:p>
                <a:pPr>
                  <a:defRPr/>
                </a:pPr>
                <a:r>
                  <a:rPr lang="en-US"/>
                  <a:t>ThroughPut(Operations/ms)</a:t>
                </a:r>
              </a:p>
            </c:rich>
          </c:tx>
          <c:layout/>
          <c:overlay val="0"/>
        </c:title>
        <c:numFmt formatCode="General" sourceLinked="1"/>
        <c:majorTickMark val="out"/>
        <c:minorTickMark val="none"/>
        <c:tickLblPos val="nextTo"/>
        <c:crossAx val="1018329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Lookup Latency across 4 systems</a:t>
            </a:r>
            <a:endParaRPr lang="en-US">
              <a:effectLst/>
            </a:endParaRPr>
          </a:p>
        </c:rich>
      </c:tx>
      <c:layout/>
      <c:overlay val="0"/>
    </c:title>
    <c:autoTitleDeleted val="0"/>
    <c:plotArea>
      <c:layout/>
      <c:lineChart>
        <c:grouping val="standard"/>
        <c:varyColors val="0"/>
        <c:ser>
          <c:idx val="0"/>
          <c:order val="0"/>
          <c:tx>
            <c:strRef>
              <c:f>Sheet1!$N$10</c:f>
              <c:strCache>
                <c:ptCount val="1"/>
                <c:pt idx="0">
                  <c:v>Lookup-Dynamo</c:v>
                </c:pt>
              </c:strCache>
            </c:strRef>
          </c:tx>
          <c:marker>
            <c:symbol val="none"/>
          </c:marker>
          <c:cat>
            <c:numRef>
              <c:f>Sheet1!$M$11:$M$15</c:f>
              <c:numCache>
                <c:formatCode>General</c:formatCode>
                <c:ptCount val="5"/>
                <c:pt idx="0">
                  <c:v>1</c:v>
                </c:pt>
                <c:pt idx="1">
                  <c:v>2</c:v>
                </c:pt>
                <c:pt idx="2">
                  <c:v>4</c:v>
                </c:pt>
                <c:pt idx="3">
                  <c:v>8</c:v>
                </c:pt>
                <c:pt idx="4">
                  <c:v>16</c:v>
                </c:pt>
              </c:numCache>
            </c:numRef>
          </c:cat>
          <c:val>
            <c:numRef>
              <c:f>Sheet1!$N$11:$N$15</c:f>
              <c:numCache>
                <c:formatCode>General</c:formatCode>
                <c:ptCount val="5"/>
                <c:pt idx="0">
                  <c:v>6.0690372000000004</c:v>
                </c:pt>
                <c:pt idx="1">
                  <c:v>6.6530638</c:v>
                </c:pt>
                <c:pt idx="2">
                  <c:v>6.6931403000000005</c:v>
                </c:pt>
                <c:pt idx="3">
                  <c:v>7.0233682999999996</c:v>
                </c:pt>
                <c:pt idx="4">
                  <c:v>7.3865230999999998</c:v>
                </c:pt>
              </c:numCache>
            </c:numRef>
          </c:val>
          <c:smooth val="0"/>
        </c:ser>
        <c:ser>
          <c:idx val="1"/>
          <c:order val="1"/>
          <c:tx>
            <c:strRef>
              <c:f>Sheet1!$O$10</c:f>
              <c:strCache>
                <c:ptCount val="1"/>
                <c:pt idx="0">
                  <c:v>Lookup-Cassandra</c:v>
                </c:pt>
              </c:strCache>
            </c:strRef>
          </c:tx>
          <c:marker>
            <c:symbol val="none"/>
          </c:marker>
          <c:cat>
            <c:numRef>
              <c:f>Sheet1!$M$11:$M$15</c:f>
              <c:numCache>
                <c:formatCode>General</c:formatCode>
                <c:ptCount val="5"/>
                <c:pt idx="0">
                  <c:v>1</c:v>
                </c:pt>
                <c:pt idx="1">
                  <c:v>2</c:v>
                </c:pt>
                <c:pt idx="2">
                  <c:v>4</c:v>
                </c:pt>
                <c:pt idx="3">
                  <c:v>8</c:v>
                </c:pt>
                <c:pt idx="4">
                  <c:v>16</c:v>
                </c:pt>
              </c:numCache>
            </c:numRef>
          </c:cat>
          <c:val>
            <c:numRef>
              <c:f>Sheet1!$O$11:$O$15</c:f>
              <c:numCache>
                <c:formatCode>General</c:formatCode>
                <c:ptCount val="5"/>
                <c:pt idx="0">
                  <c:v>2.4642740000000001</c:v>
                </c:pt>
                <c:pt idx="1">
                  <c:v>3.3375765999999998</c:v>
                </c:pt>
                <c:pt idx="2">
                  <c:v>5.3997760299999999</c:v>
                </c:pt>
                <c:pt idx="3">
                  <c:v>7.8686133999999992</c:v>
                </c:pt>
                <c:pt idx="4">
                  <c:v>9.5687145000000005</c:v>
                </c:pt>
              </c:numCache>
            </c:numRef>
          </c:val>
          <c:smooth val="0"/>
        </c:ser>
        <c:ser>
          <c:idx val="2"/>
          <c:order val="2"/>
          <c:tx>
            <c:strRef>
              <c:f>Sheet1!$P$10</c:f>
              <c:strCache>
                <c:ptCount val="1"/>
                <c:pt idx="0">
                  <c:v>Lookup-Mongo</c:v>
                </c:pt>
              </c:strCache>
            </c:strRef>
          </c:tx>
          <c:marker>
            <c:symbol val="none"/>
          </c:marker>
          <c:cat>
            <c:numRef>
              <c:f>Sheet1!$M$11:$M$15</c:f>
              <c:numCache>
                <c:formatCode>General</c:formatCode>
                <c:ptCount val="5"/>
                <c:pt idx="0">
                  <c:v>1</c:v>
                </c:pt>
                <c:pt idx="1">
                  <c:v>2</c:v>
                </c:pt>
                <c:pt idx="2">
                  <c:v>4</c:v>
                </c:pt>
                <c:pt idx="3">
                  <c:v>8</c:v>
                </c:pt>
                <c:pt idx="4">
                  <c:v>16</c:v>
                </c:pt>
              </c:numCache>
            </c:numRef>
          </c:cat>
          <c:val>
            <c:numRef>
              <c:f>Sheet1!$P$11:$P$15</c:f>
              <c:numCache>
                <c:formatCode>General</c:formatCode>
                <c:ptCount val="5"/>
                <c:pt idx="0">
                  <c:v>7.6941999999999997E-2</c:v>
                </c:pt>
                <c:pt idx="1">
                  <c:v>0.11066089999999999</c:v>
                </c:pt>
                <c:pt idx="2">
                  <c:v>0.1499916</c:v>
                </c:pt>
                <c:pt idx="3">
                  <c:v>0.18365979999999998</c:v>
                </c:pt>
                <c:pt idx="4">
                  <c:v>0.21874570000000002</c:v>
                </c:pt>
              </c:numCache>
            </c:numRef>
          </c:val>
          <c:smooth val="0"/>
        </c:ser>
        <c:ser>
          <c:idx val="3"/>
          <c:order val="3"/>
          <c:tx>
            <c:strRef>
              <c:f>Sheet1!$Q$10</c:f>
              <c:strCache>
                <c:ptCount val="1"/>
                <c:pt idx="0">
                  <c:v>Lookup-PA2</c:v>
                </c:pt>
              </c:strCache>
            </c:strRef>
          </c:tx>
          <c:marker>
            <c:symbol val="none"/>
          </c:marker>
          <c:cat>
            <c:numRef>
              <c:f>Sheet1!$M$11:$M$15</c:f>
              <c:numCache>
                <c:formatCode>General</c:formatCode>
                <c:ptCount val="5"/>
                <c:pt idx="0">
                  <c:v>1</c:v>
                </c:pt>
                <c:pt idx="1">
                  <c:v>2</c:v>
                </c:pt>
                <c:pt idx="2">
                  <c:v>4</c:v>
                </c:pt>
                <c:pt idx="3">
                  <c:v>8</c:v>
                </c:pt>
                <c:pt idx="4">
                  <c:v>16</c:v>
                </c:pt>
              </c:numCache>
            </c:numRef>
          </c:cat>
          <c:val>
            <c:numRef>
              <c:f>Sheet1!$Q$11:$Q$15</c:f>
              <c:numCache>
                <c:formatCode>General</c:formatCode>
                <c:ptCount val="5"/>
                <c:pt idx="0">
                  <c:v>0.60160970000000002</c:v>
                </c:pt>
                <c:pt idx="1">
                  <c:v>0.81061580000000011</c:v>
                </c:pt>
                <c:pt idx="2">
                  <c:v>1.1101858</c:v>
                </c:pt>
                <c:pt idx="3">
                  <c:v>1.7135891000000001</c:v>
                </c:pt>
                <c:pt idx="4">
                  <c:v>2.3584670999999999</c:v>
                </c:pt>
              </c:numCache>
            </c:numRef>
          </c:val>
          <c:smooth val="0"/>
        </c:ser>
        <c:dLbls>
          <c:showLegendKey val="0"/>
          <c:showVal val="0"/>
          <c:showCatName val="0"/>
          <c:showSerName val="0"/>
          <c:showPercent val="0"/>
          <c:showBubbleSize val="0"/>
        </c:dLbls>
        <c:marker val="1"/>
        <c:smooth val="0"/>
        <c:axId val="64867328"/>
        <c:axId val="94905472"/>
      </c:lineChart>
      <c:catAx>
        <c:axId val="64867328"/>
        <c:scaling>
          <c:orientation val="minMax"/>
        </c:scaling>
        <c:delete val="0"/>
        <c:axPos val="b"/>
        <c:title>
          <c:tx>
            <c:rich>
              <a:bodyPr/>
              <a:lstStyle/>
              <a:p>
                <a:pPr>
                  <a:defRPr/>
                </a:pPr>
                <a:r>
                  <a:rPr lang="en-US" sz="1000" b="1" i="0" u="none" strike="noStrike" baseline="0">
                    <a:effectLst/>
                  </a:rPr>
                  <a:t>No Of Nodes</a:t>
                </a:r>
                <a:endParaRPr lang="en-US"/>
              </a:p>
            </c:rich>
          </c:tx>
          <c:layout/>
          <c:overlay val="0"/>
        </c:title>
        <c:numFmt formatCode="General" sourceLinked="1"/>
        <c:majorTickMark val="out"/>
        <c:minorTickMark val="none"/>
        <c:tickLblPos val="nextTo"/>
        <c:crossAx val="94905472"/>
        <c:crosses val="autoZero"/>
        <c:auto val="1"/>
        <c:lblAlgn val="ctr"/>
        <c:lblOffset val="100"/>
        <c:noMultiLvlLbl val="0"/>
      </c:catAx>
      <c:valAx>
        <c:axId val="94905472"/>
        <c:scaling>
          <c:orientation val="minMax"/>
        </c:scaling>
        <c:delete val="0"/>
        <c:axPos val="l"/>
        <c:majorGridlines/>
        <c:title>
          <c:tx>
            <c:rich>
              <a:bodyPr rot="-5400000" vert="horz"/>
              <a:lstStyle/>
              <a:p>
                <a:pPr>
                  <a:defRPr/>
                </a:pPr>
                <a:r>
                  <a:rPr lang="en-US" sz="1000" b="1" i="0" u="none" strike="noStrike" baseline="0">
                    <a:effectLst/>
                  </a:rPr>
                  <a:t>Latency(ms/request</a:t>
                </a:r>
                <a:endParaRPr lang="en-US"/>
              </a:p>
            </c:rich>
          </c:tx>
          <c:layout/>
          <c:overlay val="0"/>
        </c:title>
        <c:numFmt formatCode="General" sourceLinked="1"/>
        <c:majorTickMark val="out"/>
        <c:minorTickMark val="none"/>
        <c:tickLblPos val="nextTo"/>
        <c:crossAx val="64867328"/>
        <c:crosses val="autoZero"/>
        <c:crossBetween val="between"/>
      </c:valAx>
    </c:plotArea>
    <c:legend>
      <c:legendPos val="r"/>
      <c:layout>
        <c:manualLayout>
          <c:xMode val="edge"/>
          <c:yMode val="edge"/>
          <c:x val="0.70170734908136478"/>
          <c:y val="0.33256561679790025"/>
          <c:w val="0.28995931758530186"/>
          <c:h val="0.33486876640419949"/>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4AF03-C8D6-4FBF-801A-44848111BAA5}"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92204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4AF03-C8D6-4FBF-801A-44848111BAA5}"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30685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4AF03-C8D6-4FBF-801A-44848111BAA5}"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33626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4AF03-C8D6-4FBF-801A-44848111BAA5}"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35255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4AF03-C8D6-4FBF-801A-44848111BAA5}"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36381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4AF03-C8D6-4FBF-801A-44848111BAA5}"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17026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4AF03-C8D6-4FBF-801A-44848111BAA5}"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302766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4AF03-C8D6-4FBF-801A-44848111BAA5}"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10102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4AF03-C8D6-4FBF-801A-44848111BAA5}"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298450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4AF03-C8D6-4FBF-801A-44848111BAA5}"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249262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4AF03-C8D6-4FBF-801A-44848111BAA5}"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24DD7-9371-47A2-B423-77F21FEE6B3A}" type="slidenum">
              <a:rPr lang="en-US" smtClean="0"/>
              <a:t>‹#›</a:t>
            </a:fld>
            <a:endParaRPr lang="en-US"/>
          </a:p>
        </p:txBody>
      </p:sp>
    </p:spTree>
    <p:extLst>
      <p:ext uri="{BB962C8B-B14F-4D97-AF65-F5344CB8AC3E}">
        <p14:creationId xmlns:p14="http://schemas.microsoft.com/office/powerpoint/2010/main" val="13173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08E4AF03-C8D6-4FBF-801A-44848111BAA5}" type="datetimeFigureOut">
              <a:rPr lang="en-US" smtClean="0"/>
              <a:t>11/30/2015</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9A824DD7-9371-47A2-B423-77F21FEE6B3A}" type="slidenum">
              <a:rPr lang="en-US" smtClean="0"/>
              <a:t>‹#›</a:t>
            </a:fld>
            <a:endParaRPr lang="en-US"/>
          </a:p>
        </p:txBody>
      </p:sp>
    </p:spTree>
    <p:extLst>
      <p:ext uri="{BB962C8B-B14F-4D97-AF65-F5344CB8AC3E}">
        <p14:creationId xmlns:p14="http://schemas.microsoft.com/office/powerpoint/2010/main" val="2542907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image" Target="../media/image1.gif"/><Relationship Id="rId4" Type="http://schemas.openxmlformats.org/officeDocument/2006/relationships/chart" Target="../charts/chart3.xml"/><Relationship Id="rId9"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6289000" y="2177143"/>
            <a:ext cx="5715000" cy="188540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57200" y="2133600"/>
            <a:ext cx="6096000" cy="19126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52600" y="304800"/>
            <a:ext cx="29565600" cy="1524000"/>
          </a:xfrm>
        </p:spPr>
        <p:txBody>
          <a:bodyPr>
            <a:normAutofit fontScale="90000"/>
          </a:bodyPr>
          <a:lstStyle/>
          <a:p>
            <a:r>
              <a:rPr lang="en-US" sz="4400" b="1" dirty="0" smtClean="0">
                <a:latin typeface="Comic Sans MS" pitchFamily="66" charset="0"/>
                <a:cs typeface="Arial" pitchFamily="34" charset="0"/>
              </a:rPr>
              <a:t>A Comparison of Distributed Databases With a Distributed Key/Value Store</a:t>
            </a:r>
            <a:r>
              <a:rPr lang="en-US" sz="4000" dirty="0" smtClean="0"/>
              <a:t/>
            </a:r>
            <a:br>
              <a:rPr lang="en-US" sz="4000" dirty="0" smtClean="0"/>
            </a:br>
            <a:r>
              <a:rPr lang="en-US" sz="2400" dirty="0"/>
              <a:t>D</a:t>
            </a:r>
            <a:r>
              <a:rPr lang="en-US" sz="2400" dirty="0" smtClean="0"/>
              <a:t>one by Shivakumar Vinayagam</a:t>
            </a:r>
            <a:br>
              <a:rPr lang="en-US" sz="2400" dirty="0" smtClean="0"/>
            </a:br>
            <a:r>
              <a:rPr lang="en-US" sz="2400" dirty="0" smtClean="0"/>
              <a:t>A20341139  svinayag@hawk.iit.edu</a:t>
            </a:r>
            <a:endParaRPr lang="en-US" sz="4000" dirty="0"/>
          </a:p>
        </p:txBody>
      </p:sp>
      <p:graphicFrame>
        <p:nvGraphicFramePr>
          <p:cNvPr id="4" name="Chart 3"/>
          <p:cNvGraphicFramePr>
            <a:graphicFrameLocks/>
          </p:cNvGraphicFramePr>
          <p:nvPr>
            <p:extLst>
              <p:ext uri="{D42A27DB-BD31-4B8C-83A1-F6EECF244321}">
                <p14:modId xmlns:p14="http://schemas.microsoft.com/office/powerpoint/2010/main" val="1322946923"/>
              </p:ext>
            </p:extLst>
          </p:nvPr>
        </p:nvGraphicFramePr>
        <p:xfrm>
          <a:off x="914400" y="2743200"/>
          <a:ext cx="54864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008079686"/>
              </p:ext>
            </p:extLst>
          </p:nvPr>
        </p:nvGraphicFramePr>
        <p:xfrm>
          <a:off x="914400" y="11887200"/>
          <a:ext cx="54864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864359604"/>
              </p:ext>
            </p:extLst>
          </p:nvPr>
        </p:nvGraphicFramePr>
        <p:xfrm>
          <a:off x="26517600" y="2743200"/>
          <a:ext cx="54864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441274479"/>
              </p:ext>
            </p:extLst>
          </p:nvPr>
        </p:nvGraphicFramePr>
        <p:xfrm>
          <a:off x="26517600" y="11887200"/>
          <a:ext cx="5486400" cy="3657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a:graphicFrameLocks/>
          </p:cNvGraphicFramePr>
          <p:nvPr>
            <p:extLst>
              <p:ext uri="{D42A27DB-BD31-4B8C-83A1-F6EECF244321}">
                <p14:modId xmlns:p14="http://schemas.microsoft.com/office/powerpoint/2010/main" val="3352861633"/>
              </p:ext>
            </p:extLst>
          </p:nvPr>
        </p:nvGraphicFramePr>
        <p:xfrm>
          <a:off x="26517600" y="7315200"/>
          <a:ext cx="5486400" cy="3657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p:cNvGraphicFramePr>
            <a:graphicFrameLocks/>
          </p:cNvGraphicFramePr>
          <p:nvPr>
            <p:extLst>
              <p:ext uri="{D42A27DB-BD31-4B8C-83A1-F6EECF244321}">
                <p14:modId xmlns:p14="http://schemas.microsoft.com/office/powerpoint/2010/main" val="3304191175"/>
              </p:ext>
            </p:extLst>
          </p:nvPr>
        </p:nvGraphicFramePr>
        <p:xfrm>
          <a:off x="914400" y="16459200"/>
          <a:ext cx="5486400" cy="4114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p:cNvGraphicFramePr>
            <a:graphicFrameLocks/>
          </p:cNvGraphicFramePr>
          <p:nvPr>
            <p:extLst>
              <p:ext uri="{D42A27DB-BD31-4B8C-83A1-F6EECF244321}">
                <p14:modId xmlns:p14="http://schemas.microsoft.com/office/powerpoint/2010/main" val="4277643180"/>
              </p:ext>
            </p:extLst>
          </p:nvPr>
        </p:nvGraphicFramePr>
        <p:xfrm>
          <a:off x="26517600" y="16459200"/>
          <a:ext cx="5486400" cy="3657600"/>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p:cNvSpPr txBox="1"/>
          <p:nvPr/>
        </p:nvSpPr>
        <p:spPr>
          <a:xfrm>
            <a:off x="6858000" y="2133600"/>
            <a:ext cx="9220200" cy="1917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 </a:t>
            </a:r>
            <a:r>
              <a:rPr lang="en-US" sz="2000" dirty="0" smtClean="0"/>
              <a:t>         Our </a:t>
            </a:r>
            <a:r>
              <a:rPr lang="en-US" sz="2000" dirty="0"/>
              <a:t>world is being dramatically changed by the advent of distributed systems on the scale of the Internet.  Recently, such distributed systems concepts as cloud computing, </a:t>
            </a:r>
            <a:r>
              <a:rPr lang="en-US" sz="2000" dirty="0" smtClean="0"/>
              <a:t>Map-Reduce /</a:t>
            </a:r>
            <a:r>
              <a:rPr lang="en-US" sz="2000" dirty="0" err="1" smtClean="0"/>
              <a:t>Hadoop</a:t>
            </a:r>
            <a:r>
              <a:rPr lang="en-US" sz="2000" dirty="0"/>
              <a:t>, online Web services, peer-to-peer networks, distributed networked games, content delivery networks, etc</a:t>
            </a:r>
            <a:r>
              <a:rPr lang="en-US" sz="2000" dirty="0" smtClean="0"/>
              <a:t>. Hence Distributed systems are becoming more common in use and are replacing traditional systems like </a:t>
            </a:r>
            <a:r>
              <a:rPr lang="en-US" sz="2000" dirty="0" err="1" smtClean="0"/>
              <a:t>SQL,etc</a:t>
            </a:r>
            <a:r>
              <a:rPr lang="en-US" sz="2000" dirty="0" smtClean="0"/>
              <a:t>. Here we perform a comparison between 3 Distributed database systems namely, </a:t>
            </a:r>
            <a:r>
              <a:rPr lang="en-US" sz="2000" dirty="0" err="1" smtClean="0"/>
              <a:t>DynamoDB</a:t>
            </a:r>
            <a:r>
              <a:rPr lang="en-US" sz="2000" dirty="0" smtClean="0"/>
              <a:t> ,Cassandra and </a:t>
            </a:r>
            <a:r>
              <a:rPr lang="en-US" sz="2000" dirty="0" err="1" smtClean="0"/>
              <a:t>MongoDB</a:t>
            </a:r>
            <a:r>
              <a:rPr lang="en-US" sz="2000" dirty="0" smtClean="0"/>
              <a:t> with the Distributed key/value store built as a part of Assignment 2. </a:t>
            </a:r>
          </a:p>
          <a:p>
            <a:endParaRPr lang="en-US" sz="2000" dirty="0"/>
          </a:p>
          <a:p>
            <a:r>
              <a:rPr lang="en-US" sz="2000" dirty="0" smtClean="0"/>
              <a:t>          A </a:t>
            </a:r>
            <a:r>
              <a:rPr lang="en-US" sz="2000" b="1" i="1" dirty="0" smtClean="0">
                <a:solidFill>
                  <a:srgbClr val="FF0000"/>
                </a:solidFill>
              </a:rPr>
              <a:t>Distributed Database </a:t>
            </a:r>
            <a:r>
              <a:rPr lang="en-US" sz="2000" dirty="0"/>
              <a:t>is a database in which storage devices are not all attached to a common processing unit such as the CPU, and which is controlled by a distributed database management system (together sometimes called a distributed database system). It may be stored in multiple computers, located in the same physical location; or may be dispersed over a network of interconnected computers. Unlike parallel systems, in which the processors are tightly coupled and constitute a single database system, a distributed database system consists of loosely coupled sites that share no physical components</a:t>
            </a:r>
            <a:r>
              <a:rPr lang="en-US" sz="2000" dirty="0" smtClean="0"/>
              <a:t>.</a:t>
            </a:r>
            <a:endParaRPr lang="en-US" sz="2000" b="1" i="1" dirty="0" smtClean="0"/>
          </a:p>
          <a:p>
            <a:endParaRPr lang="en-US" sz="2000" b="1" i="1" dirty="0"/>
          </a:p>
          <a:p>
            <a:r>
              <a:rPr lang="en-US" sz="2000" b="1" i="1" dirty="0"/>
              <a:t> </a:t>
            </a:r>
            <a:r>
              <a:rPr lang="en-US" sz="2000" b="1" i="1" dirty="0" smtClean="0"/>
              <a:t>         </a:t>
            </a:r>
            <a:r>
              <a:rPr lang="en-US" sz="2000" b="1" i="1" dirty="0" smtClean="0">
                <a:solidFill>
                  <a:srgbClr val="FF0000"/>
                </a:solidFill>
              </a:rPr>
              <a:t>Amazon </a:t>
            </a:r>
            <a:r>
              <a:rPr lang="en-US" sz="2000" b="1" i="1" dirty="0" err="1">
                <a:solidFill>
                  <a:srgbClr val="FF0000"/>
                </a:solidFill>
              </a:rPr>
              <a:t>DynamoDB</a:t>
            </a:r>
            <a:r>
              <a:rPr lang="en-US" sz="2000" b="1" i="1" dirty="0">
                <a:solidFill>
                  <a:srgbClr val="FF0000"/>
                </a:solidFill>
              </a:rPr>
              <a:t> </a:t>
            </a:r>
            <a:r>
              <a:rPr lang="en-US" sz="2000" dirty="0"/>
              <a:t>is a fast and flexible </a:t>
            </a:r>
            <a:r>
              <a:rPr lang="en-US" sz="2000" dirty="0" err="1"/>
              <a:t>NoSQL</a:t>
            </a:r>
            <a:r>
              <a:rPr lang="en-US" sz="2000" dirty="0"/>
              <a:t> database service for all applications that need consistent, single-digit millisecond latency at any scale. It is a fully managed cloud database and supports both document and key-value store models. </a:t>
            </a:r>
            <a:r>
              <a:rPr lang="en-US" sz="2000" dirty="0" err="1"/>
              <a:t>DynamoDB</a:t>
            </a:r>
            <a:r>
              <a:rPr lang="en-US" sz="2000" dirty="0"/>
              <a:t> exposes a similar data model and derives its name from Dynamo (an internal storage system used initially for their own website Amazon.com), but has a different underlying implementation. Dynamo had a multi-master design requiring the client to resolve version conflicts and </a:t>
            </a:r>
            <a:r>
              <a:rPr lang="en-US" sz="2000" dirty="0" err="1"/>
              <a:t>DynamoDB</a:t>
            </a:r>
            <a:r>
              <a:rPr lang="en-US" sz="2000" dirty="0"/>
              <a:t> uses synchronous replication across multiple datacenters for high durability and availability</a:t>
            </a:r>
            <a:r>
              <a:rPr lang="en-US" sz="2000" dirty="0" smtClean="0"/>
              <a:t>.</a:t>
            </a:r>
          </a:p>
          <a:p>
            <a:endParaRPr lang="en-US" sz="2000" dirty="0"/>
          </a:p>
          <a:p>
            <a:r>
              <a:rPr lang="en-US" sz="2000" b="1" i="1" dirty="0" smtClean="0"/>
              <a:t>          </a:t>
            </a:r>
            <a:r>
              <a:rPr lang="en-US" sz="2000" b="1" i="1" dirty="0" smtClean="0">
                <a:solidFill>
                  <a:srgbClr val="FF0000"/>
                </a:solidFill>
              </a:rPr>
              <a:t>Apache </a:t>
            </a:r>
            <a:r>
              <a:rPr lang="en-US" sz="2000" b="1" i="1" dirty="0">
                <a:solidFill>
                  <a:srgbClr val="FF0000"/>
                </a:solidFill>
              </a:rPr>
              <a:t>Cassandra </a:t>
            </a:r>
            <a:r>
              <a:rPr lang="en-US" sz="2000" dirty="0"/>
              <a:t>is an open source distributed database management system designed to handle large amounts of data across many commodity servers, providing high availability with no single point of failure. Cassandra offers robust support for clusters spanning multiple datacenters, with asynchronous </a:t>
            </a:r>
            <a:r>
              <a:rPr lang="en-US" sz="2000" dirty="0" err="1"/>
              <a:t>masterless</a:t>
            </a:r>
            <a:r>
              <a:rPr lang="en-US" sz="2000" dirty="0"/>
              <a:t> replication allowing low latency operations for all clients. Cassandra is essentially a hybrid between a key-value and a column-oriented (or tabular) database. Its data model is a partitioned row store with tunable consistency. Rows are organized into tables; the first component of a table's primary key is the partition key; within a partition, rows are clustered by the remaining columns of the key. Other columns may be indexed separately from the primary key. Tables may be created, dropped, and altered at run-time without blocking updates and queries. Cassandra does not support joins or </a:t>
            </a:r>
            <a:r>
              <a:rPr lang="en-US" sz="2000" dirty="0" err="1"/>
              <a:t>subqueries</a:t>
            </a:r>
            <a:r>
              <a:rPr lang="en-US" sz="2000" dirty="0"/>
              <a:t>. Rather, Cassandra emphasizes </a:t>
            </a:r>
            <a:r>
              <a:rPr lang="en-US" sz="2000" dirty="0" err="1"/>
              <a:t>denormalization</a:t>
            </a:r>
            <a:r>
              <a:rPr lang="en-US" sz="2000" dirty="0"/>
              <a:t> through features like collections.</a:t>
            </a:r>
          </a:p>
          <a:p>
            <a:r>
              <a:rPr lang="en-US" sz="2000" dirty="0"/>
              <a:t> </a:t>
            </a:r>
          </a:p>
          <a:p>
            <a:r>
              <a:rPr lang="en-US" sz="2000" dirty="0" smtClean="0"/>
              <a:t>         </a:t>
            </a:r>
            <a:r>
              <a:rPr lang="en-US" sz="2000" b="1" i="1" dirty="0" smtClean="0">
                <a:solidFill>
                  <a:srgbClr val="FF0000"/>
                </a:solidFill>
              </a:rPr>
              <a:t>Distributed Key/Value Store </a:t>
            </a:r>
            <a:r>
              <a:rPr lang="en-US" sz="2000" dirty="0" smtClean="0"/>
              <a:t>(Assignment 2).The </a:t>
            </a:r>
            <a:r>
              <a:rPr lang="en-US" sz="2000" dirty="0"/>
              <a:t>peer contains three parts. The first part binds to the server port and listens on it for incoming connections. This part creates a new thread for each connection which it receives and handle of the handling of the </a:t>
            </a:r>
            <a:r>
              <a:rPr lang="en-US" sz="2000" dirty="0" err="1"/>
              <a:t>msg</a:t>
            </a:r>
            <a:r>
              <a:rPr lang="en-US" sz="2000" dirty="0"/>
              <a:t> to it. The started up thread now reads the message and check whether it is either add entry, delete entry, get entry or duplicate entry. Depending on the type of message it does the corresponding work which is need and sends any data or ACK back to the peer client part which sent the </a:t>
            </a:r>
            <a:r>
              <a:rPr lang="en-US" sz="2000" dirty="0" smtClean="0"/>
              <a:t>request. Second </a:t>
            </a:r>
            <a:r>
              <a:rPr lang="en-US" sz="2000" dirty="0"/>
              <a:t>part is the resilience thread which can be either started up or not based on the initializing values for the program startup. The thread if started initially sleeps for 60 seconds in order for the local hash table to build up and also the various key/values to be added to it. Then after 60 </a:t>
            </a:r>
            <a:r>
              <a:rPr lang="en-US" sz="2000" dirty="0" err="1"/>
              <a:t>secs</a:t>
            </a:r>
            <a:r>
              <a:rPr lang="en-US" sz="2000" dirty="0"/>
              <a:t>, it read the local Distributed hash table (DHT) and finds any keys which were newly added after the previous call. This then calls duplicate to a peer to the right of this peer in the peer table. This duplicate call is sent to the respective peer server listener which starts a thread for this call. This duplicate </a:t>
            </a:r>
            <a:r>
              <a:rPr lang="en-US" sz="2000" dirty="0" smtClean="0"/>
              <a:t>call </a:t>
            </a:r>
            <a:r>
              <a:rPr lang="en-US" sz="2000" dirty="0"/>
              <a:t>in turn adds this value to another local Hash table which contains the duplicates values alone. Thus this thread keeps running in an endless loop till the server is shut down. The Third part is the client part of the peer. The peer client thread part either starts up the test case function or the User IO interface function depending on the value of either True or False set on program startup. If the test case function is called, it executes the </a:t>
            </a:r>
            <a:r>
              <a:rPr lang="en-US" sz="2000" dirty="0" smtClean="0"/>
              <a:t>10000 add</a:t>
            </a:r>
            <a:r>
              <a:rPr lang="en-US" sz="2000" dirty="0"/>
              <a:t>, lookups and deletes, to give the results. If the user interface is called it gives a prompt of options to the user on the command line prompt and then based on the option called calls either of the add entry, delete entry, get entry or print local DHT</a:t>
            </a:r>
            <a:r>
              <a:rPr lang="en-US" sz="2000" dirty="0" smtClean="0"/>
              <a:t>.</a:t>
            </a:r>
            <a:endParaRPr lang="en-US" sz="2000" dirty="0"/>
          </a:p>
        </p:txBody>
      </p:sp>
      <p:sp>
        <p:nvSpPr>
          <p:cNvPr id="16" name="TextBox 15"/>
          <p:cNvSpPr txBox="1"/>
          <p:nvPr/>
        </p:nvSpPr>
        <p:spPr>
          <a:xfrm>
            <a:off x="16916400" y="2177143"/>
            <a:ext cx="8839200" cy="18743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i="1" dirty="0">
                <a:solidFill>
                  <a:srgbClr val="FF0000"/>
                </a:solidFill>
              </a:rPr>
              <a:t> </a:t>
            </a:r>
            <a:r>
              <a:rPr lang="en-US" sz="2000" b="1" i="1" dirty="0" smtClean="0">
                <a:solidFill>
                  <a:srgbClr val="FF0000"/>
                </a:solidFill>
              </a:rPr>
              <a:t>           </a:t>
            </a:r>
            <a:r>
              <a:rPr lang="en-US" sz="2000" b="1" i="1" dirty="0" err="1" smtClean="0">
                <a:solidFill>
                  <a:srgbClr val="FF0000"/>
                </a:solidFill>
              </a:rPr>
              <a:t>MongoDB</a:t>
            </a:r>
            <a:r>
              <a:rPr lang="en-US" sz="2000" dirty="0" smtClean="0"/>
              <a:t> (from humongous) is a cross-platform document-oriented database. Classified as a </a:t>
            </a:r>
            <a:r>
              <a:rPr lang="en-US" sz="2000" dirty="0" err="1" smtClean="0"/>
              <a:t>NoSQL</a:t>
            </a:r>
            <a:r>
              <a:rPr lang="en-US" sz="2000" dirty="0" smtClean="0"/>
              <a:t> database, </a:t>
            </a:r>
            <a:r>
              <a:rPr lang="en-US" sz="2000" dirty="0" err="1" smtClean="0"/>
              <a:t>MongoDB</a:t>
            </a:r>
            <a:r>
              <a:rPr lang="en-US" sz="2000" dirty="0" smtClean="0"/>
              <a:t> eschews the traditional table-based relational database structure in favor of JSON-like documents with dynamic schemas (</a:t>
            </a:r>
            <a:r>
              <a:rPr lang="en-US" sz="2000" dirty="0" err="1" smtClean="0"/>
              <a:t>MongoDB</a:t>
            </a:r>
            <a:r>
              <a:rPr lang="en-US" sz="2000" dirty="0" smtClean="0"/>
              <a:t> calls the format BSON), making the integration of data in certain types of applications easier and faster. Released under a combination of the GNU </a:t>
            </a:r>
            <a:r>
              <a:rPr lang="en-US" sz="2000" dirty="0" err="1" smtClean="0"/>
              <a:t>Affero</a:t>
            </a:r>
            <a:r>
              <a:rPr lang="en-US" sz="2000" dirty="0" smtClean="0"/>
              <a:t> General Public License and the Apache License, </a:t>
            </a:r>
            <a:r>
              <a:rPr lang="en-US" sz="2000" dirty="0" err="1" smtClean="0"/>
              <a:t>MongoDB</a:t>
            </a:r>
            <a:r>
              <a:rPr lang="en-US" sz="2000" dirty="0" smtClean="0"/>
              <a:t> is free and open-source software. </a:t>
            </a:r>
            <a:r>
              <a:rPr lang="en-US" sz="2000" dirty="0" err="1" smtClean="0"/>
              <a:t>MongoDB</a:t>
            </a:r>
            <a:r>
              <a:rPr lang="en-US" sz="2000" dirty="0" smtClean="0"/>
              <a:t> scales horizontally using </a:t>
            </a:r>
            <a:r>
              <a:rPr lang="en-US" sz="2000" dirty="0" err="1" smtClean="0"/>
              <a:t>sharding</a:t>
            </a:r>
            <a:r>
              <a:rPr lang="en-US" sz="2000" dirty="0" smtClean="0"/>
              <a:t>. The user chooses a shard key, which determines how the data in a collection will be distributed. The data is split into ranges (based on the shard key) and distributed across multiple shards. (A shard is a master with one or more slaves.) </a:t>
            </a:r>
            <a:r>
              <a:rPr lang="en-US" sz="2000" dirty="0" err="1" smtClean="0"/>
              <a:t>MongoDB</a:t>
            </a:r>
            <a:r>
              <a:rPr lang="en-US" sz="2000" dirty="0" smtClean="0"/>
              <a:t> can run over multiple servers, balancing the load and/or duplicating data to keep the system up and running in case of hardware failure. Automatic configuration is easy to deploy, and new machines can be added to a running database. </a:t>
            </a:r>
          </a:p>
          <a:p>
            <a:endParaRPr lang="en-US" sz="2000" b="1" dirty="0" smtClean="0">
              <a:solidFill>
                <a:srgbClr val="FF0000"/>
              </a:solidFill>
            </a:endParaRPr>
          </a:p>
          <a:p>
            <a:endParaRPr lang="en-US" sz="2000" b="1" dirty="0" smtClean="0">
              <a:solidFill>
                <a:srgbClr val="FF0000"/>
              </a:solidFill>
            </a:endParaRPr>
          </a:p>
          <a:p>
            <a:r>
              <a:rPr lang="en-US" sz="2400" b="1" i="1" dirty="0" smtClean="0">
                <a:solidFill>
                  <a:srgbClr val="FF0000"/>
                </a:solidFill>
              </a:rPr>
              <a:t>Experiment Setup</a:t>
            </a:r>
            <a:r>
              <a:rPr lang="en-US" sz="2400" b="1" i="1" dirty="0" smtClean="0"/>
              <a:t>: </a:t>
            </a:r>
          </a:p>
          <a:p>
            <a:r>
              <a:rPr lang="en-US" sz="2000" dirty="0" smtClean="0"/>
              <a:t>          The evaluation of the various systems was performed in Amazon AWS Cloud, using EC2 Instance of type M3.Medium with the no. of nodes ranging from 1 to 16 instances. Hence Strong scaling was performed by increasing the no. of listening servers as the no of clients or operations increase. Hence there is a 1:1 mapping between the clients and servers. Also the No of operation per client is fixed at 10K operations.</a:t>
            </a:r>
          </a:p>
          <a:p>
            <a:r>
              <a:rPr lang="en-US" sz="2000" dirty="0" smtClean="0"/>
              <a:t>          We perform the operations of insert, lookup and delete on 10K entries for each database system. We also use parallel </a:t>
            </a:r>
            <a:r>
              <a:rPr lang="en-US" sz="2000" dirty="0" err="1" smtClean="0"/>
              <a:t>ssh</a:t>
            </a:r>
            <a:r>
              <a:rPr lang="en-US" sz="2000" dirty="0" smtClean="0"/>
              <a:t> to start the various client and servers simultaneously. Also we have scripts to store the values of the time taken in </a:t>
            </a:r>
          </a:p>
          <a:p>
            <a:r>
              <a:rPr lang="en-US" sz="2000" dirty="0" smtClean="0"/>
              <a:t>order to get the data after the operations are performed. </a:t>
            </a:r>
          </a:p>
          <a:p>
            <a:endParaRPr lang="en-US" sz="2000" dirty="0" smtClean="0"/>
          </a:p>
          <a:p>
            <a:endParaRPr lang="en-US" sz="2000" dirty="0" smtClean="0"/>
          </a:p>
          <a:p>
            <a:r>
              <a:rPr lang="en-US" sz="2400" b="1" i="1" dirty="0" smtClean="0">
                <a:solidFill>
                  <a:srgbClr val="FF0000"/>
                </a:solidFill>
              </a:rPr>
              <a:t>Evaluation:</a:t>
            </a:r>
          </a:p>
          <a:p>
            <a:r>
              <a:rPr lang="en-US" sz="2000" dirty="0" smtClean="0"/>
              <a:t>          There are 8 graphs displayed 4 for latency and 4 for throughput .The Time taken was calculated for 10k operations  of insert ,lookup ,then delete and the latency and throughput were calculated for each range of nodes. The average was calculated across the operation per system per range of nodes and then plotted. As can be seen in the graphs, the latency of the dynamo DB is the worst .This is due the limitation on the read and write throughput which is being placed on the Table .Hence even though the network latency might be low, the processing latency is quite high as there is a limitation on the no. of operation which can be done at any time. This also results on a low throughput also for dynamo DB. Also the Cassandra uses SQL format to store and retrieve the data . This results in a higher latency as the no of operations increases due to the structure of the table. An this performs poorly in comparison to the other data bases since they are key/value stores or in other words </a:t>
            </a:r>
            <a:r>
              <a:rPr lang="en-US" sz="2000" dirty="0" err="1" smtClean="0"/>
              <a:t>NoSQL</a:t>
            </a:r>
            <a:r>
              <a:rPr lang="en-US" sz="2000" dirty="0" smtClean="0"/>
              <a:t> data stores. In comparison ,</a:t>
            </a:r>
            <a:r>
              <a:rPr lang="en-US" sz="2000" dirty="0"/>
              <a:t>t</a:t>
            </a:r>
            <a:r>
              <a:rPr lang="en-US" sz="2000" dirty="0" smtClean="0"/>
              <a:t>he distributed key/value store designed as part of assignment, does better than average in most cases since it is just a bare metal implementation. It does not have any Complex replication or state transition algorithm to ensure its reliability or security. It simply uses socket and TCP to perform the operations and also has a few features to duplicates keys. Mongo DB on the other end performs best for insert and lookup since it is a Hash table but does the worst in delete since that is a heavy process. Hence on average , based on latency our system does the best, but based on throughput Mongo DB does the best as it averages well due to lookup. </a:t>
            </a:r>
          </a:p>
          <a:p>
            <a:endParaRPr lang="en-US" sz="2000" dirty="0" smtClean="0"/>
          </a:p>
          <a:p>
            <a:endParaRPr lang="en-US" sz="2000" dirty="0"/>
          </a:p>
          <a:p>
            <a:r>
              <a:rPr lang="en-US" sz="2400" b="1" i="1" dirty="0" smtClean="0">
                <a:solidFill>
                  <a:srgbClr val="FF0000"/>
                </a:solidFill>
              </a:rPr>
              <a:t>Conclusion:</a:t>
            </a:r>
          </a:p>
          <a:p>
            <a:r>
              <a:rPr lang="en-US" sz="2000" dirty="0"/>
              <a:t> </a:t>
            </a:r>
            <a:r>
              <a:rPr lang="en-US" sz="2000" dirty="0" smtClean="0"/>
              <a:t>          Hence we can conclude the Distributed Key/value Store does well on average case across all operations and measurements as it is just a simple bare metal implementation. But average throughput wise mongo dB does Best, so on the whole we can say mongo dB is  the best except in case of delete operation where it does badly.  Dynamo DB is  performing poorly due to it limitation set by amazon. And Cassandra  does well for a SQL data store  in comparison with </a:t>
            </a:r>
            <a:r>
              <a:rPr lang="en-US" sz="2000" dirty="0" err="1" smtClean="0"/>
              <a:t>noSQL</a:t>
            </a:r>
            <a:r>
              <a:rPr lang="en-US" sz="2000" dirty="0" smtClean="0"/>
              <a:t> data stores.</a:t>
            </a:r>
            <a:endParaRPr lang="en-US" sz="2000" dirty="0"/>
          </a:p>
        </p:txBody>
      </p:sp>
      <p:sp>
        <p:nvSpPr>
          <p:cNvPr id="17" name="TextBox 16"/>
          <p:cNvSpPr txBox="1"/>
          <p:nvPr/>
        </p:nvSpPr>
        <p:spPr>
          <a:xfrm>
            <a:off x="990600" y="533400"/>
            <a:ext cx="5029200" cy="1046440"/>
          </a:xfrm>
          <a:prstGeom prst="rect">
            <a:avLst/>
          </a:prstGeom>
          <a:noFill/>
        </p:spPr>
        <p:txBody>
          <a:bodyPr wrap="square" rtlCol="0">
            <a:spAutoFit/>
          </a:bodyPr>
          <a:lstStyle/>
          <a:p>
            <a:r>
              <a:rPr lang="en-US" b="1" dirty="0" smtClean="0"/>
              <a:t>POSTER ID:102</a:t>
            </a:r>
            <a:endParaRPr lang="en-US" b="1" dirty="0"/>
          </a:p>
        </p:txBody>
      </p:sp>
      <p:graphicFrame>
        <p:nvGraphicFramePr>
          <p:cNvPr id="19" name="Chart 18"/>
          <p:cNvGraphicFramePr>
            <a:graphicFrameLocks/>
          </p:cNvGraphicFramePr>
          <p:nvPr>
            <p:extLst>
              <p:ext uri="{D42A27DB-BD31-4B8C-83A1-F6EECF244321}">
                <p14:modId xmlns:p14="http://schemas.microsoft.com/office/powerpoint/2010/main" val="2346412580"/>
              </p:ext>
            </p:extLst>
          </p:nvPr>
        </p:nvGraphicFramePr>
        <p:xfrm>
          <a:off x="914400" y="7289801"/>
          <a:ext cx="5486400" cy="4140200"/>
        </p:xfrm>
        <a:graphic>
          <a:graphicData uri="http://schemas.openxmlformats.org/drawingml/2006/chart">
            <c:chart xmlns:c="http://schemas.openxmlformats.org/drawingml/2006/chart" xmlns:r="http://schemas.openxmlformats.org/officeDocument/2006/relationships" r:id="rId9"/>
          </a:graphicData>
        </a:graphic>
      </p:graphicFrame>
      <p:pic>
        <p:nvPicPr>
          <p:cNvPr id="1026" name="Picture 2" descr="D:\IIT\aos\project\iit_logo.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12900" y="533400"/>
            <a:ext cx="4267199" cy="104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35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1297</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 Comparison of Distributed Databases With a Distributed Key/Value Store Done by Shivakumar Vinayagam A20341139  svinayag@hawk.iit.edu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Distributed Databases With a Distributed Key/Value Store Done by Shivakumar Vinayagam</dc:title>
  <dc:creator>v.Shiva_kumar@hotmail.com</dc:creator>
  <cp:lastModifiedBy>v.Shiva_kumar@hotmail.com</cp:lastModifiedBy>
  <cp:revision>23</cp:revision>
  <dcterms:created xsi:type="dcterms:W3CDTF">2015-11-30T01:18:12Z</dcterms:created>
  <dcterms:modified xsi:type="dcterms:W3CDTF">2015-12-01T02:01:40Z</dcterms:modified>
</cp:coreProperties>
</file>