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61" r:id="rId5"/>
    <p:sldId id="259" r:id="rId6"/>
    <p:sldId id="262" r:id="rId7"/>
    <p:sldId id="263" r:id="rId8"/>
    <p:sldId id="260" r:id="rId9"/>
    <p:sldId id="264" r:id="rId10"/>
    <p:sldId id="265" r:id="rId11"/>
    <p:sldId id="269" r:id="rId12"/>
    <p:sldId id="267" r:id="rId13"/>
    <p:sldId id="270" r:id="rId14"/>
    <p:sldId id="271" r:id="rId15"/>
    <p:sldId id="272" r:id="rId16"/>
    <p:sldId id="273" r:id="rId17"/>
    <p:sldId id="274" r:id="rId18"/>
    <p:sldId id="275" r:id="rId19"/>
    <p:sldId id="276" r:id="rId20"/>
    <p:sldId id="277" r:id="rId21"/>
    <p:sldId id="278" r:id="rId22"/>
    <p:sldId id="280" r:id="rId23"/>
    <p:sldId id="281" r:id="rId24"/>
    <p:sldId id="284" r:id="rId25"/>
    <p:sldId id="285" r:id="rId26"/>
    <p:sldId id="283"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zHDqeNz4T8Ntg1jdxM0+hADT6G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oy27@gmail.com" initials="r" lastIdx="1" clrIdx="0">
    <p:extLst>
      <p:ext uri="{19B8F6BF-5375-455C-9EA6-DF929625EA0E}">
        <p15:presenceInfo xmlns:p15="http://schemas.microsoft.com/office/powerpoint/2012/main" userId="3b5c9e90a9202d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07" autoAdjust="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 name="Google Shape;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extLst>
      <p:ext uri="{BB962C8B-B14F-4D97-AF65-F5344CB8AC3E}">
        <p14:creationId xmlns:p14="http://schemas.microsoft.com/office/powerpoint/2010/main" val="3763432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991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2445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51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710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extLst>
      <p:ext uri="{BB962C8B-B14F-4D97-AF65-F5344CB8AC3E}">
        <p14:creationId xmlns:p14="http://schemas.microsoft.com/office/powerpoint/2010/main" val="304120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
        <p:cNvGrpSpPr/>
        <p:nvPr/>
      </p:nvGrpSpPr>
      <p:grpSpPr>
        <a:xfrm>
          <a:off x="0" y="0"/>
          <a:ext cx="0" cy="0"/>
          <a:chOff x="0" y="0"/>
          <a:chExt cx="0" cy="0"/>
        </a:xfrm>
      </p:grpSpPr>
      <p:sp>
        <p:nvSpPr>
          <p:cNvPr id="15" name="Google Shape;15;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6" name="Google Shape;1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7" name="Google Shape;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
        <p:cNvGrpSpPr/>
        <p:nvPr/>
      </p:nvGrpSpPr>
      <p:grpSpPr>
        <a:xfrm>
          <a:off x="0" y="0"/>
          <a:ext cx="0" cy="0"/>
          <a:chOff x="0" y="0"/>
          <a:chExt cx="0" cy="0"/>
        </a:xfrm>
      </p:grpSpPr>
      <p:sp>
        <p:nvSpPr>
          <p:cNvPr id="29" name="Google Shape;29;p12"/>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0" name="Google Shape;30;p12"/>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1" name="Google Shape;3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6"/>
          <p:cNvPicPr preferRelativeResize="0"/>
          <p:nvPr/>
        </p:nvPicPr>
        <p:blipFill rotWithShape="1">
          <a:blip r:embed="rId8">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
        <p:cNvGrpSpPr/>
        <p:nvPr/>
      </p:nvGrpSpPr>
      <p:grpSpPr>
        <a:xfrm>
          <a:off x="0" y="0"/>
          <a:ext cx="0" cy="0"/>
          <a:chOff x="0" y="0"/>
          <a:chExt cx="0" cy="0"/>
        </a:xfrm>
      </p:grpSpPr>
      <p:sp>
        <p:nvSpPr>
          <p:cNvPr id="36" name="Google Shape;36;p1"/>
          <p:cNvSpPr txBox="1">
            <a:spLocks noGrp="1"/>
          </p:cNvSpPr>
          <p:nvPr>
            <p:ph type="ctrTitle"/>
          </p:nvPr>
        </p:nvSpPr>
        <p:spPr>
          <a:xfrm>
            <a:off x="315750" y="163552"/>
            <a:ext cx="8512500" cy="253504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Hotel Bookings Analysis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311700" y="188729"/>
            <a:ext cx="8411741" cy="51521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b="1" u="sng" dirty="0">
                <a:solidFill>
                  <a:srgbClr val="A31515"/>
                </a:solidFill>
                <a:latin typeface="Arial"/>
                <a:ea typeface="Arial"/>
                <a:cs typeface="Arial"/>
                <a:sym typeface="Arial"/>
              </a:rPr>
              <a:t>Number of Special request received by City Hotel and Resort Hotel</a:t>
            </a:r>
            <a:r>
              <a:rPr lang="en-US" b="0" dirty="0">
                <a:solidFill>
                  <a:srgbClr val="000000"/>
                </a:solidFill>
                <a:latin typeface="Courier New"/>
                <a:ea typeface="Courier New"/>
                <a:cs typeface="Courier New"/>
                <a:sym typeface="Courier New"/>
              </a:rPr>
              <a:t/>
            </a:r>
            <a:br>
              <a:rPr lang="en-US" b="0" dirty="0">
                <a:solidFill>
                  <a:srgbClr val="000000"/>
                </a:solidFill>
                <a:latin typeface="Courier New"/>
                <a:ea typeface="Courier New"/>
                <a:cs typeface="Courier New"/>
                <a:sym typeface="Courier New"/>
              </a:rPr>
            </a:br>
            <a:endParaRPr dirty="0"/>
          </a:p>
        </p:txBody>
      </p:sp>
      <p:sp>
        <p:nvSpPr>
          <p:cNvPr id="61" name="Google Shape;61;p5"/>
          <p:cNvSpPr txBox="1">
            <a:spLocks noGrp="1"/>
          </p:cNvSpPr>
          <p:nvPr>
            <p:ph type="body" idx="1"/>
          </p:nvPr>
        </p:nvSpPr>
        <p:spPr>
          <a:xfrm>
            <a:off x="311700" y="703944"/>
            <a:ext cx="3672471" cy="4250828"/>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Noto Sans Symbols"/>
              <a:buChar char="⮚"/>
            </a:pPr>
            <a:r>
              <a:rPr lang="en-US" i="0" dirty="0">
                <a:solidFill>
                  <a:srgbClr val="7030A0"/>
                </a:solidFill>
                <a:effectLst/>
                <a:latin typeface="Roboto" panose="02000000000000000000" pitchFamily="2" charset="0"/>
              </a:rPr>
              <a:t>In this graph we compare Number of special request received by both Hotels</a:t>
            </a:r>
          </a:p>
          <a:p>
            <a:pPr marL="139700" lvl="0" indent="0" algn="l" rtl="0">
              <a:lnSpc>
                <a:spcPct val="115000"/>
              </a:lnSpc>
              <a:spcBef>
                <a:spcPts val="0"/>
              </a:spcBef>
              <a:spcAft>
                <a:spcPts val="0"/>
              </a:spcAft>
              <a:buClr>
                <a:schemeClr val="dk1"/>
              </a:buClr>
              <a:buSzPts val="1400"/>
              <a:buNone/>
            </a:pPr>
            <a:endParaRPr lang="en-US" i="0" dirty="0">
              <a:solidFill>
                <a:srgbClr val="7030A0"/>
              </a:solidFill>
              <a:latin typeface="Arial"/>
              <a:ea typeface="Arial"/>
              <a:cs typeface="Arial"/>
              <a:sym typeface="Arial"/>
            </a:endParaRPr>
          </a:p>
          <a:p>
            <a:pPr marL="139700" lvl="0" indent="0" algn="l" rtl="0">
              <a:lnSpc>
                <a:spcPct val="115000"/>
              </a:lnSpc>
              <a:spcBef>
                <a:spcPts val="0"/>
              </a:spcBef>
              <a:spcAft>
                <a:spcPts val="0"/>
              </a:spcAft>
              <a:buClr>
                <a:schemeClr val="dk1"/>
              </a:buClr>
              <a:buSzPts val="1400"/>
              <a:buNone/>
            </a:pPr>
            <a:endParaRPr dirty="0">
              <a:solidFill>
                <a:srgbClr val="7030A0"/>
              </a:solidFill>
            </a:endParaRPr>
          </a:p>
          <a:p>
            <a:pPr marL="457200" lvl="0" indent="-317500" algn="l" rtl="0">
              <a:lnSpc>
                <a:spcPct val="115000"/>
              </a:lnSpc>
              <a:spcBef>
                <a:spcPts val="0"/>
              </a:spcBef>
              <a:spcAft>
                <a:spcPts val="0"/>
              </a:spcAft>
              <a:buClr>
                <a:schemeClr val="dk1"/>
              </a:buClr>
              <a:buSzPts val="1400"/>
              <a:buFont typeface="Noto Sans Symbols"/>
              <a:buChar char="⮚"/>
            </a:pPr>
            <a:r>
              <a:rPr lang="en-US" i="0" dirty="0">
                <a:solidFill>
                  <a:srgbClr val="7030A0"/>
                </a:solidFill>
                <a:effectLst/>
                <a:latin typeface="Roboto" panose="02000000000000000000" pitchFamily="2" charset="0"/>
              </a:rPr>
              <a:t>Probability of receiving special request is high for both the hotels</a:t>
            </a:r>
          </a:p>
          <a:p>
            <a:pPr marL="457200" lvl="0" indent="-317500" algn="l" rtl="0">
              <a:lnSpc>
                <a:spcPct val="115000"/>
              </a:lnSpc>
              <a:spcBef>
                <a:spcPts val="0"/>
              </a:spcBef>
              <a:spcAft>
                <a:spcPts val="0"/>
              </a:spcAft>
              <a:buClr>
                <a:schemeClr val="dk1"/>
              </a:buClr>
              <a:buSzPts val="1400"/>
              <a:buFont typeface="Noto Sans Symbols"/>
              <a:buChar char="⮚"/>
            </a:pPr>
            <a:endParaRPr lang="en-US" dirty="0">
              <a:solidFill>
                <a:srgbClr val="7030A0"/>
              </a:solidFill>
              <a:latin typeface="Roboto" panose="02000000000000000000" pitchFamily="2" charset="0"/>
            </a:endParaRPr>
          </a:p>
          <a:p>
            <a:pPr marL="139700" lvl="0" indent="0" algn="l" rtl="0">
              <a:lnSpc>
                <a:spcPct val="115000"/>
              </a:lnSpc>
              <a:spcBef>
                <a:spcPts val="0"/>
              </a:spcBef>
              <a:spcAft>
                <a:spcPts val="0"/>
              </a:spcAft>
              <a:buClr>
                <a:schemeClr val="dk1"/>
              </a:buClr>
              <a:buSzPts val="1400"/>
              <a:buNone/>
            </a:pPr>
            <a:endParaRPr lang="en-US" i="0" dirty="0">
              <a:solidFill>
                <a:srgbClr val="7030A0"/>
              </a:solidFill>
              <a:effectLst/>
              <a:latin typeface="Roboto" panose="02000000000000000000" pitchFamily="2" charset="0"/>
            </a:endParaRPr>
          </a:p>
          <a:p>
            <a:pPr marL="457200" lvl="0" indent="-317500" algn="l" rtl="0">
              <a:lnSpc>
                <a:spcPct val="115000"/>
              </a:lnSpc>
              <a:spcBef>
                <a:spcPts val="0"/>
              </a:spcBef>
              <a:spcAft>
                <a:spcPts val="0"/>
              </a:spcAft>
              <a:buClr>
                <a:schemeClr val="dk1"/>
              </a:buClr>
              <a:buSzPts val="1400"/>
              <a:buFont typeface="Noto Sans Symbols"/>
              <a:buChar char="⮚"/>
            </a:pPr>
            <a:r>
              <a:rPr lang="en-US" i="0" dirty="0">
                <a:solidFill>
                  <a:srgbClr val="7030A0"/>
                </a:solidFill>
                <a:effectLst/>
                <a:latin typeface="Roboto" panose="02000000000000000000" pitchFamily="2" charset="0"/>
              </a:rPr>
              <a:t> But the City hotel likely to receive a high number of special requests as its percentage of special requests is 71</a:t>
            </a:r>
            <a:endParaRPr lang="en-US" dirty="0">
              <a:solidFill>
                <a:srgbClr val="7030A0"/>
              </a:solidFill>
            </a:endParaRPr>
          </a:p>
        </p:txBody>
      </p:sp>
      <p:sp>
        <p:nvSpPr>
          <p:cNvPr id="62" name="Google Shape;62;p5"/>
          <p:cNvSpPr txBox="1">
            <a:spLocks noGrp="1"/>
          </p:cNvSpPr>
          <p:nvPr>
            <p:ph type="body" idx="2"/>
          </p:nvPr>
        </p:nvSpPr>
        <p:spPr>
          <a:xfrm>
            <a:off x="8004629" y="1975800"/>
            <a:ext cx="718812" cy="2997199"/>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dirty="0"/>
          </a:p>
        </p:txBody>
      </p:sp>
      <p:pic>
        <p:nvPicPr>
          <p:cNvPr id="1026" name="Picture 2">
            <a:extLst>
              <a:ext uri="{FF2B5EF4-FFF2-40B4-BE49-F238E27FC236}">
                <a16:creationId xmlns:a16="http://schemas.microsoft.com/office/drawing/2014/main" id="{2895D6E7-0266-416C-B11C-F73F9A443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86809"/>
            <a:ext cx="4380685" cy="402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28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a:spLocks noGrp="1"/>
          </p:cNvSpPr>
          <p:nvPr>
            <p:ph type="ctrTitle"/>
          </p:nvPr>
        </p:nvSpPr>
        <p:spPr>
          <a:xfrm>
            <a:off x="-1" y="136025"/>
            <a:ext cx="8906107" cy="4687995"/>
          </a:xfrm>
          <a:prstGeom prst="rect">
            <a:avLst/>
          </a:prstGeom>
          <a:noFill/>
          <a:ln>
            <a:noFill/>
          </a:ln>
        </p:spPr>
        <p:txBody>
          <a:bodyPr spcFirstLastPara="1" wrap="square" lIns="91425" tIns="91425" rIns="91425" bIns="91425" anchor="b" anchorCtr="0">
            <a:noAutofit/>
          </a:bodyPr>
          <a:lstStyle/>
          <a:p>
            <a:pPr marL="285750" indent="-285750" algn="l">
              <a:buClr>
                <a:srgbClr val="FF0000"/>
              </a:buClr>
              <a:buFont typeface="Wingdings" panose="05000000000000000000" pitchFamily="2" charset="2"/>
              <a:buChar char="Ø"/>
            </a:pPr>
            <a:r>
              <a:rPr lang="en-US" sz="1400" b="1" i="0" dirty="0">
                <a:solidFill>
                  <a:schemeClr val="tx1"/>
                </a:solidFill>
                <a:latin typeface="Arial"/>
                <a:ea typeface="Arial"/>
                <a:cs typeface="Arial"/>
                <a:sym typeface="Arial"/>
              </a:rPr>
              <a:t>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400" b="1" i="0" dirty="0">
                <a:solidFill>
                  <a:schemeClr val="tx1"/>
                </a:solidFill>
                <a:latin typeface="Arial"/>
                <a:ea typeface="Arial"/>
                <a:cs typeface="Arial"/>
                <a:sym typeface="Arial"/>
              </a:rPr>
              <a:t/>
            </a:r>
            <a:br>
              <a:rPr lang="en-US" sz="1400" b="1" i="0" dirty="0">
                <a:solidFill>
                  <a:schemeClr val="tx1"/>
                </a:solidFill>
                <a:latin typeface="Arial"/>
                <a:ea typeface="Arial"/>
                <a:cs typeface="Arial"/>
                <a:sym typeface="Arial"/>
              </a:rPr>
            </a:br>
            <a:r>
              <a:rPr lang="en-US" sz="1600" b="1" i="0" u="sng" dirty="0">
                <a:solidFill>
                  <a:schemeClr val="tx1"/>
                </a:solidFill>
                <a:effectLst/>
                <a:latin typeface="Roboto" panose="02000000000000000000" pitchFamily="2" charset="0"/>
              </a:rPr>
              <a:t>Optimal length of stay in order to get the best daily rate</a:t>
            </a:r>
            <a:r>
              <a:rPr lang="en-US" sz="1400" b="1" i="0" dirty="0">
                <a:solidFill>
                  <a:schemeClr val="tx1"/>
                </a:solidFill>
                <a:effectLst/>
                <a:latin typeface="Roboto" panose="02000000000000000000" pitchFamily="2" charset="0"/>
              </a:rPr>
              <a:t/>
            </a:r>
            <a:br>
              <a:rPr lang="en-US" sz="1400" b="1" i="0" dirty="0">
                <a:solidFill>
                  <a:schemeClr val="tx1"/>
                </a:solidFill>
                <a:effectLst/>
                <a:latin typeface="Roboto" panose="02000000000000000000" pitchFamily="2" charset="0"/>
              </a:rPr>
            </a:br>
            <a:r>
              <a:rPr lang="en-US" sz="1400" b="1" i="0" dirty="0">
                <a:solidFill>
                  <a:schemeClr val="tx1"/>
                </a:solidFill>
                <a:effectLst/>
                <a:latin typeface="Roboto" panose="02000000000000000000" pitchFamily="2" charset="0"/>
              </a:rPr>
              <a:t/>
            </a:r>
            <a:br>
              <a:rPr lang="en-US" sz="1400" b="1" i="0" dirty="0">
                <a:solidFill>
                  <a:schemeClr val="tx1"/>
                </a:solidFill>
                <a:effectLst/>
                <a:latin typeface="Roboto" panose="02000000000000000000" pitchFamily="2" charset="0"/>
              </a:rPr>
            </a:br>
            <a:r>
              <a:rPr lang="en-US" sz="1400" b="1" i="0" dirty="0">
                <a:solidFill>
                  <a:schemeClr val="tx1"/>
                </a:solidFill>
                <a:effectLst/>
                <a:latin typeface="Roboto" panose="02000000000000000000" pitchFamily="2" charset="0"/>
              </a:rPr>
              <a:t/>
            </a:r>
            <a:br>
              <a:rPr lang="en-US" sz="1400" b="1" i="0" dirty="0">
                <a:solidFill>
                  <a:schemeClr val="tx1"/>
                </a:solidFill>
                <a:effectLst/>
                <a:latin typeface="Roboto" panose="02000000000000000000" pitchFamily="2" charset="0"/>
              </a:rPr>
            </a:br>
            <a:r>
              <a:rPr lang="en-US" sz="800" b="0" i="0" dirty="0">
                <a:solidFill>
                  <a:srgbClr val="212121"/>
                </a:solidFill>
                <a:effectLst/>
                <a:latin typeface="Roboto" panose="02000000000000000000" pitchFamily="2" charset="0"/>
              </a:rPr>
              <a:t/>
            </a:r>
            <a:br>
              <a:rPr lang="en-US" sz="800" b="0" i="0" dirty="0">
                <a:solidFill>
                  <a:srgbClr val="212121"/>
                </a:solidFill>
                <a:effectLst/>
                <a:latin typeface="Roboto" panose="02000000000000000000" pitchFamily="2" charset="0"/>
              </a:rPr>
            </a:br>
            <a:r>
              <a:rPr lang="en-US" sz="1400" b="1" i="0" dirty="0">
                <a:solidFill>
                  <a:srgbClr val="7030A0"/>
                </a:solidFill>
                <a:latin typeface="Arial"/>
                <a:ea typeface="Arial"/>
                <a:cs typeface="Arial"/>
                <a:sym typeface="Arial"/>
              </a:rPr>
              <a:t/>
            </a:r>
            <a:br>
              <a:rPr lang="en-US" sz="1400" b="1" i="0" dirty="0">
                <a:solidFill>
                  <a:srgbClr val="7030A0"/>
                </a:solidFill>
                <a:latin typeface="Arial"/>
                <a:ea typeface="Arial"/>
                <a:cs typeface="Arial"/>
                <a:sym typeface="Arial"/>
              </a:rPr>
            </a:br>
            <a:r>
              <a:rPr lang="en-US" sz="1400" b="1" dirty="0">
                <a:solidFill>
                  <a:srgbClr val="7030A0"/>
                </a:solidFill>
              </a:rPr>
              <a:t>To calculate optimal length of stay we have to consider several factors</a:t>
            </a:r>
            <a:br>
              <a:rPr lang="en-US" sz="1400" b="1" dirty="0">
                <a:solidFill>
                  <a:srgbClr val="7030A0"/>
                </a:solidFill>
              </a:rPr>
            </a:br>
            <a:r>
              <a:rPr lang="en-US" sz="1400" b="1" dirty="0">
                <a:solidFill>
                  <a:srgbClr val="7030A0"/>
                </a:solidFill>
              </a:rPr>
              <a:t/>
            </a:r>
            <a:br>
              <a:rPr lang="en-US" sz="1400" b="1" dirty="0">
                <a:solidFill>
                  <a:srgbClr val="7030A0"/>
                </a:solidFill>
              </a:rPr>
            </a:br>
            <a:r>
              <a:rPr lang="en-US" sz="1400" b="1" i="0" dirty="0">
                <a:solidFill>
                  <a:srgbClr val="7030A0"/>
                </a:solidFill>
                <a:latin typeface="Arial"/>
                <a:ea typeface="Arial"/>
                <a:cs typeface="Arial"/>
                <a:sym typeface="Arial"/>
              </a:rPr>
              <a:t>Average daily rate for different market segments</a:t>
            </a:r>
            <a:br>
              <a:rPr lang="en-US" sz="1400" b="1" i="0" dirty="0">
                <a:solidFill>
                  <a:srgbClr val="7030A0"/>
                </a:solidFill>
                <a:latin typeface="Arial"/>
                <a:ea typeface="Arial"/>
                <a:cs typeface="Arial"/>
                <a:sym typeface="Arial"/>
              </a:rPr>
            </a:br>
            <a:r>
              <a:rPr lang="en-US" sz="1400" b="1" i="0" dirty="0">
                <a:solidFill>
                  <a:srgbClr val="7030A0"/>
                </a:solidFill>
                <a:latin typeface="Arial"/>
                <a:ea typeface="Arial"/>
                <a:cs typeface="Arial"/>
                <a:sym typeface="Arial"/>
              </a:rPr>
              <a:t/>
            </a:r>
            <a:br>
              <a:rPr lang="en-US" sz="1400" b="1" i="0" dirty="0">
                <a:solidFill>
                  <a:srgbClr val="7030A0"/>
                </a:solidFill>
                <a:latin typeface="Arial"/>
                <a:ea typeface="Arial"/>
                <a:cs typeface="Arial"/>
                <a:sym typeface="Arial"/>
              </a:rPr>
            </a:br>
            <a:r>
              <a:rPr lang="en-US" sz="1400" b="1" i="0" dirty="0">
                <a:solidFill>
                  <a:srgbClr val="7030A0"/>
                </a:solidFill>
                <a:latin typeface="Arial"/>
                <a:ea typeface="Arial"/>
                <a:cs typeface="Arial"/>
                <a:sym typeface="Arial"/>
              </a:rPr>
              <a:t>Price Per month of a Hotel</a:t>
            </a:r>
            <a:br>
              <a:rPr lang="en-US" sz="1400" b="1" i="0" dirty="0">
                <a:solidFill>
                  <a:srgbClr val="7030A0"/>
                </a:solidFill>
                <a:latin typeface="Arial"/>
                <a:ea typeface="Arial"/>
                <a:cs typeface="Arial"/>
                <a:sym typeface="Arial"/>
              </a:rPr>
            </a:br>
            <a:r>
              <a:rPr lang="en-US" sz="1400" b="1" i="0" dirty="0">
                <a:solidFill>
                  <a:srgbClr val="7030A0"/>
                </a:solidFill>
                <a:latin typeface="Arial"/>
                <a:ea typeface="Arial"/>
                <a:cs typeface="Arial"/>
                <a:sym typeface="Arial"/>
              </a:rPr>
              <a:t/>
            </a:r>
            <a:br>
              <a:rPr lang="en-US" sz="1400" b="1" i="0" dirty="0">
                <a:solidFill>
                  <a:srgbClr val="7030A0"/>
                </a:solidFill>
                <a:latin typeface="Arial"/>
                <a:ea typeface="Arial"/>
                <a:cs typeface="Arial"/>
                <a:sym typeface="Arial"/>
              </a:rPr>
            </a:br>
            <a:r>
              <a:rPr lang="en-US" sz="1400" b="1" i="0" dirty="0">
                <a:solidFill>
                  <a:srgbClr val="7030A0"/>
                </a:solidFill>
                <a:latin typeface="Arial"/>
                <a:ea typeface="Arial"/>
                <a:cs typeface="Arial"/>
                <a:sym typeface="Arial"/>
              </a:rPr>
              <a:t>Price per day for single adults</a:t>
            </a:r>
            <a:br>
              <a:rPr lang="en-US" sz="1400" b="1" i="0" dirty="0">
                <a:solidFill>
                  <a:srgbClr val="7030A0"/>
                </a:solidFill>
                <a:latin typeface="Arial"/>
                <a:ea typeface="Arial"/>
                <a:cs typeface="Arial"/>
                <a:sym typeface="Arial"/>
              </a:rPr>
            </a:br>
            <a:r>
              <a:rPr lang="en-US" sz="1400" b="1" dirty="0">
                <a:solidFill>
                  <a:srgbClr val="7030A0"/>
                </a:solidFill>
              </a:rPr>
              <a:t/>
            </a:r>
            <a:br>
              <a:rPr lang="en-US" sz="1400" b="1" dirty="0">
                <a:solidFill>
                  <a:srgbClr val="7030A0"/>
                </a:solidFill>
              </a:rPr>
            </a:br>
            <a:r>
              <a:rPr lang="en-US" sz="1400" b="1" dirty="0">
                <a:solidFill>
                  <a:srgbClr val="7030A0"/>
                </a:solidFill>
              </a:rPr>
              <a:t>Price per day for two adults</a:t>
            </a:r>
            <a:br>
              <a:rPr lang="en-US" sz="1400" b="1" dirty="0">
                <a:solidFill>
                  <a:srgbClr val="7030A0"/>
                </a:solidFill>
              </a:rPr>
            </a:br>
            <a:r>
              <a:rPr lang="en-US" sz="1400" b="1" dirty="0">
                <a:solidFill>
                  <a:srgbClr val="7030A0"/>
                </a:solidFill>
              </a:rPr>
              <a:t/>
            </a:r>
            <a:br>
              <a:rPr lang="en-US" sz="1400" b="1" dirty="0">
                <a:solidFill>
                  <a:srgbClr val="7030A0"/>
                </a:solidFill>
              </a:rPr>
            </a:br>
            <a:r>
              <a:rPr lang="en-US" sz="800" b="0" i="0" dirty="0">
                <a:solidFill>
                  <a:srgbClr val="212121"/>
                </a:solidFill>
                <a:effectLst/>
                <a:latin typeface="Roboto" panose="02000000000000000000" pitchFamily="2" charset="0"/>
              </a:rPr>
              <a:t/>
            </a:r>
            <a:br>
              <a:rPr lang="en-US" sz="800" b="0" i="0" dirty="0">
                <a:solidFill>
                  <a:srgbClr val="212121"/>
                </a:solidFill>
                <a:effectLst/>
                <a:latin typeface="Roboto" panose="02000000000000000000" pitchFamily="2" charset="0"/>
              </a:rPr>
            </a:br>
            <a:r>
              <a:rPr lang="en-US" sz="1400" b="0" i="0" dirty="0">
                <a:solidFill>
                  <a:srgbClr val="7030A0"/>
                </a:solidFill>
                <a:latin typeface="Arial"/>
                <a:ea typeface="Arial"/>
                <a:cs typeface="Arial"/>
                <a:sym typeface="Arial"/>
              </a:rPr>
              <a:t/>
            </a:r>
            <a:br>
              <a:rPr lang="en-US" sz="1400" b="0" i="0" dirty="0">
                <a:solidFill>
                  <a:srgbClr val="7030A0"/>
                </a:solidFill>
                <a:latin typeface="Arial"/>
                <a:ea typeface="Arial"/>
                <a:cs typeface="Arial"/>
                <a:sym typeface="Arial"/>
              </a:rPr>
            </a:b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237668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a:xfrm>
            <a:off x="311700" y="422723"/>
            <a:ext cx="8520600" cy="572700"/>
          </a:xfrm>
        </p:spPr>
        <p:txBody>
          <a:bodyPr/>
          <a:lstStyle/>
          <a:p>
            <a:r>
              <a:rPr lang="en-US" sz="2400" i="0" u="sng" dirty="0">
                <a:solidFill>
                  <a:schemeClr val="tx1"/>
                </a:solidFill>
                <a:effectLst/>
                <a:latin typeface="Roboto" panose="02000000000000000000" pitchFamily="2" charset="0"/>
              </a:rPr>
              <a:t>Daily rate for different Market segment </a:t>
            </a:r>
            <a:r>
              <a:rPr lang="en-US" sz="2400" b="1" i="0" dirty="0">
                <a:solidFill>
                  <a:schemeClr val="tx1"/>
                </a:solidFill>
                <a:effectLst/>
                <a:latin typeface="Roboto" panose="02000000000000000000" pitchFamily="2" charset="0"/>
              </a:rPr>
              <a:t>	</a:t>
            </a:r>
            <a:endParaRPr lang="en-IN" sz="2400" dirty="0"/>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a:off x="481" y="1851471"/>
            <a:ext cx="311219" cy="1744508"/>
          </a:xfrm>
        </p:spPr>
        <p:txBody>
          <a:bodyPr/>
          <a:lstStyle/>
          <a:p>
            <a:endParaRPr lang="en-IN" dirty="0"/>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128614" y="2042309"/>
            <a:ext cx="703685" cy="1186761"/>
          </a:xfrm>
        </p:spPr>
        <p:txBody>
          <a:bodyPr/>
          <a:lstStyle/>
          <a:p>
            <a:endParaRPr lang="en-IN" dirty="0"/>
          </a:p>
        </p:txBody>
      </p:sp>
      <p:pic>
        <p:nvPicPr>
          <p:cNvPr id="2050" name="Picture 2">
            <a:extLst>
              <a:ext uri="{FF2B5EF4-FFF2-40B4-BE49-F238E27FC236}">
                <a16:creationId xmlns:a16="http://schemas.microsoft.com/office/drawing/2014/main" id="{74A9F027-F16F-4231-9FA5-3514718A5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379" y="1290455"/>
            <a:ext cx="4417045" cy="25604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3E21294-6BF4-4358-B4C7-A26E2305B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290455"/>
            <a:ext cx="4218227" cy="256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8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p:txBody>
          <a:bodyPr/>
          <a:lstStyle/>
          <a:p>
            <a:r>
              <a:rPr lang="en-US" sz="2400" b="1" i="0" u="sng" dirty="0">
                <a:solidFill>
                  <a:schemeClr val="tx1"/>
                </a:solidFill>
                <a:effectLst/>
                <a:latin typeface="Roboto" panose="02000000000000000000" pitchFamily="2" charset="0"/>
              </a:rPr>
              <a:t>Daily rate for different </a:t>
            </a:r>
            <a:r>
              <a:rPr lang="en-US" sz="2400" b="1" u="sng" dirty="0">
                <a:solidFill>
                  <a:schemeClr val="tx1"/>
                </a:solidFill>
                <a:latin typeface="Roboto" panose="02000000000000000000" pitchFamily="2" charset="0"/>
              </a:rPr>
              <a:t>Months of the year</a:t>
            </a:r>
            <a:endParaRPr lang="en-IN" sz="2400" dirty="0"/>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a:off x="481" y="1152293"/>
            <a:ext cx="3486134" cy="3680750"/>
          </a:xfrm>
        </p:spPr>
        <p:txBody>
          <a:bodyPr/>
          <a:lstStyle/>
          <a:p>
            <a:pPr marL="139700" indent="0">
              <a:buNone/>
            </a:pPr>
            <a:r>
              <a:rPr lang="en-IN" dirty="0">
                <a:solidFill>
                  <a:srgbClr val="7030A0"/>
                </a:solidFill>
              </a:rPr>
              <a:t>Ans to first </a:t>
            </a:r>
            <a:r>
              <a:rPr lang="en-IN" dirty="0" err="1">
                <a:solidFill>
                  <a:srgbClr val="7030A0"/>
                </a:solidFill>
              </a:rPr>
              <a:t>qes</a:t>
            </a:r>
            <a:r>
              <a:rPr lang="en-IN" dirty="0">
                <a:solidFill>
                  <a:srgbClr val="7030A0"/>
                </a:solidFill>
              </a:rPr>
              <a:t>.</a:t>
            </a:r>
          </a:p>
          <a:p>
            <a:pPr marL="139700" indent="0">
              <a:buNone/>
            </a:pPr>
            <a:endParaRPr lang="en-IN" dirty="0">
              <a:solidFill>
                <a:srgbClr val="7030A0"/>
              </a:solidFill>
            </a:endParaRPr>
          </a:p>
          <a:p>
            <a:pPr marL="139700" indent="0">
              <a:buNone/>
            </a:pPr>
            <a:r>
              <a:rPr lang="en-IN" dirty="0">
                <a:solidFill>
                  <a:srgbClr val="7030A0"/>
                </a:solidFill>
              </a:rPr>
              <a:t>In between November to Jan ADR is very low for  both Hotel.</a:t>
            </a:r>
          </a:p>
          <a:p>
            <a:pPr marL="139700" indent="0">
              <a:buNone/>
            </a:pPr>
            <a:endParaRPr lang="en-IN" dirty="0">
              <a:solidFill>
                <a:srgbClr val="7030A0"/>
              </a:solidFill>
            </a:endParaRPr>
          </a:p>
          <a:p>
            <a:pPr marL="139700" indent="0">
              <a:buNone/>
            </a:pPr>
            <a:r>
              <a:rPr lang="en-IN" dirty="0">
                <a:solidFill>
                  <a:srgbClr val="7030A0"/>
                </a:solidFill>
              </a:rPr>
              <a:t>Form Nov to Jan there will be holidays in European countries</a:t>
            </a:r>
          </a:p>
          <a:p>
            <a:pPr marL="139700" indent="0">
              <a:buNone/>
            </a:pPr>
            <a:endParaRPr lang="en-IN" dirty="0">
              <a:solidFill>
                <a:srgbClr val="7030A0"/>
              </a:solidFill>
            </a:endParaRPr>
          </a:p>
          <a:p>
            <a:pPr marL="139700" indent="0">
              <a:buNone/>
            </a:pPr>
            <a:r>
              <a:rPr lang="en-IN" dirty="0">
                <a:solidFill>
                  <a:srgbClr val="7030A0"/>
                </a:solidFill>
              </a:rPr>
              <a:t>Due to Holidays hotel may provide </a:t>
            </a:r>
            <a:r>
              <a:rPr lang="en-IN" dirty="0" err="1">
                <a:solidFill>
                  <a:srgbClr val="7030A0"/>
                </a:solidFill>
              </a:rPr>
              <a:t>hoigher</a:t>
            </a:r>
            <a:r>
              <a:rPr lang="en-IN" dirty="0">
                <a:solidFill>
                  <a:srgbClr val="7030A0"/>
                </a:solidFill>
              </a:rPr>
              <a:t> discount to attract more guests.</a:t>
            </a:r>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128614" y="2042309"/>
            <a:ext cx="703685" cy="1186761"/>
          </a:xfrm>
        </p:spPr>
        <p:txBody>
          <a:bodyPr/>
          <a:lstStyle/>
          <a:p>
            <a:endParaRPr lang="en-IN" dirty="0"/>
          </a:p>
        </p:txBody>
      </p:sp>
      <p:pic>
        <p:nvPicPr>
          <p:cNvPr id="2050" name="Picture 2">
            <a:extLst>
              <a:ext uri="{FF2B5EF4-FFF2-40B4-BE49-F238E27FC236}">
                <a16:creationId xmlns:a16="http://schemas.microsoft.com/office/drawing/2014/main" id="{74A9F027-F16F-4231-9FA5-3514718A5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221" y="1939030"/>
            <a:ext cx="2188202" cy="11990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D40B82A-EE00-4D64-82BA-BCB262DBB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367" y="1017726"/>
            <a:ext cx="4813056" cy="368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2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p:txBody>
          <a:bodyPr/>
          <a:lstStyle/>
          <a:p>
            <a:r>
              <a:rPr lang="en-US" sz="2400" b="1" i="0" u="sng" dirty="0">
                <a:solidFill>
                  <a:schemeClr val="tx1"/>
                </a:solidFill>
                <a:effectLst/>
                <a:latin typeface="Roboto" panose="02000000000000000000" pitchFamily="2" charset="0"/>
              </a:rPr>
              <a:t>Daily rate As per number of Adults staying</a:t>
            </a:r>
            <a:endParaRPr lang="en-IN" sz="2400" u="sng" dirty="0"/>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a:off x="481" y="1851471"/>
            <a:ext cx="311219" cy="1744508"/>
          </a:xfrm>
        </p:spPr>
        <p:txBody>
          <a:bodyPr/>
          <a:lstStyle/>
          <a:p>
            <a:endParaRPr lang="en-IN" dirty="0"/>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786580" y="2349438"/>
            <a:ext cx="45719" cy="631467"/>
          </a:xfrm>
        </p:spPr>
        <p:txBody>
          <a:bodyPr/>
          <a:lstStyle/>
          <a:p>
            <a:endParaRPr lang="en-IN" dirty="0"/>
          </a:p>
        </p:txBody>
      </p:sp>
      <p:pic>
        <p:nvPicPr>
          <p:cNvPr id="4102" name="Picture 6">
            <a:extLst>
              <a:ext uri="{FF2B5EF4-FFF2-40B4-BE49-F238E27FC236}">
                <a16:creationId xmlns:a16="http://schemas.microsoft.com/office/drawing/2014/main" id="{81339314-479A-4393-9450-5C0077E24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67" y="1420720"/>
            <a:ext cx="4430316" cy="31286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28FE541-6CBB-4EBE-88A4-B76BB336C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866" y="1420719"/>
            <a:ext cx="4184074" cy="301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39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p:txBody>
          <a:bodyPr/>
          <a:lstStyle/>
          <a:p>
            <a:r>
              <a:rPr lang="en-US" sz="2400" b="1" i="0" u="sng" dirty="0">
                <a:solidFill>
                  <a:schemeClr val="tx1"/>
                </a:solidFill>
                <a:effectLst/>
                <a:latin typeface="Roboto" panose="02000000000000000000" pitchFamily="2" charset="0"/>
              </a:rPr>
              <a:t>Daily rate As per number of Adults staying</a:t>
            </a:r>
            <a:r>
              <a:rPr lang="en-US" sz="2400" b="1" i="0" dirty="0">
                <a:solidFill>
                  <a:schemeClr val="tx1"/>
                </a:solidFill>
                <a:effectLst/>
                <a:latin typeface="Roboto" panose="02000000000000000000" pitchFamily="2" charset="0"/>
              </a:rPr>
              <a:t>	</a:t>
            </a:r>
            <a:endParaRPr lang="en-IN" sz="2400" dirty="0"/>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a:off x="481" y="1851471"/>
            <a:ext cx="311219" cy="1744508"/>
          </a:xfrm>
        </p:spPr>
        <p:txBody>
          <a:bodyPr/>
          <a:lstStyle/>
          <a:p>
            <a:endParaRPr lang="en-IN" dirty="0"/>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786580" y="2349438"/>
            <a:ext cx="45719" cy="631467"/>
          </a:xfrm>
        </p:spPr>
        <p:txBody>
          <a:bodyPr/>
          <a:lstStyle/>
          <a:p>
            <a:endParaRPr lang="en-IN" dirty="0"/>
          </a:p>
        </p:txBody>
      </p:sp>
      <p:pic>
        <p:nvPicPr>
          <p:cNvPr id="5122" name="Picture 2">
            <a:extLst>
              <a:ext uri="{FF2B5EF4-FFF2-40B4-BE49-F238E27FC236}">
                <a16:creationId xmlns:a16="http://schemas.microsoft.com/office/drawing/2014/main" id="{1107C386-1C20-4E18-90C7-D41A843D9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369" y="1216681"/>
            <a:ext cx="3848356" cy="35883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D56EB8-FC5B-43EE-8F71-902F4E459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50" y="1325650"/>
            <a:ext cx="4179034" cy="347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0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p:txBody>
          <a:bodyPr/>
          <a:lstStyle/>
          <a:p>
            <a:r>
              <a:rPr lang="en-US" sz="2400" i="0" u="sng" dirty="0">
                <a:solidFill>
                  <a:schemeClr val="tx1"/>
                </a:solidFill>
                <a:effectLst/>
                <a:latin typeface="Roboto" panose="02000000000000000000" pitchFamily="2" charset="0"/>
              </a:rPr>
              <a:t>Maximum Optimal length of staying to get best ADR</a:t>
            </a:r>
            <a:r>
              <a:rPr lang="en-US" sz="2400" b="1" i="0" dirty="0">
                <a:solidFill>
                  <a:schemeClr val="tx1"/>
                </a:solidFill>
                <a:effectLst/>
                <a:latin typeface="Roboto" panose="02000000000000000000" pitchFamily="2" charset="0"/>
              </a:rPr>
              <a:t>	</a:t>
            </a:r>
            <a:endParaRPr lang="en-IN" sz="2400" dirty="0"/>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flipH="1">
            <a:off x="-128468" y="2187275"/>
            <a:ext cx="128950" cy="1408703"/>
          </a:xfrm>
        </p:spPr>
        <p:txBody>
          <a:bodyPr/>
          <a:lstStyle/>
          <a:p>
            <a:endParaRPr lang="en-IN" dirty="0"/>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786580" y="2349438"/>
            <a:ext cx="45719" cy="631467"/>
          </a:xfrm>
        </p:spPr>
        <p:txBody>
          <a:bodyPr/>
          <a:lstStyle/>
          <a:p>
            <a:endParaRPr lang="en-IN" dirty="0"/>
          </a:p>
        </p:txBody>
      </p:sp>
      <p:sp>
        <p:nvSpPr>
          <p:cNvPr id="8" name="TextBox 7">
            <a:extLst>
              <a:ext uri="{FF2B5EF4-FFF2-40B4-BE49-F238E27FC236}">
                <a16:creationId xmlns:a16="http://schemas.microsoft.com/office/drawing/2014/main" id="{57D6A3AF-F274-4F9E-A37A-9B12E1B0BBDD}"/>
              </a:ext>
            </a:extLst>
          </p:cNvPr>
          <p:cNvSpPr txBox="1"/>
          <p:nvPr/>
        </p:nvSpPr>
        <p:spPr>
          <a:xfrm>
            <a:off x="687689" y="1017725"/>
            <a:ext cx="7460135" cy="1600438"/>
          </a:xfrm>
          <a:prstGeom prst="rect">
            <a:avLst/>
          </a:prstGeom>
          <a:noFill/>
        </p:spPr>
        <p:txBody>
          <a:bodyPr wrap="square">
            <a:spAutoFit/>
          </a:bodyPr>
          <a:lstStyle/>
          <a:p>
            <a:pPr marL="285750" indent="-285750" algn="l">
              <a:buClr>
                <a:schemeClr val="tx1"/>
              </a:buClr>
              <a:buFont typeface="Wingdings" panose="05000000000000000000" pitchFamily="2" charset="2"/>
              <a:buChar char="Ø"/>
            </a:pPr>
            <a:r>
              <a:rPr lang="en-US" dirty="0">
                <a:solidFill>
                  <a:srgbClr val="7030A0"/>
                </a:solidFill>
                <a:latin typeface="Roboto" panose="02000000000000000000" pitchFamily="2" charset="0"/>
                <a:ea typeface="Roboto" panose="02000000000000000000" pitchFamily="2" charset="0"/>
              </a:rPr>
              <a:t>O</a:t>
            </a:r>
            <a:r>
              <a:rPr lang="en-US" i="0" dirty="0">
                <a:solidFill>
                  <a:srgbClr val="7030A0"/>
                </a:solidFill>
                <a:effectLst/>
                <a:latin typeface="Roboto" panose="02000000000000000000" pitchFamily="2" charset="0"/>
                <a:ea typeface="Roboto" panose="02000000000000000000" pitchFamily="2" charset="0"/>
              </a:rPr>
              <a:t>ptimal length of stay in order to get the best daily rate depends on number of adults booking and number of Nights.</a:t>
            </a:r>
          </a:p>
          <a:p>
            <a:pPr marL="285750" indent="-285750" algn="l">
              <a:buClr>
                <a:schemeClr val="tx1"/>
              </a:buClr>
              <a:buFont typeface="Wingdings" panose="05000000000000000000" pitchFamily="2" charset="2"/>
              <a:buChar char="Ø"/>
            </a:pPr>
            <a:endParaRPr lang="en-US" dirty="0">
              <a:solidFill>
                <a:srgbClr val="7030A0"/>
              </a:solidFill>
              <a:latin typeface="Roboto" panose="02000000000000000000" pitchFamily="2" charset="0"/>
              <a:ea typeface="Roboto" panose="02000000000000000000" pitchFamily="2" charset="0"/>
            </a:endParaRPr>
          </a:p>
          <a:p>
            <a:pPr marL="285750" indent="-285750" algn="l">
              <a:buClr>
                <a:schemeClr val="tx1"/>
              </a:buClr>
              <a:buFont typeface="Wingdings" panose="05000000000000000000" pitchFamily="2" charset="2"/>
              <a:buChar char="Ø"/>
            </a:pPr>
            <a:r>
              <a:rPr lang="en-US" i="0" dirty="0">
                <a:solidFill>
                  <a:srgbClr val="7030A0"/>
                </a:solidFill>
                <a:effectLst/>
                <a:latin typeface="Roboto" panose="02000000000000000000" pitchFamily="2" charset="0"/>
                <a:ea typeface="Roboto" panose="02000000000000000000" pitchFamily="2" charset="0"/>
              </a:rPr>
              <a:t> If we know how many number of adults are booking we can predict best </a:t>
            </a:r>
            <a:r>
              <a:rPr lang="en-US" i="0" dirty="0" err="1">
                <a:solidFill>
                  <a:srgbClr val="7030A0"/>
                </a:solidFill>
                <a:effectLst/>
                <a:latin typeface="Roboto" panose="02000000000000000000" pitchFamily="2" charset="0"/>
                <a:ea typeface="Roboto" panose="02000000000000000000" pitchFamily="2" charset="0"/>
              </a:rPr>
              <a:t>adr</a:t>
            </a:r>
            <a:r>
              <a:rPr lang="en-US" i="0" dirty="0">
                <a:solidFill>
                  <a:srgbClr val="7030A0"/>
                </a:solidFill>
                <a:effectLst/>
                <a:latin typeface="Roboto" panose="02000000000000000000" pitchFamily="2" charset="0"/>
                <a:ea typeface="Roboto" panose="02000000000000000000" pitchFamily="2" charset="0"/>
              </a:rPr>
              <a:t>.</a:t>
            </a:r>
          </a:p>
          <a:p>
            <a:pPr marL="285750" indent="-285750" algn="l">
              <a:buClr>
                <a:schemeClr val="tx1"/>
              </a:buClr>
              <a:buFont typeface="Wingdings" panose="05000000000000000000" pitchFamily="2" charset="2"/>
              <a:buChar char="Ø"/>
            </a:pPr>
            <a:endParaRPr lang="en-US" dirty="0">
              <a:solidFill>
                <a:srgbClr val="7030A0"/>
              </a:solidFill>
              <a:latin typeface="Roboto" panose="02000000000000000000" pitchFamily="2" charset="0"/>
              <a:ea typeface="Roboto" panose="02000000000000000000" pitchFamily="2" charset="0"/>
            </a:endParaRPr>
          </a:p>
          <a:p>
            <a:pPr marL="285750" indent="-285750" algn="l">
              <a:buClr>
                <a:schemeClr val="tx1"/>
              </a:buClr>
              <a:buFont typeface="Wingdings" panose="05000000000000000000" pitchFamily="2" charset="2"/>
              <a:buChar char="Ø"/>
            </a:pPr>
            <a:endParaRPr lang="en-US" i="0" dirty="0">
              <a:solidFill>
                <a:srgbClr val="7030A0"/>
              </a:solidFill>
              <a:effectLst/>
              <a:latin typeface="Roboto" panose="02000000000000000000" pitchFamily="2" charset="0"/>
              <a:ea typeface="Roboto" panose="02000000000000000000" pitchFamily="2" charset="0"/>
            </a:endParaRPr>
          </a:p>
          <a:p>
            <a:pPr marL="285750" indent="-285750" algn="l">
              <a:buClr>
                <a:schemeClr val="tx1"/>
              </a:buClr>
              <a:buFont typeface="Wingdings" panose="05000000000000000000" pitchFamily="2" charset="2"/>
              <a:buChar char="Ø"/>
            </a:pPr>
            <a:r>
              <a:rPr lang="en-US" dirty="0">
                <a:solidFill>
                  <a:srgbClr val="7030A0"/>
                </a:solidFill>
                <a:latin typeface="Roboto" panose="02000000000000000000" pitchFamily="2" charset="0"/>
                <a:ea typeface="Roboto" panose="02000000000000000000" pitchFamily="2" charset="0"/>
              </a:rPr>
              <a:t>F</a:t>
            </a:r>
            <a:r>
              <a:rPr lang="en-US" i="0" dirty="0">
                <a:solidFill>
                  <a:srgbClr val="7030A0"/>
                </a:solidFill>
                <a:effectLst/>
                <a:latin typeface="Roboto" panose="02000000000000000000" pitchFamily="2" charset="0"/>
                <a:ea typeface="Roboto" panose="02000000000000000000" pitchFamily="2" charset="0"/>
              </a:rPr>
              <a:t>or example if we have 4 adults then optimal length to stay would be 1 night or 5 nights</a:t>
            </a:r>
          </a:p>
        </p:txBody>
      </p:sp>
    </p:spTree>
    <p:extLst>
      <p:ext uri="{BB962C8B-B14F-4D97-AF65-F5344CB8AC3E}">
        <p14:creationId xmlns:p14="http://schemas.microsoft.com/office/powerpoint/2010/main" val="98308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p:txBody>
          <a:bodyPr/>
          <a:lstStyle/>
          <a:p>
            <a:r>
              <a:rPr lang="en-US" sz="2400" b="1" i="0" dirty="0">
                <a:solidFill>
                  <a:schemeClr val="tx1"/>
                </a:solidFill>
                <a:effectLst/>
                <a:latin typeface="Roboto" panose="02000000000000000000" pitchFamily="2" charset="0"/>
              </a:rPr>
              <a:t>Meals</a:t>
            </a:r>
            <a:endParaRPr lang="en-IN" sz="2400" dirty="0"/>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flipH="1">
            <a:off x="-128468" y="2187275"/>
            <a:ext cx="128950" cy="1408703"/>
          </a:xfrm>
        </p:spPr>
        <p:txBody>
          <a:bodyPr/>
          <a:lstStyle/>
          <a:p>
            <a:endParaRPr lang="en-IN" dirty="0"/>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786580" y="2349438"/>
            <a:ext cx="45719" cy="631467"/>
          </a:xfrm>
        </p:spPr>
        <p:txBody>
          <a:bodyPr/>
          <a:lstStyle/>
          <a:p>
            <a:endParaRPr lang="en-IN" dirty="0"/>
          </a:p>
        </p:txBody>
      </p:sp>
      <p:sp>
        <p:nvSpPr>
          <p:cNvPr id="8" name="TextBox 7">
            <a:extLst>
              <a:ext uri="{FF2B5EF4-FFF2-40B4-BE49-F238E27FC236}">
                <a16:creationId xmlns:a16="http://schemas.microsoft.com/office/drawing/2014/main" id="{57D6A3AF-F274-4F9E-A37A-9B12E1B0BBDD}"/>
              </a:ext>
            </a:extLst>
          </p:cNvPr>
          <p:cNvSpPr txBox="1"/>
          <p:nvPr/>
        </p:nvSpPr>
        <p:spPr>
          <a:xfrm>
            <a:off x="722810" y="1017725"/>
            <a:ext cx="2166124" cy="3631763"/>
          </a:xfrm>
          <a:prstGeom prst="rect">
            <a:avLst/>
          </a:prstGeom>
          <a:noFill/>
        </p:spPr>
        <p:txBody>
          <a:bodyPr wrap="square">
            <a:spAutoFit/>
          </a:bodyPr>
          <a:lstStyle/>
          <a:p>
            <a:pPr marL="285750" indent="-2857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Type of meal booked. Undefined/SC – no meal package</a:t>
            </a:r>
          </a:p>
          <a:p>
            <a:pPr marL="285750" indent="-285750" algn="l">
              <a:buClr>
                <a:schemeClr val="tx1"/>
              </a:buClr>
              <a:buFont typeface="Wingdings" panose="05000000000000000000" pitchFamily="2" charset="2"/>
              <a:buChar char="Ø"/>
            </a:pPr>
            <a:endParaRPr lang="en-US" sz="1200" b="0" i="0" dirty="0">
              <a:solidFill>
                <a:srgbClr val="7030A0"/>
              </a:solidFill>
              <a:effectLst/>
              <a:latin typeface="Roboto" panose="02000000000000000000" pitchFamily="2" charset="0"/>
            </a:endParaRPr>
          </a:p>
          <a:p>
            <a:pPr marL="285750" indent="-2857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BB – Bed &amp; Breakfast</a:t>
            </a:r>
          </a:p>
          <a:p>
            <a:pPr algn="l">
              <a:buClr>
                <a:schemeClr val="tx1"/>
              </a:buClr>
            </a:pPr>
            <a:endParaRPr lang="en-US" sz="1200" b="0" i="0" dirty="0">
              <a:solidFill>
                <a:srgbClr val="7030A0"/>
              </a:solidFill>
              <a:effectLst/>
              <a:latin typeface="Roboto" panose="02000000000000000000" pitchFamily="2" charset="0"/>
            </a:endParaRPr>
          </a:p>
          <a:p>
            <a:pPr marL="285750" indent="-2857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HB – Half board (breakfast and one other meal – usually dinner)</a:t>
            </a:r>
          </a:p>
          <a:p>
            <a:pPr marL="285750" indent="-285750" algn="l">
              <a:buClr>
                <a:schemeClr val="tx1"/>
              </a:buClr>
              <a:buFont typeface="Wingdings" panose="05000000000000000000" pitchFamily="2" charset="2"/>
              <a:buChar char="Ø"/>
            </a:pPr>
            <a:endParaRPr lang="en-US" sz="1200" b="0" i="0" dirty="0">
              <a:solidFill>
                <a:srgbClr val="7030A0"/>
              </a:solidFill>
              <a:effectLst/>
              <a:latin typeface="Roboto" panose="02000000000000000000" pitchFamily="2" charset="0"/>
            </a:endParaRPr>
          </a:p>
          <a:p>
            <a:pPr marL="285750" indent="-2857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FB – Full board (breakfast, lunch and dinner)</a:t>
            </a:r>
          </a:p>
          <a:p>
            <a:pPr marL="285750" indent="-285750" algn="l">
              <a:buClr>
                <a:schemeClr val="tx1"/>
              </a:buClr>
              <a:buFont typeface="Wingdings" panose="05000000000000000000" pitchFamily="2" charset="2"/>
              <a:buChar char="Ø"/>
            </a:pPr>
            <a:endParaRPr lang="en-US" sz="1200" dirty="0">
              <a:solidFill>
                <a:srgbClr val="7030A0"/>
              </a:solidFill>
              <a:latin typeface="Roboto" panose="02000000000000000000" pitchFamily="2" charset="0"/>
              <a:ea typeface="Roboto" panose="02000000000000000000" pitchFamily="2" charset="0"/>
            </a:endParaRPr>
          </a:p>
          <a:p>
            <a:pPr marL="285750" indent="-2857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The Bread &amp; Breakfast option is the most popular, with a frequency of 77.84%.</a:t>
            </a:r>
            <a:endParaRPr lang="en-US" sz="1200" dirty="0">
              <a:solidFill>
                <a:srgbClr val="7030A0"/>
              </a:solidFill>
              <a:latin typeface="Roboto" panose="02000000000000000000" pitchFamily="2" charset="0"/>
              <a:ea typeface="Roboto" panose="02000000000000000000" pitchFamily="2" charset="0"/>
            </a:endParaRPr>
          </a:p>
          <a:p>
            <a:pPr algn="l"/>
            <a:endParaRPr lang="en-US" i="0" dirty="0">
              <a:solidFill>
                <a:srgbClr val="7030A0"/>
              </a:solidFill>
              <a:effectLst/>
              <a:latin typeface="Roboto" panose="02000000000000000000" pitchFamily="2" charset="0"/>
              <a:ea typeface="Roboto" panose="02000000000000000000" pitchFamily="2" charset="0"/>
            </a:endParaRPr>
          </a:p>
        </p:txBody>
      </p:sp>
      <p:pic>
        <p:nvPicPr>
          <p:cNvPr id="2052" name="Picture 4">
            <a:extLst>
              <a:ext uri="{FF2B5EF4-FFF2-40B4-BE49-F238E27FC236}">
                <a16:creationId xmlns:a16="http://schemas.microsoft.com/office/drawing/2014/main" id="{9802E9DB-CCDC-4041-9EAA-5BE30388F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381" y="567517"/>
            <a:ext cx="4984955" cy="4401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45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p:txBody>
          <a:bodyPr/>
          <a:lstStyle/>
          <a:p>
            <a:r>
              <a:rPr lang="en-US" sz="2400" b="1" i="0" dirty="0">
                <a:solidFill>
                  <a:schemeClr val="tx1"/>
                </a:solidFill>
                <a:effectLst/>
                <a:latin typeface="Roboto" panose="02000000000000000000" pitchFamily="2" charset="0"/>
              </a:rPr>
              <a:t>Deposits</a:t>
            </a:r>
            <a:endParaRPr lang="en-IN" sz="2400" dirty="0"/>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flipH="1">
            <a:off x="-128468" y="2187275"/>
            <a:ext cx="128950" cy="1408703"/>
          </a:xfrm>
        </p:spPr>
        <p:txBody>
          <a:bodyPr/>
          <a:lstStyle/>
          <a:p>
            <a:endParaRPr lang="en-IN" dirty="0"/>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786580" y="2349438"/>
            <a:ext cx="45719" cy="631467"/>
          </a:xfrm>
        </p:spPr>
        <p:txBody>
          <a:bodyPr/>
          <a:lstStyle/>
          <a:p>
            <a:endParaRPr lang="en-IN" dirty="0"/>
          </a:p>
        </p:txBody>
      </p:sp>
      <p:sp>
        <p:nvSpPr>
          <p:cNvPr id="8" name="TextBox 7">
            <a:extLst>
              <a:ext uri="{FF2B5EF4-FFF2-40B4-BE49-F238E27FC236}">
                <a16:creationId xmlns:a16="http://schemas.microsoft.com/office/drawing/2014/main" id="{57D6A3AF-F274-4F9E-A37A-9B12E1B0BBDD}"/>
              </a:ext>
            </a:extLst>
          </p:cNvPr>
          <p:cNvSpPr txBox="1"/>
          <p:nvPr/>
        </p:nvSpPr>
        <p:spPr>
          <a:xfrm>
            <a:off x="979377" y="895456"/>
            <a:ext cx="3019335" cy="3539430"/>
          </a:xfrm>
          <a:prstGeom prst="rect">
            <a:avLst/>
          </a:prstGeom>
          <a:noFill/>
        </p:spPr>
        <p:txBody>
          <a:bodyPr wrap="square">
            <a:spAutoFit/>
          </a:bodyPr>
          <a:lstStyle/>
          <a:p>
            <a:pPr marL="285750" indent="-285750" algn="l">
              <a:buClr>
                <a:srgbClr val="C00000"/>
              </a:buClr>
              <a:buFont typeface="Wingdings" panose="05000000000000000000" pitchFamily="2" charset="2"/>
              <a:buChar char="Ø"/>
            </a:pPr>
            <a:r>
              <a:rPr lang="en-US" b="0" i="0" dirty="0">
                <a:solidFill>
                  <a:srgbClr val="7030A0"/>
                </a:solidFill>
                <a:effectLst/>
                <a:latin typeface="Roboto" panose="02000000000000000000" pitchFamily="2" charset="0"/>
              </a:rPr>
              <a:t>There are elements available under deposit column:-</a:t>
            </a:r>
          </a:p>
          <a:p>
            <a:pPr algn="l">
              <a:buClr>
                <a:srgbClr val="C00000"/>
              </a:buClr>
            </a:pPr>
            <a:r>
              <a:rPr lang="en-US" b="0" i="0" dirty="0">
                <a:solidFill>
                  <a:srgbClr val="7030A0"/>
                </a:solidFill>
                <a:effectLst/>
                <a:latin typeface="Roboto" panose="02000000000000000000" pitchFamily="2" charset="0"/>
              </a:rPr>
              <a:t>       No deposit, </a:t>
            </a:r>
          </a:p>
          <a:p>
            <a:pPr algn="l">
              <a:buClr>
                <a:srgbClr val="C00000"/>
              </a:buClr>
            </a:pPr>
            <a:r>
              <a:rPr lang="en-US" dirty="0">
                <a:solidFill>
                  <a:srgbClr val="7030A0"/>
                </a:solidFill>
                <a:latin typeface="Roboto" panose="02000000000000000000" pitchFamily="2" charset="0"/>
              </a:rPr>
              <a:t>       </a:t>
            </a:r>
            <a:r>
              <a:rPr lang="en-US" b="0" i="0" dirty="0">
                <a:solidFill>
                  <a:srgbClr val="7030A0"/>
                </a:solidFill>
                <a:effectLst/>
                <a:latin typeface="Roboto" panose="02000000000000000000" pitchFamily="2" charset="0"/>
              </a:rPr>
              <a:t>Refundable, </a:t>
            </a:r>
          </a:p>
          <a:p>
            <a:pPr algn="l">
              <a:buClr>
                <a:srgbClr val="C00000"/>
              </a:buClr>
            </a:pPr>
            <a:r>
              <a:rPr lang="en-US" b="0" i="0" dirty="0">
                <a:solidFill>
                  <a:srgbClr val="7030A0"/>
                </a:solidFill>
                <a:effectLst/>
                <a:latin typeface="Roboto" panose="02000000000000000000" pitchFamily="2" charset="0"/>
              </a:rPr>
              <a:t>       Not refundable</a:t>
            </a:r>
          </a:p>
          <a:p>
            <a:pPr algn="l"/>
            <a:endParaRPr lang="en-US" b="0" i="0" dirty="0">
              <a:solidFill>
                <a:srgbClr val="7030A0"/>
              </a:solidFill>
              <a:effectLst/>
              <a:latin typeface="Roboto" panose="02000000000000000000" pitchFamily="2" charset="0"/>
            </a:endParaRPr>
          </a:p>
          <a:p>
            <a:pPr marL="285750" indent="-285750" algn="l">
              <a:buClr>
                <a:schemeClr val="tx1"/>
              </a:buClr>
              <a:buFont typeface="Wingdings" panose="05000000000000000000" pitchFamily="2" charset="2"/>
              <a:buChar char="Ø"/>
            </a:pPr>
            <a:r>
              <a:rPr lang="en-US" b="0" i="0" dirty="0">
                <a:solidFill>
                  <a:srgbClr val="7030A0"/>
                </a:solidFill>
                <a:effectLst/>
                <a:latin typeface="Roboto" panose="02000000000000000000" pitchFamily="2" charset="0"/>
              </a:rPr>
              <a:t>Here in graph we can see that bar reflecting no deposit is quit high.</a:t>
            </a:r>
          </a:p>
          <a:p>
            <a:pPr marL="285750" indent="-285750" algn="l">
              <a:buFont typeface="Wingdings" panose="05000000000000000000" pitchFamily="2" charset="2"/>
              <a:buChar char="Ø"/>
            </a:pPr>
            <a:endParaRPr lang="en-US" b="1" dirty="0">
              <a:solidFill>
                <a:srgbClr val="7030A0"/>
              </a:solidFill>
              <a:latin typeface="Roboto" panose="02000000000000000000" pitchFamily="2" charset="0"/>
              <a:ea typeface="Roboto" panose="02000000000000000000" pitchFamily="2" charset="0"/>
            </a:endParaRPr>
          </a:p>
          <a:p>
            <a:pPr marL="285750" indent="-285750" algn="l">
              <a:buClr>
                <a:schemeClr val="tx1"/>
              </a:buClr>
              <a:buFont typeface="Wingdings" panose="05000000000000000000" pitchFamily="2" charset="2"/>
              <a:buChar char="Ø"/>
            </a:pPr>
            <a:r>
              <a:rPr lang="en-US" b="1" i="0" dirty="0">
                <a:solidFill>
                  <a:srgbClr val="7030A0"/>
                </a:solidFill>
                <a:effectLst/>
                <a:latin typeface="Roboto" panose="02000000000000000000" pitchFamily="2" charset="0"/>
                <a:ea typeface="Roboto" panose="02000000000000000000" pitchFamily="2" charset="0"/>
              </a:rPr>
              <a:t> We can conclude that m</a:t>
            </a:r>
            <a:r>
              <a:rPr lang="en-US" b="1" i="0" dirty="0">
                <a:solidFill>
                  <a:srgbClr val="7030A0"/>
                </a:solidFill>
                <a:effectLst/>
                <a:latin typeface="Roboto" panose="02000000000000000000" pitchFamily="2" charset="0"/>
              </a:rPr>
              <a:t>ajority of the booking does not require deposit. This could be a reason why the cancelation rate is high.</a:t>
            </a:r>
            <a:endParaRPr lang="en-US" b="1" dirty="0">
              <a:solidFill>
                <a:srgbClr val="7030A0"/>
              </a:solidFill>
              <a:latin typeface="Roboto" panose="02000000000000000000" pitchFamily="2" charset="0"/>
              <a:ea typeface="Roboto" panose="02000000000000000000" pitchFamily="2" charset="0"/>
            </a:endParaRPr>
          </a:p>
          <a:p>
            <a:pPr algn="l"/>
            <a:endParaRPr lang="en-US" i="0" dirty="0">
              <a:solidFill>
                <a:srgbClr val="7030A0"/>
              </a:solidFill>
              <a:effectLst/>
              <a:latin typeface="Roboto" panose="02000000000000000000" pitchFamily="2" charset="0"/>
              <a:ea typeface="Roboto" panose="02000000000000000000" pitchFamily="2" charset="0"/>
            </a:endParaRPr>
          </a:p>
        </p:txBody>
      </p:sp>
      <p:pic>
        <p:nvPicPr>
          <p:cNvPr id="4098" name="Picture 2">
            <a:extLst>
              <a:ext uri="{FF2B5EF4-FFF2-40B4-BE49-F238E27FC236}">
                <a16:creationId xmlns:a16="http://schemas.microsoft.com/office/drawing/2014/main" id="{753AF6C2-E0A8-49D9-B79A-91C27711E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868" y="1017726"/>
            <a:ext cx="3962400" cy="353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24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p:txBody>
          <a:bodyPr/>
          <a:lstStyle/>
          <a:p>
            <a:r>
              <a:rPr lang="en-US" sz="1600" b="1" i="0" u="sng" dirty="0">
                <a:solidFill>
                  <a:schemeClr val="tx1"/>
                </a:solidFill>
                <a:effectLst/>
                <a:latin typeface="Roboto" panose="02000000000000000000" pitchFamily="2" charset="0"/>
              </a:rPr>
              <a:t>Reserved room type &amp; Assigned room type bookings</a:t>
            </a:r>
            <a:r>
              <a:rPr lang="en-US" sz="1600" b="0" i="0" dirty="0">
                <a:solidFill>
                  <a:srgbClr val="212121"/>
                </a:solidFill>
                <a:effectLst/>
                <a:latin typeface="Roboto" panose="02000000000000000000" pitchFamily="2" charset="0"/>
              </a:rPr>
              <a:t/>
            </a:r>
            <a:br>
              <a:rPr lang="en-US" sz="1600" b="0" i="0" dirty="0">
                <a:solidFill>
                  <a:srgbClr val="212121"/>
                </a:solidFill>
                <a:effectLst/>
                <a:latin typeface="Roboto" panose="02000000000000000000" pitchFamily="2" charset="0"/>
              </a:rPr>
            </a:br>
            <a:endParaRPr lang="en-IN" sz="2400" dirty="0"/>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flipH="1">
            <a:off x="-128468" y="2187275"/>
            <a:ext cx="128950" cy="1408703"/>
          </a:xfrm>
        </p:spPr>
        <p:txBody>
          <a:bodyPr/>
          <a:lstStyle/>
          <a:p>
            <a:endParaRPr lang="en-IN" dirty="0"/>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786580" y="2349438"/>
            <a:ext cx="45719" cy="631467"/>
          </a:xfrm>
        </p:spPr>
        <p:txBody>
          <a:bodyPr/>
          <a:lstStyle/>
          <a:p>
            <a:endParaRPr lang="en-IN" dirty="0"/>
          </a:p>
        </p:txBody>
      </p:sp>
      <p:sp>
        <p:nvSpPr>
          <p:cNvPr id="8" name="TextBox 7">
            <a:extLst>
              <a:ext uri="{FF2B5EF4-FFF2-40B4-BE49-F238E27FC236}">
                <a16:creationId xmlns:a16="http://schemas.microsoft.com/office/drawing/2014/main" id="{57D6A3AF-F274-4F9E-A37A-9B12E1B0BBDD}"/>
              </a:ext>
            </a:extLst>
          </p:cNvPr>
          <p:cNvSpPr txBox="1"/>
          <p:nvPr/>
        </p:nvSpPr>
        <p:spPr>
          <a:xfrm>
            <a:off x="722810" y="1017726"/>
            <a:ext cx="2720938" cy="3447098"/>
          </a:xfrm>
          <a:prstGeom prst="rect">
            <a:avLst/>
          </a:prstGeom>
          <a:noFill/>
        </p:spPr>
        <p:txBody>
          <a:bodyPr wrap="square">
            <a:spAutoFit/>
          </a:bodyPr>
          <a:lstStyle/>
          <a:p>
            <a:pPr marL="285750" indent="-2857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The Types of Reserved rooms are A, B, C, D, E, F, G, H, L.</a:t>
            </a:r>
          </a:p>
          <a:p>
            <a:pPr marL="171450" indent="-171450" algn="l">
              <a:buClr>
                <a:schemeClr val="tx1"/>
              </a:buClr>
              <a:buFont typeface="Wingdings" panose="05000000000000000000" pitchFamily="2" charset="2"/>
              <a:buChar char="Ø"/>
            </a:pPr>
            <a:endParaRPr lang="en-US" sz="1200" dirty="0">
              <a:solidFill>
                <a:srgbClr val="7030A0"/>
              </a:solidFill>
              <a:latin typeface="Roboto" panose="02000000000000000000" pitchFamily="2" charset="0"/>
            </a:endParaRPr>
          </a:p>
          <a:p>
            <a:pPr marL="285750" indent="-2857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 Room Type A &amp; D seems very popular among the customers.</a:t>
            </a:r>
          </a:p>
          <a:p>
            <a:pPr marL="171450" indent="-171450" algn="l">
              <a:buClr>
                <a:schemeClr val="tx1"/>
              </a:buClr>
              <a:buFont typeface="Wingdings" panose="05000000000000000000" pitchFamily="2" charset="2"/>
              <a:buChar char="Ø"/>
            </a:pPr>
            <a:endParaRPr lang="en-US" sz="1200" b="0" i="0" dirty="0">
              <a:solidFill>
                <a:srgbClr val="7030A0"/>
              </a:solidFill>
              <a:effectLst/>
              <a:latin typeface="Roboto" panose="02000000000000000000" pitchFamily="2" charset="0"/>
            </a:endParaRPr>
          </a:p>
          <a:p>
            <a:pPr marL="285750" indent="-2857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The maximum bookings of around 66% are reserved for the room type A, followed by at 19% reserved for the room type D.</a:t>
            </a:r>
          </a:p>
          <a:p>
            <a:pPr marL="285750" indent="-285750" algn="l">
              <a:buClr>
                <a:schemeClr val="tx1"/>
              </a:buClr>
              <a:buFont typeface="Wingdings" panose="05000000000000000000" pitchFamily="2" charset="2"/>
              <a:buChar char="Ø"/>
            </a:pPr>
            <a:endParaRPr lang="en-US" sz="1200" dirty="0">
              <a:solidFill>
                <a:srgbClr val="7030A0"/>
              </a:solidFill>
              <a:latin typeface="Roboto" panose="02000000000000000000" pitchFamily="2" charset="0"/>
              <a:ea typeface="Roboto" panose="02000000000000000000" pitchFamily="2" charset="0"/>
            </a:endParaRPr>
          </a:p>
          <a:p>
            <a:pPr marL="285750" indent="-285750" algn="l">
              <a:buClr>
                <a:schemeClr val="tx1"/>
              </a:buClr>
              <a:buFont typeface="Wingdings" panose="05000000000000000000" pitchFamily="2" charset="2"/>
              <a:buChar char="Ø"/>
            </a:pPr>
            <a:r>
              <a:rPr lang="en-US" sz="1200" i="0" dirty="0">
                <a:solidFill>
                  <a:srgbClr val="7030A0"/>
                </a:solidFill>
                <a:effectLst/>
                <a:latin typeface="Roboto" panose="02000000000000000000" pitchFamily="2" charset="0"/>
                <a:ea typeface="Roboto" panose="02000000000000000000" pitchFamily="2" charset="0"/>
              </a:rPr>
              <a:t> </a:t>
            </a:r>
            <a:r>
              <a:rPr lang="en-US" sz="1200" b="0" i="0" dirty="0">
                <a:solidFill>
                  <a:srgbClr val="7030A0"/>
                </a:solidFill>
                <a:effectLst/>
                <a:latin typeface="Roboto" panose="02000000000000000000" pitchFamily="2" charset="0"/>
              </a:rPr>
              <a:t>The Types of Assigned rooms are A, B, C, D, E, F, G, H, I, K. Maximum bookings are assigned for the room type A </a:t>
            </a:r>
            <a:r>
              <a:rPr lang="en-US" sz="1200" b="0" i="0" dirty="0" err="1">
                <a:solidFill>
                  <a:srgbClr val="7030A0"/>
                </a:solidFill>
                <a:effectLst/>
                <a:latin typeface="Roboto" panose="02000000000000000000" pitchFamily="2" charset="0"/>
              </a:rPr>
              <a:t>i.e</a:t>
            </a:r>
            <a:r>
              <a:rPr lang="en-US" sz="1200" b="0" i="0" dirty="0">
                <a:solidFill>
                  <a:srgbClr val="7030A0"/>
                </a:solidFill>
                <a:effectLst/>
                <a:latin typeface="Roboto" panose="02000000000000000000" pitchFamily="2" charset="0"/>
              </a:rPr>
              <a:t> around 51% out of 66% of the reserved room type for A.</a:t>
            </a:r>
            <a:endParaRPr lang="en-US" sz="1200" dirty="0">
              <a:solidFill>
                <a:srgbClr val="7030A0"/>
              </a:solidFill>
              <a:latin typeface="Roboto" panose="02000000000000000000" pitchFamily="2" charset="0"/>
              <a:ea typeface="Roboto" panose="02000000000000000000" pitchFamily="2" charset="0"/>
            </a:endParaRPr>
          </a:p>
          <a:p>
            <a:pPr algn="l"/>
            <a:endParaRPr lang="en-US" i="0" dirty="0">
              <a:solidFill>
                <a:srgbClr val="7030A0"/>
              </a:solidFill>
              <a:effectLst/>
              <a:latin typeface="Roboto" panose="02000000000000000000" pitchFamily="2" charset="0"/>
              <a:ea typeface="Roboto" panose="02000000000000000000" pitchFamily="2" charset="0"/>
            </a:endParaRPr>
          </a:p>
        </p:txBody>
      </p:sp>
      <p:pic>
        <p:nvPicPr>
          <p:cNvPr id="6146" name="Picture 2">
            <a:extLst>
              <a:ext uri="{FF2B5EF4-FFF2-40B4-BE49-F238E27FC236}">
                <a16:creationId xmlns:a16="http://schemas.microsoft.com/office/drawing/2014/main" id="{5701821D-9E23-4A4A-8CD5-A6086A976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626" y="1017725"/>
            <a:ext cx="5247373" cy="368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0"/>
        <p:cNvGrpSpPr/>
        <p:nvPr/>
      </p:nvGrpSpPr>
      <p:grpSpPr>
        <a:xfrm>
          <a:off x="0" y="0"/>
          <a:ext cx="0" cy="0"/>
          <a:chOff x="0" y="0"/>
          <a:chExt cx="0" cy="0"/>
        </a:xfrm>
      </p:grpSpPr>
      <p:sp>
        <p:nvSpPr>
          <p:cNvPr id="41" name="Google Shape;41;p2"/>
          <p:cNvSpPr txBox="1">
            <a:spLocks noGrp="1"/>
          </p:cNvSpPr>
          <p:nvPr>
            <p:ph type="ctrTitle"/>
          </p:nvPr>
        </p:nvSpPr>
        <p:spPr>
          <a:xfrm>
            <a:off x="315750" y="579486"/>
            <a:ext cx="8512500" cy="3984528"/>
          </a:xfrm>
          <a:prstGeom prst="rect">
            <a:avLst/>
          </a:prstGeom>
          <a:noFill/>
          <a:ln>
            <a:noFill/>
          </a:ln>
        </p:spPr>
        <p:txBody>
          <a:bodyPr spcFirstLastPara="1" wrap="square" lIns="91425" tIns="91425" rIns="91425" bIns="91425" anchor="b" anchorCtr="0">
            <a:noAutofit/>
          </a:bodyPr>
          <a:lstStyle/>
          <a:p>
            <a:pPr algn="l"/>
            <a:r>
              <a:rPr lang="en-US" sz="1400" b="1" i="0" dirty="0">
                <a:solidFill>
                  <a:srgbClr val="7030A0"/>
                </a:solidFill>
                <a:latin typeface="Arial"/>
                <a:ea typeface="Arial"/>
                <a:cs typeface="Arial"/>
                <a:sym typeface="Arial"/>
              </a:rPr>
              <a:t>                                                                     </a:t>
            </a:r>
            <a:r>
              <a:rPr lang="en-US" sz="2000" b="1" u="sng" dirty="0">
                <a:solidFill>
                  <a:srgbClr val="990000"/>
                </a:solidFill>
              </a:rPr>
              <a:t>Introduction</a:t>
            </a:r>
            <a:r>
              <a:rPr lang="en-US" sz="1400" b="1" i="0" dirty="0">
                <a:solidFill>
                  <a:srgbClr val="7030A0"/>
                </a:solidFill>
                <a:latin typeface="Arial"/>
                <a:ea typeface="Arial"/>
                <a:cs typeface="Arial"/>
                <a:sym typeface="Arial"/>
              </a:rPr>
              <a:t/>
            </a:r>
            <a:br>
              <a:rPr lang="en-US" sz="1400" b="1" i="0" dirty="0">
                <a:solidFill>
                  <a:srgbClr val="7030A0"/>
                </a:solidFill>
                <a:latin typeface="Arial"/>
                <a:ea typeface="Arial"/>
                <a:cs typeface="Arial"/>
                <a:sym typeface="Arial"/>
              </a:rPr>
            </a:br>
            <a:r>
              <a:rPr lang="en-US" sz="1400" b="1" i="0" dirty="0">
                <a:solidFill>
                  <a:srgbClr val="7030A0"/>
                </a:solidFill>
                <a:latin typeface="Arial"/>
                <a:ea typeface="Arial"/>
                <a:cs typeface="Arial"/>
                <a:sym typeface="Arial"/>
              </a:rPr>
              <a:t/>
            </a:r>
            <a:br>
              <a:rPr lang="en-US" sz="1400" b="1" i="0" dirty="0">
                <a:solidFill>
                  <a:srgbClr val="7030A0"/>
                </a:solidFill>
                <a:latin typeface="Arial"/>
                <a:ea typeface="Arial"/>
                <a:cs typeface="Arial"/>
                <a:sym typeface="Arial"/>
              </a:rPr>
            </a:br>
            <a:r>
              <a:rPr lang="en-US" sz="1400" b="1" i="0" dirty="0">
                <a:solidFill>
                  <a:srgbClr val="7030A0"/>
                </a:solidFill>
                <a:latin typeface="Arial"/>
                <a:ea typeface="Arial"/>
                <a:cs typeface="Arial"/>
                <a:sym typeface="Arial"/>
              </a:rPr>
              <a:t>We have a Data set for Resort Hotel and City hotel which has information includes per night stay, Agents, types of booking, Repeated guest, Country where it is located, Group of Members staying, Meal provided to guest, Distribution channel, ADR, Customer types, Cancelation, Numbers of days in waiting list, Reservation status, Required car parking Spaces, Assigned room Type, Previous cancelation and many others.</a:t>
            </a:r>
            <a:br>
              <a:rPr lang="en-US" sz="1400" b="1" i="0" dirty="0">
                <a:solidFill>
                  <a:srgbClr val="7030A0"/>
                </a:solidFill>
                <a:latin typeface="Arial"/>
                <a:ea typeface="Arial"/>
                <a:cs typeface="Arial"/>
                <a:sym typeface="Arial"/>
              </a:rPr>
            </a:br>
            <a:r>
              <a:rPr lang="en-US" sz="1400" b="1" i="0" dirty="0">
                <a:solidFill>
                  <a:srgbClr val="7030A0"/>
                </a:solidFill>
                <a:latin typeface="Arial"/>
                <a:ea typeface="Arial"/>
                <a:cs typeface="Arial"/>
                <a:sym typeface="Arial"/>
              </a:rPr>
              <a:t>On behalf of these information we are suppose to analyze</a:t>
            </a:r>
            <a:r>
              <a:rPr lang="en-US" sz="1400" b="1" dirty="0">
                <a:solidFill>
                  <a:srgbClr val="7030A0"/>
                </a:solidFill>
              </a:rPr>
              <a:t> following points.</a:t>
            </a:r>
            <a:br>
              <a:rPr lang="en-US" sz="1400" b="1" dirty="0">
                <a:solidFill>
                  <a:srgbClr val="7030A0"/>
                </a:solidFill>
              </a:rPr>
            </a:br>
            <a:r>
              <a:rPr lang="en-US" sz="1400" b="1" dirty="0">
                <a:solidFill>
                  <a:srgbClr val="7030A0"/>
                </a:solidFill>
              </a:rPr>
              <a:t/>
            </a:r>
            <a:br>
              <a:rPr lang="en-US" sz="1400" b="1" dirty="0">
                <a:solidFill>
                  <a:srgbClr val="7030A0"/>
                </a:solidFill>
              </a:rPr>
            </a:br>
            <a:r>
              <a:rPr lang="en-US" sz="1400" b="1" dirty="0">
                <a:solidFill>
                  <a:srgbClr val="7030A0"/>
                </a:solidFill>
              </a:rPr>
              <a:t>What is the best time of year to book the hotel room?</a:t>
            </a:r>
            <a:br>
              <a:rPr lang="en-US" sz="1400" b="1" dirty="0">
                <a:solidFill>
                  <a:srgbClr val="7030A0"/>
                </a:solidFill>
              </a:rPr>
            </a:br>
            <a:r>
              <a:rPr lang="en-US" sz="1400" b="1" dirty="0">
                <a:solidFill>
                  <a:srgbClr val="7030A0"/>
                </a:solidFill>
              </a:rPr>
              <a:t/>
            </a:r>
            <a:br>
              <a:rPr lang="en-US" sz="1400" b="1" dirty="0">
                <a:solidFill>
                  <a:srgbClr val="7030A0"/>
                </a:solidFill>
              </a:rPr>
            </a:br>
            <a:r>
              <a:rPr lang="en-US" sz="1400" b="1" dirty="0">
                <a:solidFill>
                  <a:srgbClr val="7030A0"/>
                </a:solidFill>
              </a:rPr>
              <a:t>What is the optimal length of stay to get the best ADR(Average Daily Rate)?</a:t>
            </a:r>
            <a:br>
              <a:rPr lang="en-US" sz="1400" b="1" dirty="0">
                <a:solidFill>
                  <a:srgbClr val="7030A0"/>
                </a:solidFill>
              </a:rPr>
            </a:br>
            <a:r>
              <a:rPr lang="en-US" sz="1400" b="1" dirty="0">
                <a:solidFill>
                  <a:srgbClr val="7030A0"/>
                </a:solidFill>
              </a:rPr>
              <a:t/>
            </a:r>
            <a:br>
              <a:rPr lang="en-US" sz="1400" b="1" dirty="0">
                <a:solidFill>
                  <a:srgbClr val="7030A0"/>
                </a:solidFill>
              </a:rPr>
            </a:br>
            <a:r>
              <a:rPr lang="en-US" sz="1400" b="1" i="0" dirty="0">
                <a:solidFill>
                  <a:srgbClr val="7030A0"/>
                </a:solidFill>
                <a:effectLst/>
                <a:latin typeface="Roboto" panose="02000000000000000000" pitchFamily="2" charset="0"/>
              </a:rPr>
              <a:t>What if you wanted to predict whether or not a hotel was likely to receive a disproportionately high number of special requests</a:t>
            </a:r>
            <a:r>
              <a:rPr lang="en-US" sz="1600" b="1" i="0" dirty="0">
                <a:solidFill>
                  <a:srgbClr val="7030A0"/>
                </a:solidFill>
                <a:effectLst/>
                <a:latin typeface="Roboto" panose="02000000000000000000" pitchFamily="2" charset="0"/>
              </a:rPr>
              <a:t>? </a:t>
            </a:r>
            <a:r>
              <a:rPr lang="en-US" sz="800" b="0" i="0" dirty="0">
                <a:solidFill>
                  <a:srgbClr val="212121"/>
                </a:solidFill>
                <a:effectLst/>
                <a:latin typeface="Roboto" panose="02000000000000000000" pitchFamily="2" charset="0"/>
              </a:rPr>
              <a:t/>
            </a:r>
            <a:br>
              <a:rPr lang="en-US" sz="800" b="0" i="0" dirty="0">
                <a:solidFill>
                  <a:srgbClr val="212121"/>
                </a:solidFill>
                <a:effectLst/>
                <a:latin typeface="Roboto" panose="02000000000000000000" pitchFamily="2" charset="0"/>
              </a:rPr>
            </a:br>
            <a:r>
              <a:rPr lang="en-US" sz="1400" b="0" i="0" dirty="0">
                <a:solidFill>
                  <a:srgbClr val="7030A0"/>
                </a:solidFill>
                <a:latin typeface="Arial"/>
                <a:ea typeface="Arial"/>
                <a:cs typeface="Arial"/>
                <a:sym typeface="Arial"/>
              </a:rPr>
              <a:t/>
            </a:r>
            <a:br>
              <a:rPr lang="en-US" sz="1400" b="0" i="0" dirty="0">
                <a:solidFill>
                  <a:srgbClr val="7030A0"/>
                </a:solidFill>
                <a:latin typeface="Arial"/>
                <a:ea typeface="Arial"/>
                <a:cs typeface="Arial"/>
                <a:sym typeface="Arial"/>
              </a:rPr>
            </a:b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p:txBody>
          <a:bodyPr/>
          <a:lstStyle/>
          <a:p>
            <a:r>
              <a:rPr lang="en-US" sz="1600" b="1" i="0" u="sng" dirty="0">
                <a:solidFill>
                  <a:schemeClr val="tx1"/>
                </a:solidFill>
                <a:effectLst/>
                <a:latin typeface="Roboto" panose="02000000000000000000" pitchFamily="2" charset="0"/>
              </a:rPr>
              <a:t>Reserved room type &amp; Assigned room type bookings</a:t>
            </a:r>
            <a:r>
              <a:rPr lang="en-US" sz="1600" b="0" i="0" dirty="0">
                <a:solidFill>
                  <a:srgbClr val="212121"/>
                </a:solidFill>
                <a:effectLst/>
                <a:latin typeface="Roboto" panose="02000000000000000000" pitchFamily="2" charset="0"/>
              </a:rPr>
              <a:t/>
            </a:r>
            <a:br>
              <a:rPr lang="en-US" sz="1600" b="0" i="0" dirty="0">
                <a:solidFill>
                  <a:srgbClr val="212121"/>
                </a:solidFill>
                <a:effectLst/>
                <a:latin typeface="Roboto" panose="02000000000000000000" pitchFamily="2" charset="0"/>
              </a:rPr>
            </a:br>
            <a:endParaRPr lang="en-IN" sz="2400" dirty="0"/>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flipH="1">
            <a:off x="-128468" y="2187275"/>
            <a:ext cx="128950" cy="1408703"/>
          </a:xfrm>
        </p:spPr>
        <p:txBody>
          <a:bodyPr/>
          <a:lstStyle/>
          <a:p>
            <a:endParaRPr lang="en-IN" dirty="0"/>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786580" y="2349438"/>
            <a:ext cx="45719" cy="631467"/>
          </a:xfrm>
        </p:spPr>
        <p:txBody>
          <a:bodyPr/>
          <a:lstStyle/>
          <a:p>
            <a:endParaRPr lang="en-IN" dirty="0"/>
          </a:p>
        </p:txBody>
      </p:sp>
      <p:sp>
        <p:nvSpPr>
          <p:cNvPr id="8" name="TextBox 7">
            <a:extLst>
              <a:ext uri="{FF2B5EF4-FFF2-40B4-BE49-F238E27FC236}">
                <a16:creationId xmlns:a16="http://schemas.microsoft.com/office/drawing/2014/main" id="{57D6A3AF-F274-4F9E-A37A-9B12E1B0BBDD}"/>
              </a:ext>
            </a:extLst>
          </p:cNvPr>
          <p:cNvSpPr txBox="1"/>
          <p:nvPr/>
        </p:nvSpPr>
        <p:spPr>
          <a:xfrm>
            <a:off x="722810" y="1017726"/>
            <a:ext cx="2720938" cy="3770263"/>
          </a:xfrm>
          <a:prstGeom prst="rect">
            <a:avLst/>
          </a:prstGeom>
          <a:noFill/>
        </p:spPr>
        <p:txBody>
          <a:bodyPr wrap="square">
            <a:spAutoFit/>
          </a:bodyPr>
          <a:lstStyle/>
          <a:p>
            <a:pPr marL="171450" indent="-1714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ADR is highest for Reserved room type H followed by Reserved room type G</a:t>
            </a:r>
          </a:p>
          <a:p>
            <a:pPr marL="171450" indent="-1714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ADR for room type A &amp; B are the lowest.</a:t>
            </a:r>
          </a:p>
          <a:p>
            <a:pPr marL="171450" indent="-1714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As Couple (or 2 adults) is the most popular accommodation type with about 65%, so my guess is Room type A &amp; D can be Single room &amp; Double room because these are most booked room types in hotel industry.</a:t>
            </a:r>
          </a:p>
          <a:p>
            <a:pPr marL="171450" indent="-1714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Some room types determined by bed availability </a:t>
            </a:r>
            <a:r>
              <a:rPr lang="en-US" sz="1200" b="0" i="0" dirty="0" smtClean="0">
                <a:solidFill>
                  <a:srgbClr val="7030A0"/>
                </a:solidFill>
                <a:effectLst/>
                <a:latin typeface="Roboto" panose="02000000000000000000" pitchFamily="2" charset="0"/>
              </a:rPr>
              <a:t>as Queen-sized </a:t>
            </a:r>
            <a:r>
              <a:rPr lang="en-US" sz="1200" b="0" i="0" dirty="0">
                <a:solidFill>
                  <a:srgbClr val="7030A0"/>
                </a:solidFill>
                <a:effectLst/>
                <a:latin typeface="Roboto" panose="02000000000000000000" pitchFamily="2" charset="0"/>
              </a:rPr>
              <a:t>bed, King-sized bed, a room with two twin-sized beds.</a:t>
            </a:r>
          </a:p>
          <a:p>
            <a:pPr marL="171450" indent="-171450"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Also the </a:t>
            </a:r>
            <a:r>
              <a:rPr lang="en-US" sz="1200" b="0" i="0" dirty="0" err="1">
                <a:solidFill>
                  <a:srgbClr val="7030A0"/>
                </a:solidFill>
                <a:effectLst/>
                <a:latin typeface="Roboto" panose="02000000000000000000" pitchFamily="2" charset="0"/>
              </a:rPr>
              <a:t>adr</a:t>
            </a:r>
            <a:r>
              <a:rPr lang="en-US" sz="1200" b="0" i="0" dirty="0">
                <a:solidFill>
                  <a:srgbClr val="7030A0"/>
                </a:solidFill>
                <a:effectLst/>
                <a:latin typeface="Roboto" panose="02000000000000000000" pitchFamily="2" charset="0"/>
              </a:rPr>
              <a:t> corresponding to the room type A &amp; D are among the lowest.</a:t>
            </a:r>
          </a:p>
          <a:p>
            <a:pPr algn="l"/>
            <a:endParaRPr lang="en-US" sz="1100" i="0" dirty="0">
              <a:solidFill>
                <a:srgbClr val="7030A0"/>
              </a:solidFill>
              <a:effectLst/>
              <a:latin typeface="Roboto" panose="02000000000000000000" pitchFamily="2" charset="0"/>
              <a:ea typeface="Roboto" panose="02000000000000000000" pitchFamily="2" charset="0"/>
            </a:endParaRPr>
          </a:p>
        </p:txBody>
      </p:sp>
      <p:pic>
        <p:nvPicPr>
          <p:cNvPr id="7170" name="Picture 2">
            <a:extLst>
              <a:ext uri="{FF2B5EF4-FFF2-40B4-BE49-F238E27FC236}">
                <a16:creationId xmlns:a16="http://schemas.microsoft.com/office/drawing/2014/main" id="{F228E040-393C-4A37-BF6E-DB0B313FE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376" y="877229"/>
            <a:ext cx="5248507" cy="389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23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a:xfrm>
            <a:off x="311700" y="445025"/>
            <a:ext cx="8520600" cy="900555"/>
          </a:xfrm>
        </p:spPr>
        <p:txBody>
          <a:bodyPr/>
          <a:lstStyle/>
          <a:p>
            <a:pPr algn="l"/>
            <a:r>
              <a:rPr lang="en-IN" sz="1800" b="1" i="0" u="sng" dirty="0">
                <a:solidFill>
                  <a:schemeClr val="tx1"/>
                </a:solidFill>
                <a:effectLst/>
                <a:latin typeface="Roboto" panose="02000000000000000000" pitchFamily="2" charset="0"/>
              </a:rPr>
              <a:t>Overview of repeated guests</a:t>
            </a:r>
            <a:br>
              <a:rPr lang="en-IN" sz="1800" b="1" i="0" u="sng" dirty="0">
                <a:solidFill>
                  <a:schemeClr val="tx1"/>
                </a:solidFill>
                <a:effectLst/>
                <a:latin typeface="Roboto" panose="02000000000000000000" pitchFamily="2" charset="0"/>
              </a:rPr>
            </a:br>
            <a:r>
              <a:rPr lang="en-IN" sz="1800" b="1" i="0" u="sng" dirty="0">
                <a:solidFill>
                  <a:schemeClr val="tx1"/>
                </a:solidFill>
                <a:effectLst/>
                <a:latin typeface="Roboto" panose="02000000000000000000" pitchFamily="2" charset="0"/>
              </a:rPr>
              <a:t/>
            </a:r>
            <a:br>
              <a:rPr lang="en-IN" sz="1800" b="1" i="0" u="sng" dirty="0">
                <a:solidFill>
                  <a:schemeClr val="tx1"/>
                </a:solidFill>
                <a:effectLst/>
                <a:latin typeface="Roboto" panose="02000000000000000000" pitchFamily="2" charset="0"/>
              </a:rPr>
            </a:br>
            <a:r>
              <a:rPr lang="en-US" sz="1400" b="1" i="0" dirty="0">
                <a:solidFill>
                  <a:srgbClr val="7030A0"/>
                </a:solidFill>
                <a:effectLst/>
                <a:latin typeface="Roboto" panose="02000000000000000000" pitchFamily="2" charset="0"/>
              </a:rPr>
              <a:t>The percentage of repeated guests for Resort Hotel is higher than City Hotel</a:t>
            </a:r>
            <a:endParaRPr lang="en-IN" sz="1400" b="1" i="0" u="sng" dirty="0">
              <a:solidFill>
                <a:srgbClr val="7030A0"/>
              </a:solidFill>
              <a:effectLst/>
              <a:latin typeface="Roboto" panose="02000000000000000000" pitchFamily="2" charset="0"/>
            </a:endParaRPr>
          </a:p>
        </p:txBody>
      </p:sp>
      <p:sp>
        <p:nvSpPr>
          <p:cNvPr id="6" name="Text Placeholder 5">
            <a:extLst>
              <a:ext uri="{FF2B5EF4-FFF2-40B4-BE49-F238E27FC236}">
                <a16:creationId xmlns:a16="http://schemas.microsoft.com/office/drawing/2014/main" id="{732357EF-568C-4FF6-92EC-ED93D134A458}"/>
              </a:ext>
            </a:extLst>
          </p:cNvPr>
          <p:cNvSpPr>
            <a:spLocks noGrp="1"/>
          </p:cNvSpPr>
          <p:nvPr>
            <p:ph type="body" idx="1"/>
          </p:nvPr>
        </p:nvSpPr>
        <p:spPr>
          <a:xfrm flipH="1">
            <a:off x="-128468" y="2187275"/>
            <a:ext cx="128950" cy="1408703"/>
          </a:xfrm>
        </p:spPr>
        <p:txBody>
          <a:bodyPr/>
          <a:lstStyle/>
          <a:p>
            <a:endParaRPr lang="en-IN" dirty="0"/>
          </a:p>
        </p:txBody>
      </p:sp>
      <p:sp>
        <p:nvSpPr>
          <p:cNvPr id="7" name="Text Placeholder 6">
            <a:extLst>
              <a:ext uri="{FF2B5EF4-FFF2-40B4-BE49-F238E27FC236}">
                <a16:creationId xmlns:a16="http://schemas.microsoft.com/office/drawing/2014/main" id="{7C6BC5B4-6667-4BD3-85EE-10308C73BD0C}"/>
              </a:ext>
            </a:extLst>
          </p:cNvPr>
          <p:cNvSpPr>
            <a:spLocks noGrp="1"/>
          </p:cNvSpPr>
          <p:nvPr>
            <p:ph type="body" idx="2"/>
          </p:nvPr>
        </p:nvSpPr>
        <p:spPr>
          <a:xfrm>
            <a:off x="8786580" y="2349438"/>
            <a:ext cx="45719" cy="631467"/>
          </a:xfrm>
        </p:spPr>
        <p:txBody>
          <a:bodyPr/>
          <a:lstStyle/>
          <a:p>
            <a:endParaRPr lang="en-IN" dirty="0"/>
          </a:p>
        </p:txBody>
      </p:sp>
      <p:pic>
        <p:nvPicPr>
          <p:cNvPr id="8196" name="Picture 4">
            <a:extLst>
              <a:ext uri="{FF2B5EF4-FFF2-40B4-BE49-F238E27FC236}">
                <a16:creationId xmlns:a16="http://schemas.microsoft.com/office/drawing/2014/main" id="{8DCC8835-EA60-43E0-B149-166363248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75" y="1419922"/>
            <a:ext cx="7284349" cy="338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47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p:txBody>
          <a:bodyPr/>
          <a:lstStyle/>
          <a:p>
            <a:r>
              <a:rPr lang="en-US" sz="1400" b="1" i="0" u="sng" dirty="0">
                <a:solidFill>
                  <a:schemeClr val="tx1"/>
                </a:solidFill>
                <a:effectLst/>
                <a:latin typeface="Roboto" panose="02000000000000000000" pitchFamily="2" charset="0"/>
              </a:rPr>
              <a:t>Looking at types of guests</a:t>
            </a:r>
            <a:r>
              <a:rPr lang="en-US" sz="1200" b="0" i="0" dirty="0">
                <a:solidFill>
                  <a:srgbClr val="212121"/>
                </a:solidFill>
                <a:effectLst/>
                <a:latin typeface="Roboto" panose="02000000000000000000" pitchFamily="2" charset="0"/>
              </a:rPr>
              <a:t/>
            </a:r>
            <a:br>
              <a:rPr lang="en-US" sz="1200" b="0" i="0" dirty="0">
                <a:solidFill>
                  <a:srgbClr val="212121"/>
                </a:solidFill>
                <a:effectLst/>
                <a:latin typeface="Roboto" panose="02000000000000000000" pitchFamily="2" charset="0"/>
              </a:rPr>
            </a:br>
            <a:r>
              <a:rPr lang="en-IN" sz="1800" b="1" i="0" u="sng" dirty="0">
                <a:solidFill>
                  <a:schemeClr val="tx1"/>
                </a:solidFill>
                <a:effectLst/>
                <a:latin typeface="Roboto" panose="02000000000000000000" pitchFamily="2" charset="0"/>
              </a:rPr>
              <a:t/>
            </a:r>
            <a:br>
              <a:rPr lang="en-IN" sz="1800" b="1" i="0" u="sng" dirty="0">
                <a:solidFill>
                  <a:schemeClr val="tx1"/>
                </a:solidFill>
                <a:effectLst/>
                <a:latin typeface="Roboto" panose="02000000000000000000" pitchFamily="2" charset="0"/>
              </a:rPr>
            </a:br>
            <a:r>
              <a:rPr lang="en-IN" sz="1800" b="1" i="0" u="sng" dirty="0">
                <a:solidFill>
                  <a:schemeClr val="tx1"/>
                </a:solidFill>
                <a:effectLst/>
                <a:latin typeface="Roboto" panose="02000000000000000000" pitchFamily="2" charset="0"/>
              </a:rPr>
              <a:t/>
            </a:r>
            <a:br>
              <a:rPr lang="en-IN" sz="1800" b="1" i="0" u="sng" dirty="0">
                <a:solidFill>
                  <a:schemeClr val="tx1"/>
                </a:solidFill>
                <a:effectLst/>
                <a:latin typeface="Roboto" panose="02000000000000000000" pitchFamily="2" charset="0"/>
              </a:rPr>
            </a:br>
            <a:endParaRPr lang="en-IN" sz="1400" b="1" i="0" u="sng" dirty="0">
              <a:solidFill>
                <a:srgbClr val="7030A0"/>
              </a:solidFill>
              <a:effectLst/>
              <a:latin typeface="Roboto" panose="02000000000000000000" pitchFamily="2" charset="0"/>
            </a:endParaRPr>
          </a:p>
        </p:txBody>
      </p:sp>
      <p:sp>
        <p:nvSpPr>
          <p:cNvPr id="4" name="Text Placeholder 3">
            <a:extLst>
              <a:ext uri="{FF2B5EF4-FFF2-40B4-BE49-F238E27FC236}">
                <a16:creationId xmlns:a16="http://schemas.microsoft.com/office/drawing/2014/main" id="{47CA2B75-741B-4618-8799-996117F47027}"/>
              </a:ext>
            </a:extLst>
          </p:cNvPr>
          <p:cNvSpPr>
            <a:spLocks noGrp="1"/>
          </p:cNvSpPr>
          <p:nvPr>
            <p:ph type="body" idx="1"/>
          </p:nvPr>
        </p:nvSpPr>
        <p:spPr>
          <a:xfrm>
            <a:off x="311700" y="788020"/>
            <a:ext cx="3999900" cy="4289502"/>
          </a:xfrm>
        </p:spPr>
        <p:txBody>
          <a:bodyPr/>
          <a:lstStyle/>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Type of booking, assuming one of four categories:</a:t>
            </a: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Contract — when the booking has an allotment or other type of contract associated to it;</a:t>
            </a: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Group — when the booking is associated to a group;</a:t>
            </a: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Transient — when the booking is not part of a group or contract, and is not associated to other transient booking;</a:t>
            </a: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Transient-party — when the booking is transient, but is associated to at least other transient booking</a:t>
            </a:r>
          </a:p>
          <a:p>
            <a:pPr>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Majority of the bookings are transient. This means that the booking is not part of a group or contract. With the ease of booking directly from the website, most people tend to skip the middleman to ensure quick response from their </a:t>
            </a:r>
            <a:r>
              <a:rPr lang="en-US" sz="1200" b="0" i="0" dirty="0" err="1">
                <a:solidFill>
                  <a:srgbClr val="7030A0"/>
                </a:solidFill>
                <a:effectLst/>
                <a:latin typeface="Roboto" panose="02000000000000000000" pitchFamily="2" charset="0"/>
              </a:rPr>
              <a:t>booking.Trasients</a:t>
            </a:r>
            <a:r>
              <a:rPr lang="en-US" sz="1200" b="0" i="0" dirty="0">
                <a:solidFill>
                  <a:srgbClr val="7030A0"/>
                </a:solidFill>
                <a:effectLst/>
                <a:latin typeface="Roboto" panose="02000000000000000000" pitchFamily="2" charset="0"/>
              </a:rPr>
              <a:t> are the most common customer type, they represent 79.40% of the total customers.</a:t>
            </a:r>
            <a:endParaRPr lang="en-IN" sz="1200" b="1" dirty="0">
              <a:solidFill>
                <a:srgbClr val="7030A0"/>
              </a:solidFill>
            </a:endParaRPr>
          </a:p>
        </p:txBody>
      </p:sp>
      <p:sp>
        <p:nvSpPr>
          <p:cNvPr id="8" name="Text Placeholder 7">
            <a:extLst>
              <a:ext uri="{FF2B5EF4-FFF2-40B4-BE49-F238E27FC236}">
                <a16:creationId xmlns:a16="http://schemas.microsoft.com/office/drawing/2014/main" id="{44CB5A39-E1DF-4BCB-820D-9E924B178C66}"/>
              </a:ext>
            </a:extLst>
          </p:cNvPr>
          <p:cNvSpPr>
            <a:spLocks noGrp="1"/>
          </p:cNvSpPr>
          <p:nvPr>
            <p:ph type="body" idx="2"/>
          </p:nvPr>
        </p:nvSpPr>
        <p:spPr>
          <a:xfrm>
            <a:off x="8790718" y="1646715"/>
            <a:ext cx="61405" cy="2395285"/>
          </a:xfrm>
        </p:spPr>
        <p:txBody>
          <a:bodyPr/>
          <a:lstStyle/>
          <a:p>
            <a:endParaRPr lang="en-IN" dirty="0"/>
          </a:p>
        </p:txBody>
      </p:sp>
      <p:pic>
        <p:nvPicPr>
          <p:cNvPr id="9220" name="Picture 4">
            <a:extLst>
              <a:ext uri="{FF2B5EF4-FFF2-40B4-BE49-F238E27FC236}">
                <a16:creationId xmlns:a16="http://schemas.microsoft.com/office/drawing/2014/main" id="{AF7BD4C3-AA35-40F7-82F4-27C404312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378" y="1152475"/>
            <a:ext cx="3999900" cy="34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79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a:xfrm>
            <a:off x="311700" y="148682"/>
            <a:ext cx="8520600" cy="1180509"/>
          </a:xfrm>
        </p:spPr>
        <p:txBody>
          <a:bodyPr/>
          <a:lstStyle/>
          <a:p>
            <a:pPr algn="l"/>
            <a:r>
              <a:rPr lang="en-US" sz="1400" b="1" i="0" u="sng" dirty="0">
                <a:solidFill>
                  <a:schemeClr val="tx1"/>
                </a:solidFill>
                <a:effectLst/>
                <a:latin typeface="Roboto" panose="02000000000000000000" pitchFamily="2" charset="0"/>
              </a:rPr>
              <a:t>Relation between Lead Time &amp; Cancelation Rate</a:t>
            </a:r>
            <a:br>
              <a:rPr lang="en-US" sz="1400" b="1" i="0" u="sng" dirty="0">
                <a:solidFill>
                  <a:schemeClr val="tx1"/>
                </a:solidFill>
                <a:effectLst/>
                <a:latin typeface="Roboto" panose="02000000000000000000" pitchFamily="2" charset="0"/>
              </a:rPr>
            </a:br>
            <a:r>
              <a:rPr lang="en-US" sz="1400" b="1" u="sng" dirty="0">
                <a:solidFill>
                  <a:srgbClr val="7030A0"/>
                </a:solidFill>
                <a:latin typeface="Roboto" panose="02000000000000000000" pitchFamily="2" charset="0"/>
              </a:rPr>
              <a:t/>
            </a:r>
            <a:br>
              <a:rPr lang="en-US" sz="1400" b="1" u="sng" dirty="0">
                <a:solidFill>
                  <a:srgbClr val="7030A0"/>
                </a:solidFill>
                <a:latin typeface="Roboto" panose="02000000000000000000" pitchFamily="2" charset="0"/>
              </a:rPr>
            </a:br>
            <a:r>
              <a:rPr lang="en-US" sz="1050" b="0" i="0" dirty="0">
                <a:solidFill>
                  <a:srgbClr val="7030A0"/>
                </a:solidFill>
                <a:effectLst/>
                <a:latin typeface="Roboto" panose="02000000000000000000" pitchFamily="2" charset="0"/>
              </a:rPr>
              <a:t>It is clear that the percentage of cancellation increases as lead time increases.</a:t>
            </a:r>
            <a:br>
              <a:rPr lang="en-US" sz="1050" b="0" i="0" dirty="0">
                <a:solidFill>
                  <a:srgbClr val="7030A0"/>
                </a:solidFill>
                <a:effectLst/>
                <a:latin typeface="Roboto" panose="02000000000000000000" pitchFamily="2" charset="0"/>
              </a:rPr>
            </a:br>
            <a:r>
              <a:rPr lang="en-US" sz="1050" b="0" i="0" dirty="0">
                <a:solidFill>
                  <a:srgbClr val="7030A0"/>
                </a:solidFill>
                <a:effectLst/>
                <a:latin typeface="Roboto" panose="02000000000000000000" pitchFamily="2" charset="0"/>
              </a:rPr>
              <a:t/>
            </a:r>
            <a:br>
              <a:rPr lang="en-US" sz="1050" b="0" i="0" dirty="0">
                <a:solidFill>
                  <a:srgbClr val="7030A0"/>
                </a:solidFill>
                <a:effectLst/>
                <a:latin typeface="Roboto" panose="02000000000000000000" pitchFamily="2" charset="0"/>
              </a:rPr>
            </a:br>
            <a:r>
              <a:rPr lang="en-US" sz="1050" b="0" i="0" dirty="0">
                <a:solidFill>
                  <a:srgbClr val="7030A0"/>
                </a:solidFill>
                <a:effectLst/>
                <a:latin typeface="Roboto" panose="02000000000000000000" pitchFamily="2" charset="0"/>
              </a:rPr>
              <a:t>We can clearly make the inference that Cancellation rate is directly proportional to the Lead time </a:t>
            </a:r>
            <a:r>
              <a:rPr lang="en-US" sz="1050" b="0" i="0" dirty="0" err="1">
                <a:solidFill>
                  <a:srgbClr val="7030A0"/>
                </a:solidFill>
                <a:effectLst/>
                <a:latin typeface="Roboto" panose="02000000000000000000" pitchFamily="2" charset="0"/>
              </a:rPr>
              <a:t>i.e</a:t>
            </a:r>
            <a:r>
              <a:rPr lang="en-US" sz="1050" b="0" i="0" dirty="0">
                <a:solidFill>
                  <a:srgbClr val="7030A0"/>
                </a:solidFill>
                <a:effectLst/>
                <a:latin typeface="Roboto" panose="02000000000000000000" pitchFamily="2" charset="0"/>
              </a:rPr>
              <a:t> as the Lead time increases the cancellation rate also increases.</a:t>
            </a:r>
            <a:r>
              <a:rPr lang="en-US" sz="1050" b="0" i="0" dirty="0">
                <a:solidFill>
                  <a:srgbClr val="212121"/>
                </a:solidFill>
                <a:effectLst/>
                <a:latin typeface="Roboto" panose="02000000000000000000" pitchFamily="2" charset="0"/>
              </a:rPr>
              <a:t/>
            </a:r>
            <a:br>
              <a:rPr lang="en-US" sz="1050" b="0" i="0" dirty="0">
                <a:solidFill>
                  <a:srgbClr val="212121"/>
                </a:solidFill>
                <a:effectLst/>
                <a:latin typeface="Roboto" panose="02000000000000000000" pitchFamily="2" charset="0"/>
              </a:rPr>
            </a:br>
            <a:r>
              <a:rPr lang="en-US" sz="1400" b="1" i="0" u="sng" dirty="0">
                <a:solidFill>
                  <a:schemeClr val="tx1"/>
                </a:solidFill>
                <a:effectLst/>
                <a:latin typeface="Roboto" panose="02000000000000000000" pitchFamily="2" charset="0"/>
              </a:rPr>
              <a:t/>
            </a:r>
            <a:br>
              <a:rPr lang="en-US" sz="1400" b="1" i="0" u="sng" dirty="0">
                <a:solidFill>
                  <a:schemeClr val="tx1"/>
                </a:solidFill>
                <a:effectLst/>
                <a:latin typeface="Roboto" panose="02000000000000000000" pitchFamily="2" charset="0"/>
              </a:rPr>
            </a:br>
            <a:r>
              <a:rPr lang="en-US" sz="1200" b="0" i="0" dirty="0">
                <a:solidFill>
                  <a:srgbClr val="212121"/>
                </a:solidFill>
                <a:effectLst/>
                <a:latin typeface="Roboto" panose="02000000000000000000" pitchFamily="2" charset="0"/>
              </a:rPr>
              <a:t/>
            </a:r>
            <a:br>
              <a:rPr lang="en-US" sz="1200" b="0" i="0" dirty="0">
                <a:solidFill>
                  <a:srgbClr val="212121"/>
                </a:solidFill>
                <a:effectLst/>
                <a:latin typeface="Roboto" panose="02000000000000000000" pitchFamily="2" charset="0"/>
              </a:rPr>
            </a:br>
            <a:r>
              <a:rPr lang="en-IN" sz="1800" b="1" i="0" u="sng" dirty="0">
                <a:solidFill>
                  <a:schemeClr val="tx1"/>
                </a:solidFill>
                <a:effectLst/>
                <a:latin typeface="Roboto" panose="02000000000000000000" pitchFamily="2" charset="0"/>
              </a:rPr>
              <a:t/>
            </a:r>
            <a:br>
              <a:rPr lang="en-IN" sz="1800" b="1" i="0" u="sng" dirty="0">
                <a:solidFill>
                  <a:schemeClr val="tx1"/>
                </a:solidFill>
                <a:effectLst/>
                <a:latin typeface="Roboto" panose="02000000000000000000" pitchFamily="2" charset="0"/>
              </a:rPr>
            </a:br>
            <a:r>
              <a:rPr lang="en-IN" sz="1800" b="1" i="0" u="sng" dirty="0">
                <a:solidFill>
                  <a:schemeClr val="tx1"/>
                </a:solidFill>
                <a:effectLst/>
                <a:latin typeface="Roboto" panose="02000000000000000000" pitchFamily="2" charset="0"/>
              </a:rPr>
              <a:t/>
            </a:r>
            <a:br>
              <a:rPr lang="en-IN" sz="1800" b="1" i="0" u="sng" dirty="0">
                <a:solidFill>
                  <a:schemeClr val="tx1"/>
                </a:solidFill>
                <a:effectLst/>
                <a:latin typeface="Roboto" panose="02000000000000000000" pitchFamily="2" charset="0"/>
              </a:rPr>
            </a:br>
            <a:endParaRPr lang="en-IN" sz="1400" b="1" i="0" u="sng" dirty="0">
              <a:solidFill>
                <a:srgbClr val="7030A0"/>
              </a:solidFill>
              <a:effectLst/>
              <a:latin typeface="Roboto" panose="02000000000000000000" pitchFamily="2" charset="0"/>
            </a:endParaRPr>
          </a:p>
        </p:txBody>
      </p:sp>
      <p:sp>
        <p:nvSpPr>
          <p:cNvPr id="4" name="Text Placeholder 3">
            <a:extLst>
              <a:ext uri="{FF2B5EF4-FFF2-40B4-BE49-F238E27FC236}">
                <a16:creationId xmlns:a16="http://schemas.microsoft.com/office/drawing/2014/main" id="{47CA2B75-741B-4618-8799-996117F47027}"/>
              </a:ext>
            </a:extLst>
          </p:cNvPr>
          <p:cNvSpPr>
            <a:spLocks noGrp="1"/>
          </p:cNvSpPr>
          <p:nvPr>
            <p:ph type="body" idx="1"/>
          </p:nvPr>
        </p:nvSpPr>
        <p:spPr>
          <a:xfrm>
            <a:off x="-151193" y="1848098"/>
            <a:ext cx="937967" cy="3338849"/>
          </a:xfrm>
        </p:spPr>
        <p:txBody>
          <a:bodyPr/>
          <a:lstStyle/>
          <a:p>
            <a:pPr marL="139700" indent="0" algn="l">
              <a:buClr>
                <a:schemeClr val="tx1"/>
              </a:buClr>
              <a:buNone/>
            </a:pPr>
            <a:endParaRPr lang="en-IN" sz="1200" b="1" dirty="0">
              <a:solidFill>
                <a:srgbClr val="7030A0"/>
              </a:solidFill>
            </a:endParaRPr>
          </a:p>
        </p:txBody>
      </p:sp>
      <p:sp>
        <p:nvSpPr>
          <p:cNvPr id="8" name="Text Placeholder 7">
            <a:extLst>
              <a:ext uri="{FF2B5EF4-FFF2-40B4-BE49-F238E27FC236}">
                <a16:creationId xmlns:a16="http://schemas.microsoft.com/office/drawing/2014/main" id="{44CB5A39-E1DF-4BCB-820D-9E924B178C66}"/>
              </a:ext>
            </a:extLst>
          </p:cNvPr>
          <p:cNvSpPr>
            <a:spLocks noGrp="1"/>
          </p:cNvSpPr>
          <p:nvPr>
            <p:ph type="body" idx="2"/>
          </p:nvPr>
        </p:nvSpPr>
        <p:spPr>
          <a:xfrm>
            <a:off x="8790718" y="1646715"/>
            <a:ext cx="61405" cy="2395285"/>
          </a:xfrm>
        </p:spPr>
        <p:txBody>
          <a:bodyPr/>
          <a:lstStyle/>
          <a:p>
            <a:endParaRPr lang="en-IN" dirty="0"/>
          </a:p>
        </p:txBody>
      </p:sp>
      <p:pic>
        <p:nvPicPr>
          <p:cNvPr id="10242" name="Picture 2">
            <a:extLst>
              <a:ext uri="{FF2B5EF4-FFF2-40B4-BE49-F238E27FC236}">
                <a16:creationId xmlns:a16="http://schemas.microsoft.com/office/drawing/2014/main" id="{B9750253-4812-4530-ADB6-920F20D8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812" y="1485911"/>
            <a:ext cx="3881488" cy="34429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B553D23-1659-4FE8-90F6-03B33A0AA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485911"/>
            <a:ext cx="4423851" cy="344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113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a:xfrm>
            <a:off x="311700" y="148683"/>
            <a:ext cx="8520600" cy="611194"/>
          </a:xfrm>
        </p:spPr>
        <p:txBody>
          <a:bodyPr/>
          <a:lstStyle/>
          <a:p>
            <a:pPr algn="l"/>
            <a:r>
              <a:rPr lang="en-US" sz="1400" b="1" i="0" u="sng" dirty="0">
                <a:solidFill>
                  <a:schemeClr val="tx1"/>
                </a:solidFill>
                <a:effectLst/>
                <a:latin typeface="Roboto" panose="02000000000000000000" pitchFamily="2" charset="0"/>
              </a:rPr>
              <a:t>Visitors origin</a:t>
            </a:r>
            <a:r>
              <a:rPr lang="en-IN" sz="1800" b="1" i="0" u="sng" dirty="0">
                <a:solidFill>
                  <a:schemeClr val="tx1"/>
                </a:solidFill>
                <a:effectLst/>
                <a:latin typeface="Roboto" panose="02000000000000000000" pitchFamily="2" charset="0"/>
              </a:rPr>
              <a:t/>
            </a:r>
            <a:br>
              <a:rPr lang="en-IN" sz="1800" b="1" i="0" u="sng" dirty="0">
                <a:solidFill>
                  <a:schemeClr val="tx1"/>
                </a:solidFill>
                <a:effectLst/>
                <a:latin typeface="Roboto" panose="02000000000000000000" pitchFamily="2" charset="0"/>
              </a:rPr>
            </a:br>
            <a:r>
              <a:rPr lang="en-IN" sz="1800" b="1" i="0" u="sng" dirty="0">
                <a:solidFill>
                  <a:schemeClr val="tx1"/>
                </a:solidFill>
                <a:effectLst/>
                <a:latin typeface="Roboto" panose="02000000000000000000" pitchFamily="2" charset="0"/>
              </a:rPr>
              <a:t/>
            </a:r>
            <a:br>
              <a:rPr lang="en-IN" sz="1800" b="1" i="0" u="sng" dirty="0">
                <a:solidFill>
                  <a:schemeClr val="tx1"/>
                </a:solidFill>
                <a:effectLst/>
                <a:latin typeface="Roboto" panose="02000000000000000000" pitchFamily="2" charset="0"/>
              </a:rPr>
            </a:br>
            <a:endParaRPr lang="en-IN" sz="1400" b="1" i="0" u="sng" dirty="0">
              <a:solidFill>
                <a:srgbClr val="7030A0"/>
              </a:solidFill>
              <a:effectLst/>
              <a:latin typeface="Roboto" panose="02000000000000000000" pitchFamily="2" charset="0"/>
            </a:endParaRPr>
          </a:p>
        </p:txBody>
      </p:sp>
      <p:sp>
        <p:nvSpPr>
          <p:cNvPr id="4" name="Text Placeholder 3">
            <a:extLst>
              <a:ext uri="{FF2B5EF4-FFF2-40B4-BE49-F238E27FC236}">
                <a16:creationId xmlns:a16="http://schemas.microsoft.com/office/drawing/2014/main" id="{47CA2B75-741B-4618-8799-996117F47027}"/>
              </a:ext>
            </a:extLst>
          </p:cNvPr>
          <p:cNvSpPr>
            <a:spLocks noGrp="1"/>
          </p:cNvSpPr>
          <p:nvPr>
            <p:ph type="body" idx="1"/>
          </p:nvPr>
        </p:nvSpPr>
        <p:spPr>
          <a:xfrm>
            <a:off x="631904" y="1485911"/>
            <a:ext cx="3486614" cy="3442928"/>
          </a:xfrm>
        </p:spPr>
        <p:txBody>
          <a:bodyPr/>
          <a:lstStyle/>
          <a:p>
            <a:pPr algn="l">
              <a:buClr>
                <a:schemeClr val="tx1"/>
              </a:buClr>
              <a:buFont typeface="Wingdings" panose="05000000000000000000" pitchFamily="2" charset="2"/>
              <a:buChar char="Ø"/>
            </a:pPr>
            <a:r>
              <a:rPr lang="en-US" sz="1200" i="0" dirty="0">
                <a:solidFill>
                  <a:srgbClr val="7030A0"/>
                </a:solidFill>
                <a:effectLst/>
                <a:latin typeface="Roboto" panose="02000000000000000000" pitchFamily="2" charset="0"/>
              </a:rPr>
              <a:t>This graph is re[resentencing visitors origin</a:t>
            </a:r>
          </a:p>
          <a:p>
            <a:pPr marL="139700" indent="0" algn="l">
              <a:buClr>
                <a:schemeClr val="tx1"/>
              </a:buClr>
              <a:buNone/>
            </a:pPr>
            <a:endParaRPr lang="en-US" sz="120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i="0" dirty="0">
                <a:solidFill>
                  <a:srgbClr val="7030A0"/>
                </a:solidFill>
                <a:effectLst/>
                <a:latin typeface="Roboto" panose="02000000000000000000" pitchFamily="2" charset="0"/>
              </a:rPr>
              <a:t>Here we can see the count of visitors coming from</a:t>
            </a:r>
          </a:p>
          <a:p>
            <a:pPr algn="l">
              <a:buClr>
                <a:schemeClr val="tx1"/>
              </a:buClr>
              <a:buFont typeface="Wingdings" panose="05000000000000000000" pitchFamily="2" charset="2"/>
              <a:buChar char="Ø"/>
            </a:pPr>
            <a:r>
              <a:rPr lang="en-US" sz="1200" i="0" dirty="0">
                <a:solidFill>
                  <a:srgbClr val="7030A0"/>
                </a:solidFill>
                <a:effectLst/>
                <a:latin typeface="Roboto" panose="02000000000000000000" pitchFamily="2" charset="0"/>
              </a:rPr>
              <a:t> So they don't entertain hotels which put them on waiting list for too long. </a:t>
            </a:r>
          </a:p>
          <a:p>
            <a:pPr algn="l">
              <a:buClr>
                <a:schemeClr val="tx1"/>
              </a:buClr>
              <a:buFont typeface="Wingdings" panose="05000000000000000000" pitchFamily="2" charset="2"/>
              <a:buChar char="Ø"/>
            </a:pPr>
            <a:endParaRPr lang="en-US" sz="120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i="0" dirty="0">
                <a:solidFill>
                  <a:srgbClr val="7030A0"/>
                </a:solidFill>
                <a:effectLst/>
                <a:latin typeface="Roboto" panose="02000000000000000000" pitchFamily="2" charset="0"/>
              </a:rPr>
              <a:t>In general hotel </a:t>
            </a:r>
            <a:r>
              <a:rPr lang="en-US" sz="1200" i="0" dirty="0" err="1">
                <a:solidFill>
                  <a:srgbClr val="7030A0"/>
                </a:solidFill>
                <a:effectLst/>
                <a:latin typeface="Roboto" panose="02000000000000000000" pitchFamily="2" charset="0"/>
              </a:rPr>
              <a:t>mangement</a:t>
            </a:r>
            <a:r>
              <a:rPr lang="en-US" sz="1200" i="0" dirty="0">
                <a:solidFill>
                  <a:srgbClr val="7030A0"/>
                </a:solidFill>
                <a:effectLst/>
                <a:latin typeface="Roboto" panose="02000000000000000000" pitchFamily="2" charset="0"/>
              </a:rPr>
              <a:t> sees that they make </a:t>
            </a:r>
            <a:r>
              <a:rPr lang="en-US" sz="1200" i="0" dirty="0" err="1">
                <a:solidFill>
                  <a:srgbClr val="7030A0"/>
                </a:solidFill>
                <a:effectLst/>
                <a:latin typeface="Roboto" panose="02000000000000000000" pitchFamily="2" charset="0"/>
              </a:rPr>
              <a:t>arrngement</a:t>
            </a:r>
            <a:r>
              <a:rPr lang="en-US" sz="1200" i="0" dirty="0">
                <a:solidFill>
                  <a:srgbClr val="7030A0"/>
                </a:solidFill>
                <a:effectLst/>
                <a:latin typeface="Roboto" panose="02000000000000000000" pitchFamily="2" charset="0"/>
              </a:rPr>
              <a:t> </a:t>
            </a:r>
            <a:r>
              <a:rPr lang="en-US" sz="1200" i="0" dirty="0" err="1">
                <a:solidFill>
                  <a:srgbClr val="7030A0"/>
                </a:solidFill>
                <a:effectLst/>
                <a:latin typeface="Roboto" panose="02000000000000000000" pitchFamily="2" charset="0"/>
              </a:rPr>
              <a:t>immediatelty</a:t>
            </a:r>
            <a:r>
              <a:rPr lang="en-US" sz="1200" i="0" dirty="0">
                <a:solidFill>
                  <a:srgbClr val="7030A0"/>
                </a:solidFill>
                <a:effectLst/>
                <a:latin typeface="Roboto" panose="02000000000000000000" pitchFamily="2" charset="0"/>
              </a:rPr>
              <a:t> and provide rooms to them with almost zero waiting list.</a:t>
            </a:r>
            <a:endParaRPr lang="en-IN" sz="1200" dirty="0">
              <a:solidFill>
                <a:srgbClr val="7030A0"/>
              </a:solidFill>
            </a:endParaRPr>
          </a:p>
        </p:txBody>
      </p:sp>
      <p:sp>
        <p:nvSpPr>
          <p:cNvPr id="8" name="Text Placeholder 7">
            <a:extLst>
              <a:ext uri="{FF2B5EF4-FFF2-40B4-BE49-F238E27FC236}">
                <a16:creationId xmlns:a16="http://schemas.microsoft.com/office/drawing/2014/main" id="{44CB5A39-E1DF-4BCB-820D-9E924B178C66}"/>
              </a:ext>
            </a:extLst>
          </p:cNvPr>
          <p:cNvSpPr>
            <a:spLocks noGrp="1"/>
          </p:cNvSpPr>
          <p:nvPr>
            <p:ph type="body" idx="2"/>
          </p:nvPr>
        </p:nvSpPr>
        <p:spPr>
          <a:xfrm>
            <a:off x="8790718" y="1646715"/>
            <a:ext cx="61405" cy="2395285"/>
          </a:xfrm>
        </p:spPr>
        <p:txBody>
          <a:bodyPr/>
          <a:lstStyle/>
          <a:p>
            <a:endParaRPr lang="en-IN" dirty="0"/>
          </a:p>
        </p:txBody>
      </p:sp>
      <p:pic>
        <p:nvPicPr>
          <p:cNvPr id="2050" name="Picture 2">
            <a:extLst>
              <a:ext uri="{FF2B5EF4-FFF2-40B4-BE49-F238E27FC236}">
                <a16:creationId xmlns:a16="http://schemas.microsoft.com/office/drawing/2014/main" id="{312A9CE3-E5B9-4D6D-B51F-D5CBE20A7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871" y="1558481"/>
            <a:ext cx="3705225" cy="325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69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b="1" u="sng" dirty="0">
                <a:solidFill>
                  <a:schemeClr val="tx1"/>
                </a:solidFill>
                <a:latin typeface="Roboto" panose="02000000000000000000" pitchFamily="2" charset="0"/>
              </a:rPr>
              <a:t>Visitors origin</a:t>
            </a:r>
            <a:endParaRPr lang="en-IN" dirty="0"/>
          </a:p>
        </p:txBody>
      </p:sp>
      <p:sp>
        <p:nvSpPr>
          <p:cNvPr id="4" name="Text Placeholder 3"/>
          <p:cNvSpPr>
            <a:spLocks noGrp="1"/>
          </p:cNvSpPr>
          <p:nvPr>
            <p:ph type="body" idx="2"/>
          </p:nvPr>
        </p:nvSpPr>
        <p:spPr/>
        <p:txBody>
          <a:bodyPr/>
          <a:lstStyle/>
          <a:p>
            <a:r>
              <a:rPr lang="en-IN" dirty="0" smtClean="0"/>
              <a:t>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091" y="939784"/>
            <a:ext cx="736351" cy="377818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43495"/>
            <a:ext cx="6674273" cy="3370760"/>
          </a:xfrm>
          <a:prstGeom prst="rect">
            <a:avLst/>
          </a:prstGeom>
        </p:spPr>
      </p:pic>
    </p:spTree>
    <p:extLst>
      <p:ext uri="{BB962C8B-B14F-4D97-AF65-F5344CB8AC3E}">
        <p14:creationId xmlns:p14="http://schemas.microsoft.com/office/powerpoint/2010/main" val="1301657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4698DB-23E5-413D-9BA5-D9A67CC7997A}"/>
              </a:ext>
            </a:extLst>
          </p:cNvPr>
          <p:cNvSpPr>
            <a:spLocks noGrp="1"/>
          </p:cNvSpPr>
          <p:nvPr>
            <p:ph type="title"/>
          </p:nvPr>
        </p:nvSpPr>
        <p:spPr>
          <a:xfrm>
            <a:off x="311700" y="148683"/>
            <a:ext cx="8520600" cy="611194"/>
          </a:xfrm>
        </p:spPr>
        <p:txBody>
          <a:bodyPr/>
          <a:lstStyle/>
          <a:p>
            <a:r>
              <a:rPr lang="en-IN" sz="1600" b="1" i="0" u="sng" dirty="0">
                <a:solidFill>
                  <a:srgbClr val="FF0000"/>
                </a:solidFill>
                <a:effectLst/>
                <a:latin typeface="Roboto" panose="02000000000000000000" pitchFamily="2" charset="0"/>
              </a:rPr>
              <a:t>Inferences and Conclusion</a:t>
            </a:r>
            <a:r>
              <a:rPr lang="en-IN" sz="1050" b="0" i="0" dirty="0">
                <a:solidFill>
                  <a:srgbClr val="212121"/>
                </a:solidFill>
                <a:effectLst/>
                <a:latin typeface="Roboto" panose="02000000000000000000" pitchFamily="2" charset="0"/>
              </a:rPr>
              <a:t/>
            </a:r>
            <a:br>
              <a:rPr lang="en-IN" sz="1050" b="0" i="0" dirty="0">
                <a:solidFill>
                  <a:srgbClr val="212121"/>
                </a:solidFill>
                <a:effectLst/>
                <a:latin typeface="Roboto" panose="02000000000000000000" pitchFamily="2" charset="0"/>
              </a:rPr>
            </a:br>
            <a:r>
              <a:rPr lang="en-IN" sz="1800" b="1" i="0" u="sng" dirty="0">
                <a:solidFill>
                  <a:schemeClr val="tx1"/>
                </a:solidFill>
                <a:effectLst/>
                <a:latin typeface="Roboto" panose="02000000000000000000" pitchFamily="2" charset="0"/>
              </a:rPr>
              <a:t/>
            </a:r>
            <a:br>
              <a:rPr lang="en-IN" sz="1800" b="1" i="0" u="sng" dirty="0">
                <a:solidFill>
                  <a:schemeClr val="tx1"/>
                </a:solidFill>
                <a:effectLst/>
                <a:latin typeface="Roboto" panose="02000000000000000000" pitchFamily="2" charset="0"/>
              </a:rPr>
            </a:br>
            <a:r>
              <a:rPr lang="en-IN" sz="1800" b="1" i="0" u="sng" dirty="0">
                <a:solidFill>
                  <a:schemeClr val="tx1"/>
                </a:solidFill>
                <a:effectLst/>
                <a:latin typeface="Roboto" panose="02000000000000000000" pitchFamily="2" charset="0"/>
              </a:rPr>
              <a:t/>
            </a:r>
            <a:br>
              <a:rPr lang="en-IN" sz="1800" b="1" i="0" u="sng" dirty="0">
                <a:solidFill>
                  <a:schemeClr val="tx1"/>
                </a:solidFill>
                <a:effectLst/>
                <a:latin typeface="Roboto" panose="02000000000000000000" pitchFamily="2" charset="0"/>
              </a:rPr>
            </a:br>
            <a:endParaRPr lang="en-IN" sz="1400" b="1" i="0" u="sng" dirty="0">
              <a:solidFill>
                <a:srgbClr val="7030A0"/>
              </a:solidFill>
              <a:effectLst/>
              <a:latin typeface="Roboto" panose="02000000000000000000" pitchFamily="2" charset="0"/>
            </a:endParaRPr>
          </a:p>
        </p:txBody>
      </p:sp>
      <p:sp>
        <p:nvSpPr>
          <p:cNvPr id="4" name="Text Placeholder 3">
            <a:extLst>
              <a:ext uri="{FF2B5EF4-FFF2-40B4-BE49-F238E27FC236}">
                <a16:creationId xmlns:a16="http://schemas.microsoft.com/office/drawing/2014/main" id="{47CA2B75-741B-4618-8799-996117F47027}"/>
              </a:ext>
            </a:extLst>
          </p:cNvPr>
          <p:cNvSpPr>
            <a:spLocks noGrp="1"/>
          </p:cNvSpPr>
          <p:nvPr>
            <p:ph type="body" idx="1"/>
          </p:nvPr>
        </p:nvSpPr>
        <p:spPr>
          <a:xfrm>
            <a:off x="631904" y="617034"/>
            <a:ext cx="7575394" cy="4163121"/>
          </a:xfrm>
        </p:spPr>
        <p:txBody>
          <a:bodyPr/>
          <a:lstStyle/>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The majority of guests come from western </a:t>
            </a:r>
            <a:r>
              <a:rPr lang="en-US" sz="1200" b="0" i="0" dirty="0" err="1">
                <a:solidFill>
                  <a:srgbClr val="7030A0"/>
                </a:solidFill>
                <a:effectLst/>
                <a:latin typeface="Roboto" panose="02000000000000000000" pitchFamily="2" charset="0"/>
              </a:rPr>
              <a:t>europe</a:t>
            </a:r>
            <a:r>
              <a:rPr lang="en-US" sz="1200" b="0" i="0" dirty="0">
                <a:solidFill>
                  <a:srgbClr val="7030A0"/>
                </a:solidFill>
                <a:effectLst/>
                <a:latin typeface="Roboto" panose="02000000000000000000" pitchFamily="2" charset="0"/>
              </a:rPr>
              <a:t> countries.</a:t>
            </a:r>
          </a:p>
          <a:p>
            <a:pPr marL="139700" indent="0" algn="l">
              <a:buClr>
                <a:schemeClr val="tx1"/>
              </a:buClr>
              <a:buNone/>
            </a:pPr>
            <a:endParaRPr lang="en-US" sz="1200" b="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Majority of the hotels booked are city hotel.</a:t>
            </a:r>
          </a:p>
          <a:p>
            <a:pPr marL="139700" indent="0" algn="l">
              <a:buClr>
                <a:schemeClr val="tx1"/>
              </a:buClr>
              <a:buNone/>
            </a:pPr>
            <a:endParaRPr lang="en-US" sz="1200" b="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The number of repeated guests is too low.</a:t>
            </a:r>
          </a:p>
          <a:p>
            <a:pPr marL="139700" indent="0" algn="l">
              <a:buClr>
                <a:schemeClr val="tx1"/>
              </a:buClr>
              <a:buNone/>
            </a:pPr>
            <a:endParaRPr lang="en-US" sz="1200" b="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City hotel has highest percentage of cancellation rate.</a:t>
            </a:r>
          </a:p>
          <a:p>
            <a:pPr marL="139700" indent="0" algn="l">
              <a:buClr>
                <a:schemeClr val="tx1"/>
              </a:buClr>
              <a:buNone/>
            </a:pPr>
            <a:endParaRPr lang="en-US" sz="1200" b="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We also realize that the high rate of cancellations can be due high no deposit policies.</a:t>
            </a:r>
          </a:p>
          <a:p>
            <a:pPr marL="139700" indent="0" algn="l">
              <a:buClr>
                <a:schemeClr val="tx1"/>
              </a:buClr>
              <a:buNone/>
            </a:pPr>
            <a:endParaRPr lang="en-US" sz="1200" b="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The month of January and February has less waiting time compared to other months.</a:t>
            </a:r>
          </a:p>
          <a:p>
            <a:pPr marL="139700" indent="0" algn="l">
              <a:buClr>
                <a:schemeClr val="tx1"/>
              </a:buClr>
              <a:buNone/>
            </a:pPr>
            <a:endParaRPr lang="en-US" sz="1200" b="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Both the hotels has high percentage of special request but the City hotel likely to receive a high number of special requests as its percentage of special requests is 71.</a:t>
            </a:r>
          </a:p>
          <a:p>
            <a:pPr marL="139700" indent="0" algn="l">
              <a:buClr>
                <a:schemeClr val="tx1"/>
              </a:buClr>
              <a:buNone/>
            </a:pPr>
            <a:endParaRPr lang="en-US" sz="1200" b="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The optimal length of stay in order to get the best daily rate varies as the number of adults varies</a:t>
            </a:r>
          </a:p>
          <a:p>
            <a:pPr marL="139700" indent="0" algn="l">
              <a:buClr>
                <a:schemeClr val="tx1"/>
              </a:buClr>
              <a:buNone/>
            </a:pPr>
            <a:endParaRPr lang="en-US" sz="1200" b="0" i="0" dirty="0">
              <a:solidFill>
                <a:srgbClr val="7030A0"/>
              </a:solidFill>
              <a:effectLst/>
              <a:latin typeface="Roboto" panose="02000000000000000000" pitchFamily="2" charset="0"/>
            </a:endParaRPr>
          </a:p>
          <a:p>
            <a:pPr algn="l">
              <a:buClr>
                <a:schemeClr val="tx1"/>
              </a:buClr>
              <a:buFont typeface="Wingdings" panose="05000000000000000000" pitchFamily="2" charset="2"/>
              <a:buChar char="Ø"/>
            </a:pPr>
            <a:r>
              <a:rPr lang="en-US" sz="1200" b="0" i="0" dirty="0">
                <a:solidFill>
                  <a:srgbClr val="7030A0"/>
                </a:solidFill>
                <a:effectLst/>
                <a:latin typeface="Roboto" panose="02000000000000000000" pitchFamily="2" charset="0"/>
              </a:rPr>
              <a:t>we do not have repeated guests, we should target our advertisement on guests to increase returning guests.</a:t>
            </a:r>
          </a:p>
        </p:txBody>
      </p:sp>
      <p:sp>
        <p:nvSpPr>
          <p:cNvPr id="8" name="Text Placeholder 7">
            <a:extLst>
              <a:ext uri="{FF2B5EF4-FFF2-40B4-BE49-F238E27FC236}">
                <a16:creationId xmlns:a16="http://schemas.microsoft.com/office/drawing/2014/main" id="{44CB5A39-E1DF-4BCB-820D-9E924B178C66}"/>
              </a:ext>
            </a:extLst>
          </p:cNvPr>
          <p:cNvSpPr>
            <a:spLocks noGrp="1"/>
          </p:cNvSpPr>
          <p:nvPr>
            <p:ph type="body" idx="2"/>
          </p:nvPr>
        </p:nvSpPr>
        <p:spPr>
          <a:xfrm>
            <a:off x="8790718" y="1646715"/>
            <a:ext cx="61405" cy="2395285"/>
          </a:xfrm>
        </p:spPr>
        <p:txBody>
          <a:bodyPr/>
          <a:lstStyle/>
          <a:p>
            <a:endParaRPr lang="en-IN" dirty="0"/>
          </a:p>
        </p:txBody>
      </p:sp>
    </p:spTree>
    <p:extLst>
      <p:ext uri="{BB962C8B-B14F-4D97-AF65-F5344CB8AC3E}">
        <p14:creationId xmlns:p14="http://schemas.microsoft.com/office/powerpoint/2010/main" val="355715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p>
            <a:r>
              <a:rPr lang="en-US" sz="2000" b="1" u="sng" dirty="0">
                <a:latin typeface="Arial"/>
                <a:ea typeface="Arial"/>
                <a:cs typeface="Arial"/>
                <a:sym typeface="Arial"/>
              </a:rPr>
              <a:t>Analysis based on:-</a:t>
            </a:r>
            <a:br>
              <a:rPr lang="en-US" sz="2000" b="1" u="sng" dirty="0">
                <a:latin typeface="Arial"/>
                <a:ea typeface="Arial"/>
                <a:cs typeface="Arial"/>
                <a:sym typeface="Arial"/>
              </a:rPr>
            </a:br>
            <a:r>
              <a:rPr lang="en-US" sz="2000" b="1" u="sng" dirty="0">
                <a:latin typeface="Arial"/>
                <a:ea typeface="Arial"/>
                <a:cs typeface="Arial"/>
                <a:sym typeface="Arial"/>
              </a:rPr>
              <a:t/>
            </a:r>
            <a:br>
              <a:rPr lang="en-US" sz="2000" b="1" u="sng" dirty="0">
                <a:latin typeface="Arial"/>
                <a:ea typeface="Arial"/>
                <a:cs typeface="Arial"/>
                <a:sym typeface="Arial"/>
              </a:rPr>
            </a:br>
            <a:r>
              <a:rPr lang="en-US" sz="1800" u="sng" dirty="0">
                <a:solidFill>
                  <a:srgbClr val="7030A0"/>
                </a:solidFill>
                <a:latin typeface="Arial"/>
                <a:ea typeface="Arial"/>
                <a:cs typeface="Arial"/>
                <a:sym typeface="Arial"/>
              </a:rPr>
              <a:t>Distribution of Booking(Total, Confirmed, Canceled)</a:t>
            </a:r>
            <a:br>
              <a:rPr lang="en-US" sz="1800" u="sng" dirty="0">
                <a:solidFill>
                  <a:srgbClr val="7030A0"/>
                </a:solidFill>
                <a:latin typeface="Arial"/>
                <a:ea typeface="Arial"/>
                <a:cs typeface="Arial"/>
                <a:sym typeface="Arial"/>
              </a:rPr>
            </a:br>
            <a:r>
              <a:rPr lang="en-US" sz="1800" u="sng" dirty="0">
                <a:solidFill>
                  <a:srgbClr val="7030A0"/>
                </a:solidFill>
                <a:latin typeface="Arial"/>
                <a:ea typeface="Arial"/>
                <a:cs typeface="Arial"/>
                <a:sym typeface="Arial"/>
              </a:rPr>
              <a:t/>
            </a:r>
            <a:br>
              <a:rPr lang="en-US" sz="1800" u="sng" dirty="0">
                <a:solidFill>
                  <a:srgbClr val="7030A0"/>
                </a:solidFill>
                <a:latin typeface="Arial"/>
                <a:ea typeface="Arial"/>
                <a:cs typeface="Arial"/>
                <a:sym typeface="Arial"/>
              </a:rPr>
            </a:br>
            <a:r>
              <a:rPr lang="en-US" sz="1800" u="sng" dirty="0">
                <a:solidFill>
                  <a:srgbClr val="7030A0"/>
                </a:solidFill>
                <a:latin typeface="Arial"/>
                <a:ea typeface="Arial"/>
                <a:cs typeface="Arial"/>
                <a:sym typeface="Arial"/>
              </a:rPr>
              <a:t>N</a:t>
            </a:r>
            <a:r>
              <a:rPr lang="en-IN" sz="1800" i="0" u="sng" dirty="0">
                <a:solidFill>
                  <a:srgbClr val="7030A0"/>
                </a:solidFill>
                <a:effectLst/>
                <a:latin typeface="+mn-lt"/>
              </a:rPr>
              <a:t>umber of special requests</a:t>
            </a:r>
            <a:br>
              <a:rPr lang="en-IN" sz="1800" i="0" u="sng" dirty="0">
                <a:solidFill>
                  <a:srgbClr val="7030A0"/>
                </a:solidFill>
                <a:effectLst/>
                <a:latin typeface="+mn-lt"/>
              </a:rPr>
            </a:br>
            <a:r>
              <a:rPr lang="en-IN" sz="800" b="0" i="0" dirty="0">
                <a:solidFill>
                  <a:srgbClr val="212121"/>
                </a:solidFill>
                <a:effectLst/>
                <a:latin typeface="Roboto" panose="02000000000000000000" pitchFamily="2" charset="0"/>
              </a:rPr>
              <a:t/>
            </a:r>
            <a:br>
              <a:rPr lang="en-IN" sz="800" b="0" i="0" dirty="0">
                <a:solidFill>
                  <a:srgbClr val="212121"/>
                </a:solidFill>
                <a:effectLst/>
                <a:latin typeface="Roboto" panose="02000000000000000000" pitchFamily="2" charset="0"/>
              </a:rPr>
            </a:br>
            <a:r>
              <a:rPr lang="en-IN" sz="800" b="0" i="0" dirty="0">
                <a:solidFill>
                  <a:srgbClr val="212121"/>
                </a:solidFill>
                <a:effectLst/>
                <a:latin typeface="Roboto" panose="02000000000000000000" pitchFamily="2" charset="0"/>
              </a:rPr>
              <a:t/>
            </a:r>
            <a:br>
              <a:rPr lang="en-IN" sz="800" b="0" i="0" dirty="0">
                <a:solidFill>
                  <a:srgbClr val="212121"/>
                </a:solidFill>
                <a:effectLst/>
                <a:latin typeface="Roboto" panose="02000000000000000000" pitchFamily="2" charset="0"/>
              </a:rPr>
            </a:br>
            <a:r>
              <a:rPr lang="en-US" sz="1800" u="sng" dirty="0" err="1">
                <a:solidFill>
                  <a:srgbClr val="7030A0"/>
                </a:solidFill>
                <a:latin typeface="Arial"/>
                <a:ea typeface="Arial"/>
                <a:cs typeface="Arial"/>
                <a:sym typeface="Arial"/>
              </a:rPr>
              <a:t>Arival</a:t>
            </a:r>
            <a:r>
              <a:rPr lang="en-US" sz="1800" u="sng" dirty="0">
                <a:solidFill>
                  <a:srgbClr val="7030A0"/>
                </a:solidFill>
                <a:latin typeface="Arial"/>
                <a:ea typeface="Arial"/>
                <a:cs typeface="Arial"/>
                <a:sym typeface="Arial"/>
              </a:rPr>
              <a:t> period</a:t>
            </a:r>
            <a:br>
              <a:rPr lang="en-US" sz="1800" u="sng" dirty="0">
                <a:solidFill>
                  <a:srgbClr val="7030A0"/>
                </a:solidFill>
                <a:latin typeface="Arial"/>
                <a:ea typeface="Arial"/>
                <a:cs typeface="Arial"/>
                <a:sym typeface="Arial"/>
              </a:rPr>
            </a:br>
            <a:r>
              <a:rPr lang="en-US" sz="1800" dirty="0">
                <a:solidFill>
                  <a:srgbClr val="7030A0"/>
                </a:solidFill>
                <a:latin typeface="Arial"/>
                <a:ea typeface="Arial"/>
                <a:cs typeface="Arial"/>
                <a:sym typeface="Arial"/>
              </a:rPr>
              <a:t/>
            </a:r>
            <a:br>
              <a:rPr lang="en-US" sz="1800" dirty="0">
                <a:solidFill>
                  <a:srgbClr val="7030A0"/>
                </a:solidFill>
                <a:latin typeface="Arial"/>
                <a:ea typeface="Arial"/>
                <a:cs typeface="Arial"/>
                <a:sym typeface="Arial"/>
              </a:rPr>
            </a:br>
            <a:r>
              <a:rPr lang="en-US" sz="1800" u="sng" dirty="0">
                <a:solidFill>
                  <a:srgbClr val="7030A0"/>
                </a:solidFill>
                <a:latin typeface="Arial"/>
                <a:ea typeface="Arial"/>
                <a:cs typeface="Arial"/>
                <a:sym typeface="Arial"/>
              </a:rPr>
              <a:t>Minimum night spent</a:t>
            </a:r>
            <a:br>
              <a:rPr lang="en-US" sz="1800" u="sng" dirty="0">
                <a:solidFill>
                  <a:srgbClr val="7030A0"/>
                </a:solidFill>
                <a:latin typeface="Arial"/>
                <a:ea typeface="Arial"/>
                <a:cs typeface="Arial"/>
                <a:sym typeface="Arial"/>
              </a:rPr>
            </a:br>
            <a:r>
              <a:rPr lang="en-US" sz="1800" u="sng" dirty="0">
                <a:solidFill>
                  <a:srgbClr val="7030A0"/>
                </a:solidFill>
                <a:latin typeface="Arial"/>
                <a:ea typeface="Arial"/>
                <a:cs typeface="Arial"/>
                <a:sym typeface="Arial"/>
              </a:rPr>
              <a:t/>
            </a:r>
            <a:br>
              <a:rPr lang="en-US" sz="1800" u="sng" dirty="0">
                <a:solidFill>
                  <a:srgbClr val="7030A0"/>
                </a:solidFill>
                <a:latin typeface="Arial"/>
                <a:ea typeface="Arial"/>
                <a:cs typeface="Arial"/>
                <a:sym typeface="Arial"/>
              </a:rPr>
            </a:br>
            <a:r>
              <a:rPr lang="en-US" sz="1800" u="sng" dirty="0">
                <a:solidFill>
                  <a:srgbClr val="7030A0"/>
                </a:solidFill>
                <a:latin typeface="Arial"/>
                <a:ea typeface="Arial"/>
                <a:cs typeface="Arial"/>
                <a:sym typeface="Arial"/>
              </a:rPr>
              <a:t>Number of Special request</a:t>
            </a:r>
            <a:br>
              <a:rPr lang="en-US" sz="1800" u="sng" dirty="0">
                <a:solidFill>
                  <a:srgbClr val="7030A0"/>
                </a:solidFill>
                <a:latin typeface="Arial"/>
                <a:ea typeface="Arial"/>
                <a:cs typeface="Arial"/>
                <a:sym typeface="Arial"/>
              </a:rPr>
            </a:br>
            <a:r>
              <a:rPr lang="en-US" sz="1800" u="sng" dirty="0">
                <a:solidFill>
                  <a:srgbClr val="7030A0"/>
                </a:solidFill>
                <a:latin typeface="Arial"/>
                <a:ea typeface="Arial"/>
                <a:cs typeface="Arial"/>
                <a:sym typeface="Arial"/>
              </a:rPr>
              <a:t/>
            </a:r>
            <a:br>
              <a:rPr lang="en-US" sz="1800" u="sng" dirty="0">
                <a:solidFill>
                  <a:srgbClr val="7030A0"/>
                </a:solidFill>
                <a:latin typeface="Arial"/>
                <a:ea typeface="Arial"/>
                <a:cs typeface="Arial"/>
                <a:sym typeface="Arial"/>
              </a:rPr>
            </a:br>
            <a:r>
              <a:rPr lang="en-US" sz="1800" u="sng" dirty="0">
                <a:solidFill>
                  <a:srgbClr val="7030A0"/>
                </a:solidFill>
                <a:latin typeface="Arial"/>
                <a:ea typeface="Arial"/>
                <a:cs typeface="Arial"/>
                <a:sym typeface="Arial"/>
              </a:rPr>
              <a:t>ADR</a:t>
            </a:r>
            <a:r>
              <a:rPr lang="en-US" sz="1800" dirty="0">
                <a:latin typeface="Arial"/>
                <a:ea typeface="Arial"/>
                <a:cs typeface="Arial"/>
                <a:sym typeface="Arial"/>
              </a:rPr>
              <a:t/>
            </a:r>
            <a:br>
              <a:rPr lang="en-US" sz="1800" dirty="0">
                <a:latin typeface="Arial"/>
                <a:ea typeface="Arial"/>
                <a:cs typeface="Arial"/>
                <a:sym typeface="Arial"/>
              </a:rPr>
            </a:br>
            <a:endParaRPr lang="en-US" sz="18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158400" y="139500"/>
            <a:ext cx="8827200" cy="4929300"/>
          </a:xfrm>
          <a:noFill/>
          <a:ln>
            <a:noFill/>
          </a:ln>
        </p:spPr>
        <p:txBody>
          <a:bodyPr spcFirstLastPara="1" wrap="square" lIns="91425" tIns="91425" rIns="91425" bIns="91425" anchor="ctr" anchorCtr="0">
            <a:noAutofit/>
          </a:bodyPr>
          <a:lstStyle/>
          <a:p>
            <a:r>
              <a:rPr lang="en-US" dirty="0"/>
              <a:t/>
            </a:r>
            <a:br>
              <a:rPr lang="en-US" dirty="0"/>
            </a:br>
            <a:r>
              <a:rPr lang="en-US" dirty="0">
                <a:sym typeface="Arial"/>
              </a:rPr>
              <a:t/>
            </a:r>
            <a:br>
              <a:rPr lang="en-US" dirty="0">
                <a:sym typeface="Arial"/>
              </a:rPr>
            </a:br>
            <a:r>
              <a:rPr lang="en-US" dirty="0">
                <a:sym typeface="Arial"/>
              </a:rPr>
              <a:t/>
            </a:r>
            <a:br>
              <a:rPr lang="en-US" dirty="0">
                <a:sym typeface="Arial"/>
              </a:rPr>
            </a:br>
            <a:endParaRPr lang="en-US" dirty="0">
              <a:sym typeface="Arial"/>
            </a:endParaRPr>
          </a:p>
        </p:txBody>
      </p:sp>
      <p:sp>
        <p:nvSpPr>
          <p:cNvPr id="5" name="TextBox 4">
            <a:extLst>
              <a:ext uri="{FF2B5EF4-FFF2-40B4-BE49-F238E27FC236}">
                <a16:creationId xmlns:a16="http://schemas.microsoft.com/office/drawing/2014/main" id="{67F7CF56-33CC-4A3D-A0BC-9636F180B397}"/>
              </a:ext>
            </a:extLst>
          </p:cNvPr>
          <p:cNvSpPr txBox="1"/>
          <p:nvPr/>
        </p:nvSpPr>
        <p:spPr>
          <a:xfrm>
            <a:off x="158400" y="139500"/>
            <a:ext cx="7286400" cy="5262979"/>
          </a:xfrm>
          <a:prstGeom prst="rect">
            <a:avLst/>
          </a:prstGeom>
          <a:noFill/>
        </p:spPr>
        <p:txBody>
          <a:bodyPr wrap="square">
            <a:spAutoFit/>
          </a:bodyPr>
          <a:lstStyle/>
          <a:p>
            <a:pPr algn="l"/>
            <a:r>
              <a:rPr lang="en-US" b="0" i="0" u="sng" dirty="0">
                <a:solidFill>
                  <a:schemeClr val="tx1"/>
                </a:solidFill>
                <a:effectLst/>
                <a:latin typeface="Roboto" panose="02000000000000000000" pitchFamily="2" charset="0"/>
              </a:rPr>
              <a:t>Data Cleaning</a:t>
            </a:r>
          </a:p>
          <a:p>
            <a:pPr marL="285750" indent="-285750" algn="l">
              <a:buClr>
                <a:schemeClr val="tx1"/>
              </a:buClr>
              <a:buFont typeface="Wingdings" panose="05000000000000000000" pitchFamily="2" charset="2"/>
              <a:buChar char="Ø"/>
            </a:pPr>
            <a:endParaRPr lang="en-US" b="0" i="0" u="sng" dirty="0">
              <a:solidFill>
                <a:schemeClr val="tx1"/>
              </a:solidFill>
              <a:effectLst/>
              <a:latin typeface="Roboto" panose="02000000000000000000" pitchFamily="2" charset="0"/>
            </a:endParaRPr>
          </a:p>
          <a:p>
            <a:pPr marL="285750" indent="-285750" algn="l">
              <a:buClr>
                <a:schemeClr val="tx1"/>
              </a:buClr>
              <a:buFont typeface="Wingdings" panose="05000000000000000000" pitchFamily="2" charset="2"/>
              <a:buChar char="Ø"/>
            </a:pPr>
            <a:r>
              <a:rPr lang="en-US" b="0" i="0" dirty="0">
                <a:solidFill>
                  <a:srgbClr val="7030A0"/>
                </a:solidFill>
                <a:effectLst/>
                <a:latin typeface="Roboto" panose="02000000000000000000" pitchFamily="2" charset="0"/>
              </a:rPr>
              <a:t>The columns children, country, agent, company have null values. We Removed Null values.</a:t>
            </a:r>
          </a:p>
          <a:p>
            <a:pPr marL="285750" indent="-285750" algn="l">
              <a:buClr>
                <a:schemeClr val="tx1"/>
              </a:buClr>
              <a:buFont typeface="Wingdings" panose="05000000000000000000" pitchFamily="2" charset="2"/>
              <a:buChar char="Ø"/>
            </a:pPr>
            <a:endParaRPr lang="en-US" b="0" i="0" dirty="0">
              <a:solidFill>
                <a:srgbClr val="7030A0"/>
              </a:solidFill>
              <a:effectLst/>
              <a:latin typeface="Roboto" panose="02000000000000000000" pitchFamily="2" charset="0"/>
            </a:endParaRPr>
          </a:p>
          <a:p>
            <a:pPr marL="285750" indent="-285750">
              <a:buClr>
                <a:schemeClr val="tx1"/>
              </a:buClr>
              <a:buFont typeface="Wingdings" panose="05000000000000000000" pitchFamily="2" charset="2"/>
              <a:buChar char="Ø"/>
            </a:pPr>
            <a:r>
              <a:rPr lang="en-US" b="0" dirty="0">
                <a:solidFill>
                  <a:srgbClr val="7030A0"/>
                </a:solidFill>
                <a:effectLst/>
                <a:latin typeface="Roboto" panose="02000000000000000000" pitchFamily="2" charset="0"/>
              </a:rPr>
              <a:t>For the missing values in the country column, replace it with mode (value that appears most often)</a:t>
            </a:r>
          </a:p>
          <a:p>
            <a:pPr>
              <a:buClr>
                <a:schemeClr val="tx1"/>
              </a:buClr>
            </a:pPr>
            <a:endParaRPr lang="en-US" b="0" dirty="0">
              <a:solidFill>
                <a:srgbClr val="7030A0"/>
              </a:solidFill>
              <a:effectLst/>
              <a:latin typeface="Roboto" panose="02000000000000000000" pitchFamily="2" charset="0"/>
            </a:endParaRPr>
          </a:p>
          <a:p>
            <a:pPr marL="285750" indent="-285750">
              <a:buClr>
                <a:schemeClr val="tx1"/>
              </a:buClr>
              <a:buFont typeface="Wingdings" panose="05000000000000000000" pitchFamily="2" charset="2"/>
              <a:buChar char="Ø"/>
            </a:pPr>
            <a:r>
              <a:rPr lang="en-US" dirty="0">
                <a:solidFill>
                  <a:srgbClr val="7030A0"/>
                </a:solidFill>
                <a:latin typeface="Roboto" panose="02000000000000000000" pitchFamily="2" charset="0"/>
              </a:rPr>
              <a:t>Removed duplicate values.</a:t>
            </a:r>
            <a:endParaRPr lang="en-US" b="0" dirty="0">
              <a:solidFill>
                <a:srgbClr val="7030A0"/>
              </a:solidFill>
              <a:effectLst/>
              <a:latin typeface="Roboto" panose="02000000000000000000" pitchFamily="2" charset="0"/>
            </a:endParaRPr>
          </a:p>
          <a:p>
            <a:pPr marL="285750" indent="-285750">
              <a:buClr>
                <a:schemeClr val="tx1"/>
              </a:buClr>
              <a:buFont typeface="Wingdings" panose="05000000000000000000" pitchFamily="2" charset="2"/>
              <a:buChar char="Ø"/>
            </a:pPr>
            <a:endParaRPr lang="en-US" b="0" dirty="0">
              <a:solidFill>
                <a:srgbClr val="7030A0"/>
              </a:solidFill>
              <a:effectLst/>
              <a:latin typeface="Roboto" panose="02000000000000000000" pitchFamily="2" charset="0"/>
            </a:endParaRPr>
          </a:p>
          <a:p>
            <a:pPr marL="285750" indent="-285750">
              <a:buClr>
                <a:schemeClr val="tx1"/>
              </a:buClr>
              <a:buFont typeface="Wingdings" panose="05000000000000000000" pitchFamily="2" charset="2"/>
              <a:buChar char="Ø"/>
            </a:pPr>
            <a:r>
              <a:rPr lang="en-US" b="0" dirty="0">
                <a:solidFill>
                  <a:srgbClr val="7030A0"/>
                </a:solidFill>
                <a:effectLst/>
                <a:latin typeface="Roboto" panose="02000000000000000000" pitchFamily="2" charset="0"/>
              </a:rPr>
              <a:t> For missing children value, replaced it with rounded mean value</a:t>
            </a:r>
          </a:p>
          <a:p>
            <a:pPr marL="285750" indent="-285750">
              <a:buClr>
                <a:schemeClr val="tx1"/>
              </a:buClr>
              <a:buFont typeface="Wingdings" panose="05000000000000000000" pitchFamily="2" charset="2"/>
              <a:buChar char="Ø"/>
            </a:pPr>
            <a:endParaRPr lang="en-US" b="0" dirty="0">
              <a:solidFill>
                <a:srgbClr val="7030A0"/>
              </a:solidFill>
              <a:effectLst/>
              <a:latin typeface="Roboto" panose="02000000000000000000" pitchFamily="2" charset="0"/>
            </a:endParaRPr>
          </a:p>
          <a:p>
            <a:pPr marL="285750" indent="-285750">
              <a:buClr>
                <a:schemeClr val="tx1"/>
              </a:buClr>
              <a:buFont typeface="Wingdings" panose="05000000000000000000" pitchFamily="2" charset="2"/>
              <a:buChar char="Ø"/>
            </a:pPr>
            <a:r>
              <a:rPr lang="en-US" b="0" i="0" dirty="0">
                <a:solidFill>
                  <a:srgbClr val="7030A0"/>
                </a:solidFill>
                <a:effectLst/>
                <a:latin typeface="Roboto" panose="02000000000000000000" pitchFamily="2" charset="0"/>
              </a:rPr>
              <a:t>The percentage of null values in column company has very high. As we </a:t>
            </a:r>
            <a:r>
              <a:rPr lang="en-US" b="0" i="0" dirty="0" err="1">
                <a:solidFill>
                  <a:srgbClr val="7030A0"/>
                </a:solidFill>
                <a:effectLst/>
                <a:latin typeface="Roboto" panose="02000000000000000000" pitchFamily="2" charset="0"/>
              </a:rPr>
              <a:t>donot</a:t>
            </a:r>
            <a:r>
              <a:rPr lang="en-US" b="0" i="0" dirty="0">
                <a:solidFill>
                  <a:srgbClr val="7030A0"/>
                </a:solidFill>
                <a:effectLst/>
                <a:latin typeface="Roboto" panose="02000000000000000000" pitchFamily="2" charset="0"/>
              </a:rPr>
              <a:t> have enough data to analyze on company, we can neglect the column company.</a:t>
            </a:r>
          </a:p>
          <a:p>
            <a:pPr marL="285750" indent="-285750">
              <a:buClr>
                <a:schemeClr val="tx1"/>
              </a:buClr>
              <a:buFont typeface="Wingdings" panose="05000000000000000000" pitchFamily="2" charset="2"/>
              <a:buChar char="Ø"/>
            </a:pPr>
            <a:endParaRPr lang="en-US" b="0" dirty="0">
              <a:solidFill>
                <a:srgbClr val="7030A0"/>
              </a:solidFill>
              <a:effectLst/>
              <a:latin typeface="Roboto" panose="02000000000000000000" pitchFamily="2" charset="0"/>
            </a:endParaRPr>
          </a:p>
          <a:p>
            <a:pPr marL="285750" indent="-285750" algn="l">
              <a:buClr>
                <a:schemeClr val="tx1"/>
              </a:buClr>
              <a:buFont typeface="Wingdings" panose="05000000000000000000" pitchFamily="2" charset="2"/>
              <a:buChar char="Ø"/>
            </a:pPr>
            <a:r>
              <a:rPr lang="en-US" b="0" i="0" dirty="0">
                <a:solidFill>
                  <a:srgbClr val="7030A0"/>
                </a:solidFill>
                <a:effectLst/>
                <a:latin typeface="Roboto" panose="02000000000000000000" pitchFamily="2" charset="0"/>
              </a:rPr>
              <a:t>As the column agent represent the ID of each agent staring from 1 to 535, we cannot replace this null values with mean or median as these are categorical. So we replaced the null values with new ID </a:t>
            </a:r>
          </a:p>
          <a:p>
            <a:pPr marL="285750" indent="-285750" algn="l">
              <a:buClr>
                <a:schemeClr val="tx1"/>
              </a:buClr>
              <a:buFont typeface="Wingdings" panose="05000000000000000000" pitchFamily="2" charset="2"/>
              <a:buChar char="Ø"/>
            </a:pPr>
            <a:endParaRPr lang="en-US" b="0" i="0" dirty="0">
              <a:solidFill>
                <a:srgbClr val="7030A0"/>
              </a:solidFill>
              <a:effectLst/>
              <a:latin typeface="Roboto" panose="02000000000000000000" pitchFamily="2" charset="0"/>
            </a:endParaRPr>
          </a:p>
          <a:p>
            <a:pPr marL="285750" indent="-285750">
              <a:buClr>
                <a:schemeClr val="tx1"/>
              </a:buClr>
              <a:buFont typeface="Wingdings" panose="05000000000000000000" pitchFamily="2" charset="2"/>
              <a:buChar char="Ø"/>
            </a:pPr>
            <a:r>
              <a:rPr lang="en-US" b="0" i="0" dirty="0">
                <a:solidFill>
                  <a:srgbClr val="7030A0"/>
                </a:solidFill>
                <a:effectLst/>
                <a:latin typeface="Roboto" panose="02000000000000000000" pitchFamily="2" charset="0"/>
              </a:rPr>
              <a:t>The percentage of null values in column company has very high. As we do not have enough data to analyze on company, we can neglect the column company.</a:t>
            </a:r>
          </a:p>
          <a:p>
            <a:endParaRPr lang="en-US" b="0" i="0" dirty="0">
              <a:solidFill>
                <a:srgbClr val="7030A0"/>
              </a:solidFill>
              <a:effectLst/>
              <a:latin typeface="Roboto" panose="02000000000000000000" pitchFamily="2" charset="0"/>
            </a:endParaRPr>
          </a:p>
          <a:p>
            <a:endParaRPr lang="en-US" b="0" i="0" dirty="0">
              <a:solidFill>
                <a:srgbClr val="212121"/>
              </a:solidFill>
              <a:effectLst/>
              <a:latin typeface="Roboto" panose="02000000000000000000" pitchFamily="2" charset="0"/>
            </a:endParaRPr>
          </a:p>
          <a:p>
            <a:pPr algn="l"/>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425075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b="1" u="sng" dirty="0">
                <a:solidFill>
                  <a:srgbClr val="A31515"/>
                </a:solidFill>
                <a:latin typeface="Arial"/>
                <a:ea typeface="Arial"/>
                <a:cs typeface="Arial"/>
                <a:sym typeface="Arial"/>
              </a:rPr>
              <a:t>Best time of Year to book a Hotel </a:t>
            </a:r>
            <a:r>
              <a:rPr lang="en-US" sz="2000" b="1" u="sng" dirty="0">
                <a:solidFill>
                  <a:srgbClr val="A31515"/>
                </a:solidFill>
              </a:rPr>
              <a:t>r</a:t>
            </a:r>
            <a:r>
              <a:rPr lang="en-US" sz="2000" b="1" u="sng" dirty="0">
                <a:solidFill>
                  <a:srgbClr val="A31515"/>
                </a:solidFill>
                <a:latin typeface="Arial"/>
                <a:ea typeface="Arial"/>
                <a:cs typeface="Arial"/>
                <a:sym typeface="Arial"/>
              </a:rPr>
              <a:t>oom</a:t>
            </a:r>
            <a:r>
              <a:rPr lang="en-US" sz="2000" b="0" dirty="0">
                <a:solidFill>
                  <a:srgbClr val="000000"/>
                </a:solidFill>
                <a:latin typeface="Courier New"/>
                <a:ea typeface="Courier New"/>
                <a:cs typeface="Courier New"/>
                <a:sym typeface="Courier New"/>
              </a:rPr>
              <a:t/>
            </a:r>
            <a:br>
              <a:rPr lang="en-US" sz="2000" b="0" dirty="0">
                <a:solidFill>
                  <a:srgbClr val="000000"/>
                </a:solidFill>
                <a:latin typeface="Courier New"/>
                <a:ea typeface="Courier New"/>
                <a:cs typeface="Courier New"/>
                <a:sym typeface="Courier New"/>
              </a:rPr>
            </a:br>
            <a:r>
              <a:rPr lang="en-US" sz="2000" dirty="0"/>
              <a:t/>
            </a:r>
            <a:br>
              <a:rPr lang="en-US" sz="2000" dirty="0"/>
            </a:br>
            <a:endParaRPr sz="2000" dirty="0"/>
          </a:p>
        </p:txBody>
      </p:sp>
      <p:sp>
        <p:nvSpPr>
          <p:cNvPr id="53" name="Google Shape;53;p4"/>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r>
              <a:rPr lang="en-US" b="0" i="0" u="sng" dirty="0">
                <a:solidFill>
                  <a:schemeClr val="tx1"/>
                </a:solidFill>
                <a:effectLst/>
                <a:latin typeface="Roboto" panose="02000000000000000000" pitchFamily="2" charset="0"/>
              </a:rPr>
              <a:t>Total number of booking in each Hotel</a:t>
            </a:r>
            <a:r>
              <a:rPr lang="en-US" b="0" i="0" u="sng" dirty="0">
                <a:solidFill>
                  <a:srgbClr val="212121"/>
                </a:solidFill>
                <a:effectLst/>
                <a:latin typeface="Roboto" panose="02000000000000000000" pitchFamily="2" charset="0"/>
              </a:rPr>
              <a:t>.</a:t>
            </a:r>
          </a:p>
          <a:p>
            <a:pPr algn="l"/>
            <a:endParaRPr lang="en-US" b="0" i="0" dirty="0">
              <a:solidFill>
                <a:srgbClr val="212121"/>
              </a:solidFill>
              <a:effectLst/>
              <a:latin typeface="Roboto" panose="02000000000000000000" pitchFamily="2" charset="0"/>
            </a:endParaRPr>
          </a:p>
          <a:p>
            <a:pPr marL="457200" lvl="0" indent="-317500" algn="l" rtl="0">
              <a:lnSpc>
                <a:spcPct val="115000"/>
              </a:lnSpc>
              <a:spcBef>
                <a:spcPts val="0"/>
              </a:spcBef>
              <a:spcAft>
                <a:spcPts val="0"/>
              </a:spcAft>
              <a:buClr>
                <a:schemeClr val="dk1"/>
              </a:buClr>
              <a:buSzPts val="1400"/>
              <a:buFont typeface="Noto Sans Symbols"/>
              <a:buChar char="⮚"/>
            </a:pPr>
            <a:r>
              <a:rPr lang="en-IN" dirty="0">
                <a:solidFill>
                  <a:srgbClr val="7030A0"/>
                </a:solidFill>
              </a:rPr>
              <a:t>We have data available for two hotels </a:t>
            </a:r>
          </a:p>
          <a:p>
            <a:pPr marL="139700" lvl="0" indent="0" algn="l" rtl="0">
              <a:lnSpc>
                <a:spcPct val="115000"/>
              </a:lnSpc>
              <a:spcBef>
                <a:spcPts val="0"/>
              </a:spcBef>
              <a:spcAft>
                <a:spcPts val="0"/>
              </a:spcAft>
              <a:buClr>
                <a:schemeClr val="dk1"/>
              </a:buClr>
              <a:buSzPts val="1400"/>
              <a:buNone/>
            </a:pPr>
            <a:r>
              <a:rPr lang="en-IN" dirty="0">
                <a:solidFill>
                  <a:srgbClr val="7030A0"/>
                </a:solidFill>
              </a:rPr>
              <a:t>       which is City Hotel and Resort Hotel and       to do our analysis we have to compare both</a:t>
            </a:r>
          </a:p>
          <a:p>
            <a:pPr marL="139700" lvl="0" indent="0" algn="l" rtl="0">
              <a:lnSpc>
                <a:spcPct val="115000"/>
              </a:lnSpc>
              <a:spcBef>
                <a:spcPts val="0"/>
              </a:spcBef>
              <a:spcAft>
                <a:spcPts val="0"/>
              </a:spcAft>
              <a:buClr>
                <a:schemeClr val="dk1"/>
              </a:buClr>
              <a:buSzPts val="1400"/>
              <a:buNone/>
            </a:pPr>
            <a:endParaRPr lang="en-IN" b="0" i="0" dirty="0">
              <a:solidFill>
                <a:srgbClr val="7030A0"/>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Noto Sans Symbols"/>
              <a:buChar char="⮚"/>
            </a:pPr>
            <a:r>
              <a:rPr lang="en-US" b="0" i="0" dirty="0">
                <a:solidFill>
                  <a:srgbClr val="7030A0"/>
                </a:solidFill>
                <a:latin typeface="Arial"/>
                <a:ea typeface="Arial"/>
                <a:cs typeface="Arial"/>
                <a:sym typeface="Arial"/>
              </a:rPr>
              <a:t>We plotted a graph to compare the number of bookings in two hotel</a:t>
            </a:r>
          </a:p>
          <a:p>
            <a:pPr marL="139700" lvl="0" indent="0" algn="l" rtl="0">
              <a:lnSpc>
                <a:spcPct val="115000"/>
              </a:lnSpc>
              <a:spcBef>
                <a:spcPts val="0"/>
              </a:spcBef>
              <a:spcAft>
                <a:spcPts val="0"/>
              </a:spcAft>
              <a:buClr>
                <a:schemeClr val="dk1"/>
              </a:buClr>
              <a:buSzPts val="1400"/>
              <a:buNone/>
            </a:pPr>
            <a:endParaRPr lang="en-US" dirty="0">
              <a:solidFill>
                <a:srgbClr val="7030A0"/>
              </a:solidFill>
            </a:endParaRPr>
          </a:p>
          <a:p>
            <a:pPr marL="457200" lvl="0" indent="-317500" algn="l" rtl="0">
              <a:lnSpc>
                <a:spcPct val="115000"/>
              </a:lnSpc>
              <a:spcBef>
                <a:spcPts val="0"/>
              </a:spcBef>
              <a:spcAft>
                <a:spcPts val="0"/>
              </a:spcAft>
              <a:buClr>
                <a:schemeClr val="dk1"/>
              </a:buClr>
              <a:buSzPts val="1400"/>
              <a:buFont typeface="Noto Sans Symbols"/>
              <a:buChar char="⮚"/>
            </a:pPr>
            <a:r>
              <a:rPr lang="en-IN" b="0" i="0" dirty="0">
                <a:solidFill>
                  <a:srgbClr val="7030A0"/>
                </a:solidFill>
                <a:latin typeface="Arial"/>
                <a:ea typeface="Arial"/>
                <a:cs typeface="Arial"/>
                <a:sym typeface="Arial"/>
              </a:rPr>
              <a:t>Here we can see that Total number of Booking is higher in City Hotel then resort Hotel</a:t>
            </a:r>
            <a:endParaRPr lang="en-US" dirty="0">
              <a:solidFill>
                <a:srgbClr val="7030A0"/>
              </a:solidFill>
            </a:endParaRPr>
          </a:p>
        </p:txBody>
      </p:sp>
      <p:sp>
        <p:nvSpPr>
          <p:cNvPr id="54" name="Google Shape;54;p4"/>
          <p:cNvSpPr txBox="1">
            <a:spLocks noGrp="1"/>
          </p:cNvSpPr>
          <p:nvPr>
            <p:ph type="body" idx="2"/>
          </p:nvPr>
        </p:nvSpPr>
        <p:spPr>
          <a:xfrm>
            <a:off x="4903283" y="1152475"/>
            <a:ext cx="3999900" cy="3546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US" dirty="0"/>
              <a:t>Con</a:t>
            </a:r>
            <a:endParaRPr dirty="0"/>
          </a:p>
        </p:txBody>
      </p:sp>
      <p:pic>
        <p:nvPicPr>
          <p:cNvPr id="1026" name="Picture 2">
            <a:extLst>
              <a:ext uri="{FF2B5EF4-FFF2-40B4-BE49-F238E27FC236}">
                <a16:creationId xmlns:a16="http://schemas.microsoft.com/office/drawing/2014/main" id="{F7C38EF3-6881-4FD4-97A9-ADBB62959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678" y="1353879"/>
            <a:ext cx="3642870" cy="2320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311700" y="445025"/>
            <a:ext cx="8520600" cy="35495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400" b="1" u="sng" dirty="0">
                <a:solidFill>
                  <a:schemeClr val="tx1"/>
                </a:solidFill>
                <a:latin typeface="Courier New" panose="02070309020205020404" pitchFamily="49" charset="0"/>
              </a:rPr>
              <a:t>N</a:t>
            </a:r>
            <a:r>
              <a:rPr lang="en-US" sz="1400" b="1" i="0" u="sng" dirty="0">
                <a:solidFill>
                  <a:schemeClr val="tx1"/>
                </a:solidFill>
                <a:effectLst/>
                <a:latin typeface="Courier New" panose="02070309020205020404" pitchFamily="49" charset="0"/>
              </a:rPr>
              <a:t>ights booked in every month in 2017</a:t>
            </a:r>
            <a:r>
              <a:rPr lang="en-US" sz="2000" b="0" dirty="0">
                <a:solidFill>
                  <a:srgbClr val="000000"/>
                </a:solidFill>
                <a:latin typeface="Courier New"/>
                <a:ea typeface="Courier New"/>
                <a:cs typeface="Courier New"/>
                <a:sym typeface="Courier New"/>
              </a:rPr>
              <a:t/>
            </a:r>
            <a:br>
              <a:rPr lang="en-US" sz="2000" b="0" dirty="0">
                <a:solidFill>
                  <a:srgbClr val="000000"/>
                </a:solidFill>
                <a:latin typeface="Courier New"/>
                <a:ea typeface="Courier New"/>
                <a:cs typeface="Courier New"/>
                <a:sym typeface="Courier New"/>
              </a:rPr>
            </a:br>
            <a:r>
              <a:rPr lang="en-US" sz="2000" dirty="0"/>
              <a:t/>
            </a:r>
            <a:br>
              <a:rPr lang="en-US" sz="2000" dirty="0"/>
            </a:br>
            <a:endParaRPr sz="2000" dirty="0"/>
          </a:p>
        </p:txBody>
      </p:sp>
      <p:sp>
        <p:nvSpPr>
          <p:cNvPr id="53" name="Google Shape;53;p4"/>
          <p:cNvSpPr txBox="1">
            <a:spLocks noGrp="1"/>
          </p:cNvSpPr>
          <p:nvPr>
            <p:ph type="body" idx="1"/>
          </p:nvPr>
        </p:nvSpPr>
        <p:spPr>
          <a:xfrm>
            <a:off x="530753" y="3065007"/>
            <a:ext cx="2784795" cy="650558"/>
          </a:xfrm>
          <a:prstGeom prst="rect">
            <a:avLst/>
          </a:prstGeom>
          <a:noFill/>
          <a:ln>
            <a:noFill/>
          </a:ln>
        </p:spPr>
        <p:txBody>
          <a:bodyPr spcFirstLastPara="1" wrap="square" lIns="91425" tIns="91425" rIns="91425" bIns="91425" anchor="t" anchorCtr="0">
            <a:noAutofit/>
          </a:bodyPr>
          <a:lstStyle/>
          <a:p>
            <a:pPr algn="l"/>
            <a:endParaRPr lang="en-US" dirty="0">
              <a:solidFill>
                <a:srgbClr val="7030A0"/>
              </a:solidFill>
            </a:endParaRPr>
          </a:p>
        </p:txBody>
      </p:sp>
      <p:sp>
        <p:nvSpPr>
          <p:cNvPr id="54" name="Google Shape;54;p4"/>
          <p:cNvSpPr txBox="1">
            <a:spLocks noGrp="1"/>
          </p:cNvSpPr>
          <p:nvPr>
            <p:ph type="body" idx="2"/>
          </p:nvPr>
        </p:nvSpPr>
        <p:spPr>
          <a:xfrm>
            <a:off x="4903283" y="1152475"/>
            <a:ext cx="3999900" cy="3546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US" dirty="0"/>
              <a:t>Con</a:t>
            </a:r>
            <a:endParaRPr dirty="0"/>
          </a:p>
        </p:txBody>
      </p:sp>
      <p:pic>
        <p:nvPicPr>
          <p:cNvPr id="2050" name="Picture 2">
            <a:extLst>
              <a:ext uri="{FF2B5EF4-FFF2-40B4-BE49-F238E27FC236}">
                <a16:creationId xmlns:a16="http://schemas.microsoft.com/office/drawing/2014/main" id="{D29238B5-8DF4-4440-8F37-B9B061F50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93" y="955621"/>
            <a:ext cx="6926703" cy="40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33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400" b="1" i="0" u="sng" dirty="0">
                <a:solidFill>
                  <a:schemeClr val="tx1"/>
                </a:solidFill>
                <a:effectLst/>
                <a:latin typeface="Courier New" panose="02070309020205020404" pitchFamily="49" charset="0"/>
              </a:rPr>
              <a:t>Calculating Booking Cancelation Percentage for City Hotel and Resort Hotel</a:t>
            </a:r>
            <a:r>
              <a:rPr lang="en-US" sz="2000" b="0" dirty="0">
                <a:solidFill>
                  <a:srgbClr val="000000"/>
                </a:solidFill>
                <a:latin typeface="Courier New"/>
                <a:ea typeface="Courier New"/>
                <a:cs typeface="Courier New"/>
                <a:sym typeface="Courier New"/>
              </a:rPr>
              <a:t/>
            </a:r>
            <a:br>
              <a:rPr lang="en-US" sz="2000" b="0" dirty="0">
                <a:solidFill>
                  <a:srgbClr val="000000"/>
                </a:solidFill>
                <a:latin typeface="Courier New"/>
                <a:ea typeface="Courier New"/>
                <a:cs typeface="Courier New"/>
                <a:sym typeface="Courier New"/>
              </a:rPr>
            </a:br>
            <a:r>
              <a:rPr lang="en-US" sz="2000" dirty="0"/>
              <a:t/>
            </a:r>
            <a:br>
              <a:rPr lang="en-US" sz="2000" dirty="0"/>
            </a:br>
            <a:endParaRPr sz="2000" dirty="0"/>
          </a:p>
        </p:txBody>
      </p:sp>
      <p:sp>
        <p:nvSpPr>
          <p:cNvPr id="2" name="Text Placeholder 1">
            <a:extLst>
              <a:ext uri="{FF2B5EF4-FFF2-40B4-BE49-F238E27FC236}">
                <a16:creationId xmlns:a16="http://schemas.microsoft.com/office/drawing/2014/main" id="{3043E4BD-97DF-4DD1-9ECB-9FFD363016FE}"/>
              </a:ext>
            </a:extLst>
          </p:cNvPr>
          <p:cNvSpPr>
            <a:spLocks noGrp="1"/>
          </p:cNvSpPr>
          <p:nvPr>
            <p:ph type="body" idx="1"/>
          </p:nvPr>
        </p:nvSpPr>
        <p:spPr>
          <a:xfrm>
            <a:off x="540039" y="2376681"/>
            <a:ext cx="1369648" cy="2097852"/>
          </a:xfrm>
        </p:spPr>
        <p:txBody>
          <a:bodyPr/>
          <a:lstStyle/>
          <a:p>
            <a:endParaRPr lang="en-IN" dirty="0"/>
          </a:p>
        </p:txBody>
      </p:sp>
      <p:sp>
        <p:nvSpPr>
          <p:cNvPr id="54" name="Google Shape;54;p4"/>
          <p:cNvSpPr txBox="1">
            <a:spLocks noGrp="1"/>
          </p:cNvSpPr>
          <p:nvPr>
            <p:ph type="body" idx="2"/>
          </p:nvPr>
        </p:nvSpPr>
        <p:spPr>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US" dirty="0"/>
              <a:t>Con </a:t>
            </a:r>
            <a:endParaRPr dirty="0"/>
          </a:p>
        </p:txBody>
      </p:sp>
      <p:pic>
        <p:nvPicPr>
          <p:cNvPr id="3074" name="Picture 2">
            <a:extLst>
              <a:ext uri="{FF2B5EF4-FFF2-40B4-BE49-F238E27FC236}">
                <a16:creationId xmlns:a16="http://schemas.microsoft.com/office/drawing/2014/main" id="{4709C400-E02D-4816-A4A8-B76EA088D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098889"/>
            <a:ext cx="7736471" cy="337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0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311700" y="188730"/>
            <a:ext cx="8520600" cy="82899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u="sng" dirty="0">
                <a:solidFill>
                  <a:srgbClr val="A31515"/>
                </a:solidFill>
                <a:latin typeface="Arial"/>
                <a:ea typeface="Arial"/>
                <a:cs typeface="Arial"/>
                <a:sym typeface="Arial"/>
              </a:rPr>
              <a:t>Comparison between cancelation percentage for both Hotel Every month</a:t>
            </a:r>
            <a:r>
              <a:rPr lang="en-US" b="0" dirty="0">
                <a:solidFill>
                  <a:srgbClr val="000000"/>
                </a:solidFill>
                <a:latin typeface="Courier New"/>
                <a:ea typeface="Courier New"/>
                <a:cs typeface="Courier New"/>
                <a:sym typeface="Courier New"/>
              </a:rPr>
              <a:t/>
            </a:r>
            <a:br>
              <a:rPr lang="en-US" b="0" dirty="0">
                <a:solidFill>
                  <a:srgbClr val="000000"/>
                </a:solidFill>
                <a:latin typeface="Courier New"/>
                <a:ea typeface="Courier New"/>
                <a:cs typeface="Courier New"/>
                <a:sym typeface="Courier New"/>
              </a:rPr>
            </a:br>
            <a:endParaRPr dirty="0"/>
          </a:p>
        </p:txBody>
      </p:sp>
      <p:sp>
        <p:nvSpPr>
          <p:cNvPr id="61" name="Google Shape;61;p5"/>
          <p:cNvSpPr txBox="1">
            <a:spLocks noGrp="1"/>
          </p:cNvSpPr>
          <p:nvPr>
            <p:ph type="body" idx="1"/>
          </p:nvPr>
        </p:nvSpPr>
        <p:spPr>
          <a:xfrm>
            <a:off x="311700" y="1152474"/>
            <a:ext cx="2704403" cy="3802297"/>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Noto Sans Symbols"/>
              <a:buChar char="⮚"/>
            </a:pPr>
            <a:r>
              <a:rPr lang="en-US" sz="1200" b="0" i="0" dirty="0">
                <a:solidFill>
                  <a:srgbClr val="7030A0"/>
                </a:solidFill>
                <a:latin typeface="Arial"/>
                <a:ea typeface="Arial"/>
                <a:cs typeface="Arial"/>
                <a:sym typeface="Arial"/>
              </a:rPr>
              <a:t>In this graph we can compare </a:t>
            </a:r>
            <a:r>
              <a:rPr lang="en-US" sz="1200" dirty="0">
                <a:solidFill>
                  <a:srgbClr val="7030A0"/>
                </a:solidFill>
              </a:rPr>
              <a:t>t</a:t>
            </a:r>
            <a:r>
              <a:rPr lang="en-US" sz="1200" b="0" i="0" dirty="0">
                <a:solidFill>
                  <a:srgbClr val="7030A0"/>
                </a:solidFill>
                <a:latin typeface="Arial"/>
                <a:ea typeface="Arial"/>
                <a:cs typeface="Arial"/>
                <a:sym typeface="Arial"/>
              </a:rPr>
              <a:t>he cancelation percentage of City Hotel and Resort Hotel.</a:t>
            </a:r>
          </a:p>
          <a:p>
            <a:pPr marL="139700" lvl="0" indent="0" algn="l" rtl="0">
              <a:lnSpc>
                <a:spcPct val="115000"/>
              </a:lnSpc>
              <a:spcBef>
                <a:spcPts val="0"/>
              </a:spcBef>
              <a:spcAft>
                <a:spcPts val="0"/>
              </a:spcAft>
              <a:buClr>
                <a:schemeClr val="dk1"/>
              </a:buClr>
              <a:buSzPts val="1400"/>
              <a:buNone/>
            </a:pPr>
            <a:endParaRPr sz="1200" dirty="0">
              <a:solidFill>
                <a:srgbClr val="7030A0"/>
              </a:solidFill>
            </a:endParaRPr>
          </a:p>
          <a:p>
            <a:pPr marL="457200" lvl="0" indent="-317500" algn="l" rtl="0">
              <a:lnSpc>
                <a:spcPct val="115000"/>
              </a:lnSpc>
              <a:spcBef>
                <a:spcPts val="0"/>
              </a:spcBef>
              <a:spcAft>
                <a:spcPts val="0"/>
              </a:spcAft>
              <a:buClr>
                <a:schemeClr val="dk1"/>
              </a:buClr>
              <a:buSzPts val="1400"/>
              <a:buFont typeface="Noto Sans Symbols"/>
              <a:buChar char="⮚"/>
            </a:pPr>
            <a:r>
              <a:rPr lang="en-US" sz="1200" b="0" i="0" dirty="0">
                <a:solidFill>
                  <a:srgbClr val="7030A0"/>
                </a:solidFill>
                <a:effectLst/>
                <a:latin typeface="Roboto" panose="02000000000000000000" pitchFamily="2" charset="0"/>
              </a:rPr>
              <a:t>In the month of January the cancel percentage is very less for Resort Hotel</a:t>
            </a:r>
            <a:r>
              <a:rPr lang="en-US" sz="1200" b="0" i="0" dirty="0">
                <a:solidFill>
                  <a:srgbClr val="7030A0"/>
                </a:solidFill>
                <a:latin typeface="Arial"/>
                <a:ea typeface="Arial"/>
                <a:cs typeface="Arial"/>
                <a:sym typeface="Arial"/>
              </a:rPr>
              <a:t> group.</a:t>
            </a:r>
          </a:p>
          <a:p>
            <a:pPr marL="139700" lvl="0" indent="0" algn="l" rtl="0">
              <a:lnSpc>
                <a:spcPct val="115000"/>
              </a:lnSpc>
              <a:spcBef>
                <a:spcPts val="0"/>
              </a:spcBef>
              <a:spcAft>
                <a:spcPts val="0"/>
              </a:spcAft>
              <a:buClr>
                <a:schemeClr val="dk1"/>
              </a:buClr>
              <a:buSzPts val="1400"/>
              <a:buNone/>
            </a:pPr>
            <a:endParaRPr sz="1200" dirty="0">
              <a:solidFill>
                <a:srgbClr val="7030A0"/>
              </a:solidFill>
            </a:endParaRPr>
          </a:p>
          <a:p>
            <a:pPr marL="457200" lvl="0" indent="-317500" algn="l" rtl="0">
              <a:lnSpc>
                <a:spcPct val="115000"/>
              </a:lnSpc>
              <a:spcBef>
                <a:spcPts val="0"/>
              </a:spcBef>
              <a:spcAft>
                <a:spcPts val="0"/>
              </a:spcAft>
              <a:buClr>
                <a:schemeClr val="dk1"/>
              </a:buClr>
              <a:buSzPts val="1400"/>
              <a:buFont typeface="Noto Sans Symbols"/>
              <a:buChar char="⮚"/>
            </a:pPr>
            <a:r>
              <a:rPr lang="en-US" sz="1200" b="0" i="0" dirty="0">
                <a:solidFill>
                  <a:srgbClr val="7030A0"/>
                </a:solidFill>
                <a:effectLst/>
                <a:latin typeface="Roboto" panose="02000000000000000000" pitchFamily="2" charset="0"/>
              </a:rPr>
              <a:t>In the month of November the cancel percentage is very less for City Hotel</a:t>
            </a:r>
          </a:p>
          <a:p>
            <a:pPr marL="457200" lvl="0" indent="-317500" algn="l" rtl="0">
              <a:lnSpc>
                <a:spcPct val="115000"/>
              </a:lnSpc>
              <a:spcBef>
                <a:spcPts val="0"/>
              </a:spcBef>
              <a:spcAft>
                <a:spcPts val="0"/>
              </a:spcAft>
              <a:buClr>
                <a:schemeClr val="dk1"/>
              </a:buClr>
              <a:buSzPts val="1400"/>
              <a:buFont typeface="Noto Sans Symbols"/>
              <a:buChar char="⮚"/>
            </a:pPr>
            <a:endParaRPr lang="en-US" sz="1200" dirty="0">
              <a:solidFill>
                <a:srgbClr val="7030A0"/>
              </a:solidFill>
              <a:latin typeface="Roboto" panose="02000000000000000000" pitchFamily="2" charset="0"/>
            </a:endParaRPr>
          </a:p>
          <a:p>
            <a:pPr marL="457200" lvl="0" indent="-317500" algn="l" rtl="0">
              <a:lnSpc>
                <a:spcPct val="115000"/>
              </a:lnSpc>
              <a:spcBef>
                <a:spcPts val="0"/>
              </a:spcBef>
              <a:spcAft>
                <a:spcPts val="0"/>
              </a:spcAft>
              <a:buClr>
                <a:schemeClr val="dk1"/>
              </a:buClr>
              <a:buSzPts val="1400"/>
              <a:buFont typeface="Noto Sans Symbols"/>
              <a:buChar char="⮚"/>
            </a:pPr>
            <a:r>
              <a:rPr lang="en-US" sz="1200" b="1" dirty="0">
                <a:solidFill>
                  <a:srgbClr val="7030A0"/>
                </a:solidFill>
                <a:latin typeface="Roboto" panose="02000000000000000000" pitchFamily="2" charset="0"/>
              </a:rPr>
              <a:t>January is the best time for booking Resort Hotel Group and  November is the best time to book City Hotel.</a:t>
            </a:r>
            <a:endParaRPr sz="1200" b="1" dirty="0">
              <a:solidFill>
                <a:srgbClr val="7030A0"/>
              </a:solidFill>
            </a:endParaRPr>
          </a:p>
        </p:txBody>
      </p:sp>
      <p:sp>
        <p:nvSpPr>
          <p:cNvPr id="62" name="Google Shape;62;p5"/>
          <p:cNvSpPr txBox="1">
            <a:spLocks noGrp="1"/>
          </p:cNvSpPr>
          <p:nvPr>
            <p:ph type="body" idx="2"/>
          </p:nvPr>
        </p:nvSpPr>
        <p:spPr>
          <a:xfrm>
            <a:off x="8004629" y="1975800"/>
            <a:ext cx="718812" cy="2997199"/>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dirty="0"/>
          </a:p>
        </p:txBody>
      </p:sp>
      <p:pic>
        <p:nvPicPr>
          <p:cNvPr id="4098" name="Picture 2">
            <a:extLst>
              <a:ext uri="{FF2B5EF4-FFF2-40B4-BE49-F238E27FC236}">
                <a16:creationId xmlns:a16="http://schemas.microsoft.com/office/drawing/2014/main" id="{4FAFCDC5-AA6F-4885-98B1-6AA2ACC32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752" y="1017725"/>
            <a:ext cx="3734779" cy="40455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311700" y="188729"/>
            <a:ext cx="8520600" cy="87348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b="1" u="sng" dirty="0">
                <a:solidFill>
                  <a:srgbClr val="A31515"/>
                </a:solidFill>
                <a:latin typeface="Arial"/>
                <a:ea typeface="Arial"/>
                <a:cs typeface="Arial"/>
                <a:sym typeface="Arial"/>
              </a:rPr>
              <a:t>Average waiting time in Each Month for City Hotel and Resort Hotel</a:t>
            </a:r>
            <a:r>
              <a:rPr lang="en-US" b="0" dirty="0">
                <a:solidFill>
                  <a:srgbClr val="000000"/>
                </a:solidFill>
                <a:latin typeface="Courier New"/>
                <a:ea typeface="Courier New"/>
                <a:cs typeface="Courier New"/>
                <a:sym typeface="Courier New"/>
              </a:rPr>
              <a:t/>
            </a:r>
            <a:br>
              <a:rPr lang="en-US" b="0" dirty="0">
                <a:solidFill>
                  <a:srgbClr val="000000"/>
                </a:solidFill>
                <a:latin typeface="Courier New"/>
                <a:ea typeface="Courier New"/>
                <a:cs typeface="Courier New"/>
                <a:sym typeface="Courier New"/>
              </a:rPr>
            </a:br>
            <a:endParaRPr dirty="0"/>
          </a:p>
        </p:txBody>
      </p:sp>
      <p:sp>
        <p:nvSpPr>
          <p:cNvPr id="61" name="Google Shape;61;p5"/>
          <p:cNvSpPr txBox="1">
            <a:spLocks noGrp="1"/>
          </p:cNvSpPr>
          <p:nvPr>
            <p:ph type="body" idx="1"/>
          </p:nvPr>
        </p:nvSpPr>
        <p:spPr>
          <a:xfrm>
            <a:off x="311700" y="703944"/>
            <a:ext cx="3672471" cy="4250828"/>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Noto Sans Symbols"/>
              <a:buChar char="⮚"/>
            </a:pPr>
            <a:r>
              <a:rPr lang="en-US" i="0" dirty="0">
                <a:solidFill>
                  <a:srgbClr val="7030A0"/>
                </a:solidFill>
                <a:effectLst/>
                <a:latin typeface="Roboto" panose="02000000000000000000" pitchFamily="2" charset="0"/>
              </a:rPr>
              <a:t>In this graph we compare Average waiting time between both hotel in respective month.</a:t>
            </a:r>
            <a:endParaRPr lang="en-US" i="0" dirty="0">
              <a:solidFill>
                <a:srgbClr val="7030A0"/>
              </a:solidFill>
              <a:latin typeface="Arial"/>
              <a:ea typeface="Arial"/>
              <a:cs typeface="Arial"/>
              <a:sym typeface="Arial"/>
            </a:endParaRPr>
          </a:p>
          <a:p>
            <a:pPr marL="139700" lvl="0" indent="0" algn="l" rtl="0">
              <a:lnSpc>
                <a:spcPct val="115000"/>
              </a:lnSpc>
              <a:spcBef>
                <a:spcPts val="0"/>
              </a:spcBef>
              <a:spcAft>
                <a:spcPts val="0"/>
              </a:spcAft>
              <a:buClr>
                <a:schemeClr val="dk1"/>
              </a:buClr>
              <a:buSzPts val="1400"/>
              <a:buNone/>
            </a:pPr>
            <a:endParaRPr dirty="0">
              <a:solidFill>
                <a:srgbClr val="7030A0"/>
              </a:solidFill>
            </a:endParaRPr>
          </a:p>
          <a:p>
            <a:pPr marL="457200" lvl="0" indent="-317500" algn="l" rtl="0">
              <a:lnSpc>
                <a:spcPct val="115000"/>
              </a:lnSpc>
              <a:spcBef>
                <a:spcPts val="0"/>
              </a:spcBef>
              <a:spcAft>
                <a:spcPts val="0"/>
              </a:spcAft>
              <a:buClr>
                <a:schemeClr val="dk1"/>
              </a:buClr>
              <a:buSzPts val="1400"/>
              <a:buFont typeface="Noto Sans Symbols"/>
              <a:buChar char="⮚"/>
            </a:pPr>
            <a:r>
              <a:rPr lang="en-US" i="0" dirty="0">
                <a:solidFill>
                  <a:srgbClr val="7030A0"/>
                </a:solidFill>
                <a:effectLst/>
                <a:latin typeface="Roboto" panose="02000000000000000000" pitchFamily="2" charset="0"/>
              </a:rPr>
              <a:t>The average waiting time in the month of January is very less for Resort Hotel and the average waiting time in the month of February is very less for City Hotel </a:t>
            </a:r>
          </a:p>
          <a:p>
            <a:pPr marL="139700" lvl="0" indent="0" algn="l" rtl="0">
              <a:lnSpc>
                <a:spcPct val="115000"/>
              </a:lnSpc>
              <a:spcBef>
                <a:spcPts val="0"/>
              </a:spcBef>
              <a:spcAft>
                <a:spcPts val="0"/>
              </a:spcAft>
              <a:buClr>
                <a:schemeClr val="dk1"/>
              </a:buClr>
              <a:buSzPts val="1400"/>
              <a:buNone/>
            </a:pPr>
            <a:endParaRPr lang="en-US" b="1" i="0" dirty="0">
              <a:solidFill>
                <a:srgbClr val="212121"/>
              </a:solidFill>
              <a:effectLst/>
              <a:latin typeface="Roboto" panose="02000000000000000000" pitchFamily="2" charset="0"/>
            </a:endParaRPr>
          </a:p>
          <a:p>
            <a:pPr marL="457200" lvl="0" indent="-317500" algn="l" rtl="0">
              <a:lnSpc>
                <a:spcPct val="115000"/>
              </a:lnSpc>
              <a:spcBef>
                <a:spcPts val="0"/>
              </a:spcBef>
              <a:spcAft>
                <a:spcPts val="0"/>
              </a:spcAft>
              <a:buClr>
                <a:schemeClr val="dk1"/>
              </a:buClr>
              <a:buSzPts val="1400"/>
              <a:buFont typeface="Noto Sans Symbols"/>
              <a:buChar char="⮚"/>
            </a:pPr>
            <a:r>
              <a:rPr lang="en-US" b="1" i="0" dirty="0">
                <a:solidFill>
                  <a:srgbClr val="7030A0"/>
                </a:solidFill>
                <a:effectLst/>
                <a:latin typeface="Roboto" panose="02000000000000000000" pitchFamily="2" charset="0"/>
              </a:rPr>
              <a:t>So the month January is the best month of year to book a Resort hotel room and the month February is the best time to book City hotel as there is less waiting list</a:t>
            </a:r>
            <a:endParaRPr lang="en-US" b="1" dirty="0">
              <a:solidFill>
                <a:srgbClr val="7030A0"/>
              </a:solidFill>
            </a:endParaRPr>
          </a:p>
        </p:txBody>
      </p:sp>
      <p:sp>
        <p:nvSpPr>
          <p:cNvPr id="62" name="Google Shape;62;p5"/>
          <p:cNvSpPr txBox="1">
            <a:spLocks noGrp="1"/>
          </p:cNvSpPr>
          <p:nvPr>
            <p:ph type="body" idx="2"/>
          </p:nvPr>
        </p:nvSpPr>
        <p:spPr>
          <a:xfrm>
            <a:off x="8004629" y="1975800"/>
            <a:ext cx="718812" cy="2997199"/>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dirty="0"/>
          </a:p>
        </p:txBody>
      </p:sp>
      <p:pic>
        <p:nvPicPr>
          <p:cNvPr id="5122" name="Picture 2">
            <a:extLst>
              <a:ext uri="{FF2B5EF4-FFF2-40B4-BE49-F238E27FC236}">
                <a16:creationId xmlns:a16="http://schemas.microsoft.com/office/drawing/2014/main" id="{E9073805-673F-4C58-8AA3-894ED1D8A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626" y="907143"/>
            <a:ext cx="4557811"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86313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417</TotalTime>
  <Words>1828</Words>
  <Application>Microsoft Office PowerPoint</Application>
  <PresentationFormat>On-screen Show (16:9)</PresentationFormat>
  <Paragraphs>145</Paragraphs>
  <Slides>26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Wingdings</vt:lpstr>
      <vt:lpstr>Montserrat</vt:lpstr>
      <vt:lpstr>Courier New</vt:lpstr>
      <vt:lpstr>Roboto</vt:lpstr>
      <vt:lpstr>Noto Sans Symbols</vt:lpstr>
      <vt:lpstr>Simple Light</vt:lpstr>
      <vt:lpstr>           Capstone Project-1 Hotel Bookings Analysis   </vt:lpstr>
      <vt:lpstr>                                                                     Introduction  We have a Data set for Resort Hotel and City hotel which has information includes per night stay, Agents, types of booking, Repeated guest, Country where it is located, Group of Members staying, Meal provided to guest, Distribution channel, ADR, Customer types, Cancelation, Numbers of days in waiting list, Reservation status, Required car parking Spaces, Assigned room Type, Previous cancelation and many others. On behalf of these information we are suppose to analyze following points.  What is the best time of year to book the hotel room?  What is the optimal length of stay to get the best ADR(Average Daily Rate)?  What if you wanted to predict whether or not a hotel was likely to receive a disproportionately high number of special requests?    </vt:lpstr>
      <vt:lpstr>Analysis based on:-  Distribution of Booking(Total, Confirmed, Canceled)  Number of special requests   Arival period  Minimum night spent  Number of Special request  ADR </vt:lpstr>
      <vt:lpstr>   </vt:lpstr>
      <vt:lpstr>Best time of Year to book a Hotel room  </vt:lpstr>
      <vt:lpstr>Nights booked in every month in 2017  </vt:lpstr>
      <vt:lpstr>Calculating Booking Cancelation Percentage for City Hotel and Resort Hotel  </vt:lpstr>
      <vt:lpstr>Comparison between cancelation percentage for both Hotel Every month </vt:lpstr>
      <vt:lpstr>Average waiting time in Each Month for City Hotel and Resort Hotel </vt:lpstr>
      <vt:lpstr>Number of Special request received by City Hotel and Resort Hotel </vt:lpstr>
      <vt:lpstr>                                                                                                                                                         Optimal length of stay in order to get the best daily rate     To calculate optimal length of stay we have to consider several factors  Average daily rate for different market segments  Price Per month of a Hotel  Price per day for single adults  Price per day for two adults     </vt:lpstr>
      <vt:lpstr>Daily rate for different Market segment  </vt:lpstr>
      <vt:lpstr>Daily rate for different Months of the year</vt:lpstr>
      <vt:lpstr>Daily rate As per number of Adults staying</vt:lpstr>
      <vt:lpstr>Daily rate As per number of Adults staying </vt:lpstr>
      <vt:lpstr>Maximum Optimal length of staying to get best ADR </vt:lpstr>
      <vt:lpstr>Meals</vt:lpstr>
      <vt:lpstr>Deposits</vt:lpstr>
      <vt:lpstr>Reserved room type &amp; Assigned room type bookings </vt:lpstr>
      <vt:lpstr>Reserved room type &amp; Assigned room type bookings </vt:lpstr>
      <vt:lpstr>Overview of repeated guests  The percentage of repeated guests for Resort Hotel is higher than City Hotel</vt:lpstr>
      <vt:lpstr>Looking at types of guests   </vt:lpstr>
      <vt:lpstr>Relation between Lead Time &amp; Cancelation Rate  It is clear that the percentage of cancellation increases as lead time increases.  We can clearly make the inference that Cancellation rate is directly proportional to the Lead time i.e as the Lead time increases the cancellation rate also increases.     </vt:lpstr>
      <vt:lpstr>Visitors origin  </vt:lpstr>
      <vt:lpstr>Visitors origin</vt:lpstr>
      <vt:lpstr>Inferences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Hotel Bookings Analysis</dc:title>
  <dc:creator>Richa Rani</dc:creator>
  <cp:lastModifiedBy>sai teja</cp:lastModifiedBy>
  <cp:revision>51</cp:revision>
  <dcterms:modified xsi:type="dcterms:W3CDTF">2021-08-25T03:37:09Z</dcterms:modified>
</cp:coreProperties>
</file>