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6" r:id="rId4"/>
    <p:sldId id="265" r:id="rId5"/>
    <p:sldId id="258" r:id="rId6"/>
    <p:sldId id="259" r:id="rId7"/>
    <p:sldId id="262" r:id="rId8"/>
    <p:sldId id="263" r:id="rId9"/>
    <p:sldId id="260"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FAB5-0DD2-1D7F-6E4A-D6D11114B5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608153-2F73-9FDF-6982-10331C93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91F752-AA84-0660-4EA3-F5B145B5CE0C}"/>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5" name="Footer Placeholder 4">
            <a:extLst>
              <a:ext uri="{FF2B5EF4-FFF2-40B4-BE49-F238E27FC236}">
                <a16:creationId xmlns:a16="http://schemas.microsoft.com/office/drawing/2014/main" id="{86EC2B9F-6010-574A-00E9-798BBF2E9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76C39-568B-64C4-FE51-1586535CB06F}"/>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357435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42D5-AD6E-079B-523D-9A07327DF4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9BF827-FC38-25DD-D178-A226ADDC30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D9668-65F2-9391-B838-83C582BF5098}"/>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5" name="Footer Placeholder 4">
            <a:extLst>
              <a:ext uri="{FF2B5EF4-FFF2-40B4-BE49-F238E27FC236}">
                <a16:creationId xmlns:a16="http://schemas.microsoft.com/office/drawing/2014/main" id="{0FE484F0-AE71-6C2D-D7AD-FE458CAEF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4B7CE-58C5-5AFF-9E63-E2A8F5273541}"/>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1583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49767-FB84-F835-064B-4D4B9E285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FC8A85-30FC-0CF1-29C3-F7E9B5E716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F0F5F-3B1B-B716-167B-865DCD081F10}"/>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5" name="Footer Placeholder 4">
            <a:extLst>
              <a:ext uri="{FF2B5EF4-FFF2-40B4-BE49-F238E27FC236}">
                <a16:creationId xmlns:a16="http://schemas.microsoft.com/office/drawing/2014/main" id="{1C36DC24-9B7E-E0AF-2DBF-6A25B1FB1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A597A-E0EE-2237-468B-1A161EF3ED32}"/>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51165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010E-1F91-3C0D-A5D9-EE93700970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E32A7A-2335-0AB7-5E58-3520A9D50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7F9D1-8BC1-731C-252C-5EFF0F5F829C}"/>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5" name="Footer Placeholder 4">
            <a:extLst>
              <a:ext uri="{FF2B5EF4-FFF2-40B4-BE49-F238E27FC236}">
                <a16:creationId xmlns:a16="http://schemas.microsoft.com/office/drawing/2014/main" id="{4516978C-F483-851C-932F-3E6F2605A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A20D9-C233-FA55-2F7A-F688F8EDF57C}"/>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294592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28D4-BEDD-35C0-D39A-E991352DA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429387-0571-D854-9754-719652823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D6AB3-B3DE-D677-B4DA-22D66F973413}"/>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5" name="Footer Placeholder 4">
            <a:extLst>
              <a:ext uri="{FF2B5EF4-FFF2-40B4-BE49-F238E27FC236}">
                <a16:creationId xmlns:a16="http://schemas.microsoft.com/office/drawing/2014/main" id="{184BE6F2-2B67-6C43-E147-CF071703E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A681E-1D3C-74A6-8B25-BF482216C9BB}"/>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343457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ED4F-12D5-7582-37D8-2C11A0D5FA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1ADF1-E856-5D6B-676E-17F41A3FD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A61921-08C9-4BFF-468F-FA5A4C288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BFA587-AA28-6FB8-97C3-330B8492844B}"/>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6" name="Footer Placeholder 5">
            <a:extLst>
              <a:ext uri="{FF2B5EF4-FFF2-40B4-BE49-F238E27FC236}">
                <a16:creationId xmlns:a16="http://schemas.microsoft.com/office/drawing/2014/main" id="{496CC3F1-5CF4-43D2-36FC-75CC87A3A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950825-7284-CF9F-BECB-4E3FB7C7018B}"/>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16356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7D8-CB22-9E22-AE2B-9453525B02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944420-78EA-E5D5-E048-F0A65FE18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438ED-6726-FCC3-5F2D-2B294D20B2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23B183-10D9-3C40-3357-F2FC33543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A0B48-135D-D830-512E-4697B3EB7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FE5814-BFEC-09FC-2957-053A4C662105}"/>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8" name="Footer Placeholder 7">
            <a:extLst>
              <a:ext uri="{FF2B5EF4-FFF2-40B4-BE49-F238E27FC236}">
                <a16:creationId xmlns:a16="http://schemas.microsoft.com/office/drawing/2014/main" id="{B5A51448-E11F-6C38-AEA2-D54ED3DEF2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B607C4-11F7-D599-D941-8B94432544D7}"/>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338125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60C1-B8ED-C991-1B33-655F04D676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E3A94-46D8-2BD2-9DF1-285EE480AD26}"/>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4" name="Footer Placeholder 3">
            <a:extLst>
              <a:ext uri="{FF2B5EF4-FFF2-40B4-BE49-F238E27FC236}">
                <a16:creationId xmlns:a16="http://schemas.microsoft.com/office/drawing/2014/main" id="{28DF87CE-189A-6268-1487-DB15A64F44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5BA9D3-3843-5FC1-C507-F466FA740E75}"/>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405270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7E786-4580-8AC5-8C25-E7BC3B919745}"/>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3" name="Footer Placeholder 2">
            <a:extLst>
              <a:ext uri="{FF2B5EF4-FFF2-40B4-BE49-F238E27FC236}">
                <a16:creationId xmlns:a16="http://schemas.microsoft.com/office/drawing/2014/main" id="{62685B35-C70D-22C1-25FA-9D3246BE14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E4B376-4588-A00C-0D8D-C5E12EB64CF3}"/>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192643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FFFC-EDBB-FD43-6B81-01FA4D5AA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7D9DD9-1725-4D5C-6F8F-D5A88E885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71AB13-24C0-0C5C-FF78-5FCE82406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D2A4A-8FC7-6826-FABF-CC2F95C88829}"/>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6" name="Footer Placeholder 5">
            <a:extLst>
              <a:ext uri="{FF2B5EF4-FFF2-40B4-BE49-F238E27FC236}">
                <a16:creationId xmlns:a16="http://schemas.microsoft.com/office/drawing/2014/main" id="{2982FFAA-262E-6C04-A145-5B9A0F3C63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CABA3E-8D39-9691-76DC-CE491D52D739}"/>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358387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1A9A-F0F4-C75C-E4A2-39D17B92C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41FF1E-6A50-A3BC-5E9D-C382A0A47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757E98-C98F-50DA-C7EC-A0DD68C3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25B56-D7C6-47CC-0F32-866B99DFAEE1}"/>
              </a:ext>
            </a:extLst>
          </p:cNvPr>
          <p:cNvSpPr>
            <a:spLocks noGrp="1"/>
          </p:cNvSpPr>
          <p:nvPr>
            <p:ph type="dt" sz="half" idx="10"/>
          </p:nvPr>
        </p:nvSpPr>
        <p:spPr/>
        <p:txBody>
          <a:bodyPr/>
          <a:lstStyle/>
          <a:p>
            <a:fld id="{B7000D35-866B-4851-9BE7-7282EF512344}" type="datetimeFigureOut">
              <a:rPr lang="en-IN" smtClean="0"/>
              <a:t>18-03-2024</a:t>
            </a:fld>
            <a:endParaRPr lang="en-IN"/>
          </a:p>
        </p:txBody>
      </p:sp>
      <p:sp>
        <p:nvSpPr>
          <p:cNvPr id="6" name="Footer Placeholder 5">
            <a:extLst>
              <a:ext uri="{FF2B5EF4-FFF2-40B4-BE49-F238E27FC236}">
                <a16:creationId xmlns:a16="http://schemas.microsoft.com/office/drawing/2014/main" id="{633136B5-C5E5-A2D9-3120-ACCD22E1DA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E488F-6F59-0C0A-7FD9-86CFBC3C7F7E}"/>
              </a:ext>
            </a:extLst>
          </p:cNvPr>
          <p:cNvSpPr>
            <a:spLocks noGrp="1"/>
          </p:cNvSpPr>
          <p:nvPr>
            <p:ph type="sldNum" sz="quarter" idx="12"/>
          </p:nvPr>
        </p:nvSpPr>
        <p:spPr/>
        <p:txBody>
          <a:bodyPr/>
          <a:lstStyle/>
          <a:p>
            <a:fld id="{86750701-01B5-46A0-86B0-C842A158B71C}" type="slidenum">
              <a:rPr lang="en-IN" smtClean="0"/>
              <a:t>‹#›</a:t>
            </a:fld>
            <a:endParaRPr lang="en-IN"/>
          </a:p>
        </p:txBody>
      </p:sp>
    </p:spTree>
    <p:extLst>
      <p:ext uri="{BB962C8B-B14F-4D97-AF65-F5344CB8AC3E}">
        <p14:creationId xmlns:p14="http://schemas.microsoft.com/office/powerpoint/2010/main" val="294615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C33CD-11A3-22C5-A7D6-DF05CC5F1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CDF302-29B2-E475-D6BA-19DC19ABE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2B086-19D4-690A-1CB5-5CA39F31E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00D35-866B-4851-9BE7-7282EF512344}" type="datetimeFigureOut">
              <a:rPr lang="en-IN" smtClean="0"/>
              <a:t>18-03-2024</a:t>
            </a:fld>
            <a:endParaRPr lang="en-IN"/>
          </a:p>
        </p:txBody>
      </p:sp>
      <p:sp>
        <p:nvSpPr>
          <p:cNvPr id="5" name="Footer Placeholder 4">
            <a:extLst>
              <a:ext uri="{FF2B5EF4-FFF2-40B4-BE49-F238E27FC236}">
                <a16:creationId xmlns:a16="http://schemas.microsoft.com/office/drawing/2014/main" id="{138811C0-AF74-139A-00A2-AA7D35CFB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325B91-57CF-A9A2-A8B1-BC34D10CB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50701-01B5-46A0-86B0-C842A158B71C}" type="slidenum">
              <a:rPr lang="en-IN" smtClean="0"/>
              <a:t>‹#›</a:t>
            </a:fld>
            <a:endParaRPr lang="en-IN"/>
          </a:p>
        </p:txBody>
      </p:sp>
    </p:spTree>
    <p:extLst>
      <p:ext uri="{BB962C8B-B14F-4D97-AF65-F5344CB8AC3E}">
        <p14:creationId xmlns:p14="http://schemas.microsoft.com/office/powerpoint/2010/main" val="383295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39186-49AE-8EBE-AF6A-F9E064D7F5B2}"/>
              </a:ext>
            </a:extLst>
          </p:cNvPr>
          <p:cNvSpPr txBox="1"/>
          <p:nvPr/>
        </p:nvSpPr>
        <p:spPr>
          <a:xfrm>
            <a:off x="1027010" y="1093339"/>
            <a:ext cx="9813304" cy="3791551"/>
          </a:xfrm>
          <a:prstGeom prst="rect">
            <a:avLst/>
          </a:prstGeom>
          <a:noFill/>
        </p:spPr>
        <p:txBody>
          <a:bodyPr wrap="square" rtlCol="0">
            <a:spAutoFit/>
          </a:bodyPr>
          <a:lstStyle/>
          <a:p>
            <a:pPr algn="ctr">
              <a:lnSpc>
                <a:spcPct val="107000"/>
              </a:lnSpc>
              <a:spcAft>
                <a:spcPts val="800"/>
              </a:spcAft>
            </a:pPr>
            <a:r>
              <a:rPr lang="en-IN" sz="3200" b="1" dirty="0">
                <a:effectLst/>
                <a:latin typeface="Calibri" panose="020F0502020204030204" pitchFamily="34" charset="0"/>
                <a:ea typeface="Calibri" panose="020F0502020204030204" pitchFamily="34" charset="0"/>
                <a:cs typeface="Calibri" panose="020F0502020204030204" pitchFamily="34" charset="0"/>
              </a:rPr>
              <a:t>INTERNSHIP PROJECT</a:t>
            </a:r>
            <a:endParaRPr lang="en-IN" sz="3200" dirty="0">
              <a:effectLst/>
              <a:latin typeface="Calibri" panose="020F0502020204030204" pitchFamily="34" charset="0"/>
              <a:ea typeface="Calibri" panose="020F0502020204030204" pitchFamily="34" charset="0"/>
            </a:endParaRPr>
          </a:p>
          <a:p>
            <a:pPr algn="ctr">
              <a:lnSpc>
                <a:spcPct val="107000"/>
              </a:lnSpc>
              <a:spcAft>
                <a:spcPts val="800"/>
              </a:spcAft>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PROJECT TEAM ID: </a:t>
            </a:r>
            <a:r>
              <a:rPr lang="en-IN"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PTID-CDA-MAR-23-138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PROJECT ID: </a:t>
            </a:r>
            <a:r>
              <a:rPr lang="en-IN"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PRDA-01</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PROJECT NAME: PROFIT ANALYSIS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MEMBER NAME: P SHIVA KUMAR REDDY</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TOOLS USED: SQL, EXCEL, POWERBI</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95990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7F302F-BB74-EC72-95DC-1B1D14C19A4B}"/>
              </a:ext>
            </a:extLst>
          </p:cNvPr>
          <p:cNvSpPr txBox="1"/>
          <p:nvPr/>
        </p:nvSpPr>
        <p:spPr>
          <a:xfrm>
            <a:off x="974035" y="5883965"/>
            <a:ext cx="9730409" cy="923330"/>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With correlation factor of </a:t>
            </a:r>
            <a:r>
              <a:rPr lang="en-IN" sz="1800" b="1" dirty="0" err="1">
                <a:effectLst/>
                <a:latin typeface="Calibri" panose="020F0502020204030204" pitchFamily="34" charset="0"/>
                <a:ea typeface="Calibri" panose="020F0502020204030204" pitchFamily="34" charset="0"/>
                <a:cs typeface="Calibri" panose="020F0502020204030204" pitchFamily="34" charset="0"/>
              </a:rPr>
              <a:t>R&amp;D_spend</a:t>
            </a:r>
            <a:r>
              <a:rPr lang="en-IN" sz="1800" b="1" dirty="0">
                <a:effectLst/>
                <a:latin typeface="Calibri" panose="020F0502020204030204" pitchFamily="34" charset="0"/>
                <a:ea typeface="Calibri" panose="020F0502020204030204" pitchFamily="34" charset="0"/>
                <a:cs typeface="Calibri" panose="020F0502020204030204" pitchFamily="34" charset="0"/>
              </a:rPr>
              <a:t> to </a:t>
            </a:r>
            <a:r>
              <a:rPr lang="en-IN" sz="1800" b="1">
                <a:effectLst/>
                <a:latin typeface="Calibri" panose="020F0502020204030204" pitchFamily="34" charset="0"/>
                <a:ea typeface="Calibri" panose="020F0502020204030204" pitchFamily="34" charset="0"/>
                <a:cs typeface="Calibri" panose="020F0502020204030204" pitchFamily="34" charset="0"/>
              </a:rPr>
              <a:t>profit- </a:t>
            </a:r>
            <a:r>
              <a:rPr lang="en-IN" sz="1800" b="1">
                <a:solidFill>
                  <a:srgbClr val="FF0000"/>
                </a:solidFill>
                <a:effectLst/>
                <a:latin typeface="Calibri" panose="020F0502020204030204" pitchFamily="34" charset="0"/>
                <a:ea typeface="Calibri" panose="020F0502020204030204" pitchFamily="34" charset="0"/>
                <a:cs typeface="Calibri" panose="020F0502020204030204" pitchFamily="34" charset="0"/>
              </a:rPr>
              <a:t>0.97</a:t>
            </a:r>
            <a:r>
              <a:rPr lang="en-IN" sz="1800" b="1">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Marketing to Profit-</a:t>
            </a:r>
            <a:r>
              <a:rPr lang="en-IN"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0.75 </a:t>
            </a:r>
            <a:r>
              <a:rPr lang="en-IN" sz="1800" b="1" dirty="0">
                <a:effectLst/>
                <a:latin typeface="Calibri" panose="020F0502020204030204" pitchFamily="34" charset="0"/>
                <a:ea typeface="Calibri" panose="020F0502020204030204" pitchFamily="34" charset="0"/>
                <a:cs typeface="Calibri" panose="020F0502020204030204" pitchFamily="34" charset="0"/>
              </a:rPr>
              <a:t>and least Administration to profit -</a:t>
            </a:r>
            <a:r>
              <a:rPr lang="en-IN"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0.2</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244DE644-3270-D826-BA89-7B5F75688D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2939" y="924339"/>
            <a:ext cx="7871791" cy="4870174"/>
          </a:xfrm>
          <a:prstGeom prst="rect">
            <a:avLst/>
          </a:prstGeom>
          <a:noFill/>
          <a:ln>
            <a:noFill/>
          </a:ln>
        </p:spPr>
      </p:pic>
      <p:sp>
        <p:nvSpPr>
          <p:cNvPr id="7" name="TextBox 6">
            <a:extLst>
              <a:ext uri="{FF2B5EF4-FFF2-40B4-BE49-F238E27FC236}">
                <a16:creationId xmlns:a16="http://schemas.microsoft.com/office/drawing/2014/main" id="{222A25E5-D69D-B3EA-2448-A08BCD0E8D1B}"/>
              </a:ext>
            </a:extLst>
          </p:cNvPr>
          <p:cNvSpPr txBox="1"/>
          <p:nvPr/>
        </p:nvSpPr>
        <p:spPr>
          <a:xfrm>
            <a:off x="868017" y="417156"/>
            <a:ext cx="9730409" cy="646331"/>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CONFIRMATION THROUGH CORRELATION FACTOR</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47184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315F32-140C-2744-497A-BB7DC4A11F36}"/>
              </a:ext>
            </a:extLst>
          </p:cNvPr>
          <p:cNvSpPr txBox="1"/>
          <p:nvPr/>
        </p:nvSpPr>
        <p:spPr>
          <a:xfrm>
            <a:off x="719846" y="614534"/>
            <a:ext cx="4357475" cy="646331"/>
          </a:xfrm>
          <a:prstGeom prst="rect">
            <a:avLst/>
          </a:prstGeom>
          <a:noFill/>
        </p:spPr>
        <p:txBody>
          <a:bodyPr wrap="none" rtlCol="0">
            <a:spAutoFit/>
          </a:bodyPr>
          <a:lstStyle/>
          <a:p>
            <a:r>
              <a:rPr lang="en-IN" b="1" dirty="0"/>
              <a:t>SUGGESTION FROM MY SIDE TO COMPANY </a:t>
            </a:r>
          </a:p>
          <a:p>
            <a:endParaRPr lang="en-IN" b="1" dirty="0"/>
          </a:p>
        </p:txBody>
      </p:sp>
      <p:sp>
        <p:nvSpPr>
          <p:cNvPr id="2" name="TextBox 1">
            <a:extLst>
              <a:ext uri="{FF2B5EF4-FFF2-40B4-BE49-F238E27FC236}">
                <a16:creationId xmlns:a16="http://schemas.microsoft.com/office/drawing/2014/main" id="{5D645224-52E3-75CA-AAE5-64C363F8B23F}"/>
              </a:ext>
            </a:extLst>
          </p:cNvPr>
          <p:cNvSpPr txBox="1"/>
          <p:nvPr/>
        </p:nvSpPr>
        <p:spPr>
          <a:xfrm>
            <a:off x="719846" y="1363282"/>
            <a:ext cx="10958633" cy="1477328"/>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 major features out of the three-expenditure affecting Profit are Expenditure on Marketing and R&amp;D Expenditure. So, startups should primarily focus on their Marketing and R&amp;D. And managing their Administration expenditure to their sufficient requirement only, until and unless it’s a startup with their primary factor of producing profit from their administration only (services providing company through working staff).</a:t>
            </a:r>
            <a:endParaRPr lang="en-IN" sz="1800" dirty="0">
              <a:effectLst/>
              <a:latin typeface="Calibri" panose="020F0502020204030204" pitchFamily="34" charset="0"/>
              <a:ea typeface="Calibri" panose="020F0502020204030204" pitchFamily="34" charset="0"/>
            </a:endParaRPr>
          </a:p>
          <a:p>
            <a:endParaRPr lang="en-IN" b="1" dirty="0"/>
          </a:p>
        </p:txBody>
      </p:sp>
    </p:spTree>
    <p:extLst>
      <p:ext uri="{BB962C8B-B14F-4D97-AF65-F5344CB8AC3E}">
        <p14:creationId xmlns:p14="http://schemas.microsoft.com/office/powerpoint/2010/main" val="36178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80DA5-5179-ED80-3E0E-A42C3C4701AA}"/>
              </a:ext>
            </a:extLst>
          </p:cNvPr>
          <p:cNvSpPr txBox="1"/>
          <p:nvPr/>
        </p:nvSpPr>
        <p:spPr>
          <a:xfrm>
            <a:off x="765313" y="2037522"/>
            <a:ext cx="11032435" cy="1815882"/>
          </a:xfrm>
          <a:prstGeom prst="rect">
            <a:avLst/>
          </a:prstGeom>
          <a:noFill/>
        </p:spPr>
        <p:txBody>
          <a:bodyPr wrap="square" rtlCol="0">
            <a:spAutoFit/>
          </a:bodyPr>
          <a:lstStyle/>
          <a:p>
            <a:r>
              <a:rPr lang="en-IN" sz="2800" dirty="0">
                <a:solidFill>
                  <a:srgbClr val="222222"/>
                </a:solidFill>
                <a:effectLst/>
                <a:highlight>
                  <a:srgbClr val="FFFFFF"/>
                </a:highlight>
                <a:latin typeface="Book Antiqua" panose="02040602050305030304" pitchFamily="18" charset="0"/>
                <a:ea typeface="Book Antiqua" panose="02040602050305030304" pitchFamily="18" charset="0"/>
                <a:cs typeface="Book Antiqua" panose="02040602050305030304" pitchFamily="18" charset="0"/>
              </a:rPr>
              <a:t>This dataset holds data from 50 startups in New York, California, and Florida. The features in this dataset are R&amp;D spending, Administration Spending, Marketing Spending, location features, and Profit.</a:t>
            </a:r>
            <a:endParaRPr lang="en-IN" sz="28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300B5341-37AC-030E-61A0-D666EB62C1CC}"/>
              </a:ext>
            </a:extLst>
          </p:cNvPr>
          <p:cNvSpPr txBox="1"/>
          <p:nvPr/>
        </p:nvSpPr>
        <p:spPr>
          <a:xfrm>
            <a:off x="765312" y="947531"/>
            <a:ext cx="11032435" cy="523220"/>
          </a:xfrm>
          <a:prstGeom prst="rect">
            <a:avLst/>
          </a:prstGeom>
          <a:noFill/>
        </p:spPr>
        <p:txBody>
          <a:bodyPr wrap="square" rtlCol="0">
            <a:spAutoFit/>
          </a:bodyPr>
          <a:lstStyle/>
          <a:p>
            <a:r>
              <a:rPr lang="en-IN" sz="2800" b="1" u="sng" dirty="0">
                <a:effectLst/>
                <a:latin typeface="Calibri" panose="020F0502020204030204" pitchFamily="34" charset="0"/>
                <a:ea typeface="Calibri" panose="020F0502020204030204" pitchFamily="34" charset="0"/>
              </a:rPr>
              <a:t>ABOUT THE DATASET</a:t>
            </a:r>
          </a:p>
        </p:txBody>
      </p:sp>
    </p:spTree>
    <p:extLst>
      <p:ext uri="{BB962C8B-B14F-4D97-AF65-F5344CB8AC3E}">
        <p14:creationId xmlns:p14="http://schemas.microsoft.com/office/powerpoint/2010/main" val="5240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B26BE6-2D77-D697-7712-A397FAFC62C6}"/>
              </a:ext>
            </a:extLst>
          </p:cNvPr>
          <p:cNvSpPr txBox="1"/>
          <p:nvPr/>
        </p:nvSpPr>
        <p:spPr>
          <a:xfrm>
            <a:off x="537328" y="459352"/>
            <a:ext cx="10303496" cy="830997"/>
          </a:xfrm>
          <a:prstGeom prst="rect">
            <a:avLst/>
          </a:prstGeom>
          <a:noFill/>
        </p:spPr>
        <p:txBody>
          <a:bodyPr wrap="square" rtlCol="0">
            <a:spAutoFit/>
          </a:bodyPr>
          <a:lstStyle/>
          <a:p>
            <a:r>
              <a:rPr lang="en-IN" sz="2800" b="1" u="sng" dirty="0">
                <a:effectLst/>
                <a:ea typeface="Book Antiqua" panose="02040602050305030304" pitchFamily="18" charset="0"/>
                <a:cs typeface="Book Antiqua" panose="02040602050305030304" pitchFamily="18" charset="0"/>
              </a:rPr>
              <a:t>DATA SET INFORMATION:</a:t>
            </a:r>
            <a:endParaRPr lang="en-IN" sz="2800" b="1" dirty="0">
              <a:effectLst/>
              <a:ea typeface="Calibri" panose="020F0502020204030204" pitchFamily="34" charset="0"/>
            </a:endParaRPr>
          </a:p>
          <a:p>
            <a:endParaRPr lang="en-IN" sz="2000" dirty="0"/>
          </a:p>
        </p:txBody>
      </p:sp>
      <p:sp>
        <p:nvSpPr>
          <p:cNvPr id="5" name="TextBox 4">
            <a:extLst>
              <a:ext uri="{FF2B5EF4-FFF2-40B4-BE49-F238E27FC236}">
                <a16:creationId xmlns:a16="http://schemas.microsoft.com/office/drawing/2014/main" id="{01A17E9A-8A98-FE55-33AA-992B21351793}"/>
              </a:ext>
            </a:extLst>
          </p:cNvPr>
          <p:cNvSpPr txBox="1"/>
          <p:nvPr/>
        </p:nvSpPr>
        <p:spPr>
          <a:xfrm>
            <a:off x="537328" y="1442301"/>
            <a:ext cx="10114961" cy="4743222"/>
          </a:xfrm>
          <a:prstGeom prst="rect">
            <a:avLst/>
          </a:prstGeom>
          <a:noFill/>
        </p:spPr>
        <p:txBody>
          <a:bodyPr wrap="square" rtlCol="0">
            <a:spAutoFit/>
          </a:bodyPr>
          <a:lstStyle/>
          <a:p>
            <a:pPr marL="342900" lvl="0" indent="-342900" algn="just">
              <a:lnSpc>
                <a:spcPct val="107000"/>
              </a:lnSpc>
              <a:spcBef>
                <a:spcPts val="1400"/>
              </a:spcBef>
              <a:spcAft>
                <a:spcPts val="800"/>
              </a:spcAft>
              <a:buFont typeface="+mj-lt"/>
              <a:buAutoNum type="arabicPeriod"/>
            </a:pPr>
            <a:r>
              <a:rPr lang="en-IN" sz="20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R&amp;D spending: </a:t>
            </a:r>
            <a:r>
              <a:rPr lang="en-IN" sz="20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The amount which startups are spending on Research and development. Datatype: Numerical</a:t>
            </a:r>
            <a:endParaRPr lang="en-IN" sz="2000" dirty="0">
              <a:effectLst/>
              <a:latin typeface="Calibri" panose="020F0502020204030204" pitchFamily="34" charset="0"/>
              <a:ea typeface="Calibri" panose="020F0502020204030204" pitchFamily="34" charset="0"/>
            </a:endParaRPr>
          </a:p>
          <a:p>
            <a:pPr marL="342900" indent="-342900" algn="just">
              <a:lnSpc>
                <a:spcPct val="107000"/>
              </a:lnSpc>
              <a:spcAft>
                <a:spcPts val="800"/>
              </a:spcAft>
              <a:buFont typeface="+mj-lt"/>
              <a:buAutoNum type="arabicPeriod"/>
            </a:pPr>
            <a:r>
              <a:rPr lang="en-IN" sz="20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Administration spending: </a:t>
            </a:r>
            <a:r>
              <a:rPr lang="en-IN" sz="20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The amount which startups are spending on the admin panel. Datatype: Numerical</a:t>
            </a:r>
            <a:endParaRPr lang="en-IN" sz="2000" dirty="0">
              <a:effectLst/>
              <a:latin typeface="Calibri" panose="020F0502020204030204" pitchFamily="34" charset="0"/>
              <a:ea typeface="Calibri" panose="020F0502020204030204" pitchFamily="34" charset="0"/>
            </a:endParaRPr>
          </a:p>
          <a:p>
            <a:pPr marL="342900" indent="-342900" algn="just">
              <a:lnSpc>
                <a:spcPct val="107000"/>
              </a:lnSpc>
              <a:spcAft>
                <a:spcPts val="800"/>
              </a:spcAft>
              <a:buFont typeface="+mj-lt"/>
              <a:buAutoNum type="arabicPeriod"/>
            </a:pPr>
            <a:r>
              <a:rPr lang="en-IN" sz="20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Marketing spending: </a:t>
            </a:r>
            <a:r>
              <a:rPr lang="en-IN" sz="20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The amount which startups are spending on marketing strategies. Datatype: Numerical</a:t>
            </a:r>
            <a:endParaRPr lang="en-IN" sz="2000" dirty="0">
              <a:effectLst/>
              <a:latin typeface="Calibri" panose="020F0502020204030204" pitchFamily="34" charset="0"/>
              <a:ea typeface="Calibri" panose="020F0502020204030204" pitchFamily="34" charset="0"/>
            </a:endParaRPr>
          </a:p>
          <a:p>
            <a:pPr marL="342900" indent="-342900" algn="just">
              <a:lnSpc>
                <a:spcPct val="107000"/>
              </a:lnSpc>
              <a:spcAft>
                <a:spcPts val="800"/>
              </a:spcAft>
              <a:buFont typeface="+mj-lt"/>
              <a:buAutoNum type="arabicPeriod"/>
            </a:pPr>
            <a:r>
              <a:rPr lang="en-IN" sz="20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State: </a:t>
            </a:r>
            <a:r>
              <a:rPr lang="en-IN" sz="20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To which state that particular startup belongs. Datatype: Categorical(Nominal)</a:t>
            </a:r>
            <a:endParaRPr lang="en-IN" sz="2000" dirty="0">
              <a:effectLst/>
              <a:latin typeface="Calibri" panose="020F0502020204030204" pitchFamily="34" charset="0"/>
              <a:ea typeface="Calibri" panose="020F0502020204030204" pitchFamily="34" charset="0"/>
            </a:endParaRPr>
          </a:p>
          <a:p>
            <a:pPr marL="342900" indent="-342900" algn="just">
              <a:lnSpc>
                <a:spcPct val="107000"/>
              </a:lnSpc>
              <a:spcAft>
                <a:spcPts val="1400"/>
              </a:spcAft>
              <a:buFont typeface="+mj-lt"/>
              <a:buAutoNum type="arabicPeriod"/>
            </a:pPr>
            <a:r>
              <a:rPr lang="en-IN" sz="20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Profit: </a:t>
            </a:r>
            <a:r>
              <a:rPr lang="en-IN" sz="20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How much profit that particular startup is making. Datatype: Numerical</a:t>
            </a:r>
            <a:endParaRPr lang="en-IN" sz="2000" dirty="0">
              <a:effectLst/>
              <a:latin typeface="Calibri" panose="020F0502020204030204" pitchFamily="34" charset="0"/>
              <a:ea typeface="Calibri" panose="020F0502020204030204" pitchFamily="34" charset="0"/>
            </a:endParaRPr>
          </a:p>
          <a:p>
            <a:pPr lvl="0" algn="just">
              <a:lnSpc>
                <a:spcPct val="107000"/>
              </a:lnSpc>
              <a:spcAft>
                <a:spcPts val="1400"/>
              </a:spcAft>
            </a:pPr>
            <a:r>
              <a:rPr lang="en-IN" sz="2400" b="1" dirty="0">
                <a:effectLst/>
                <a:latin typeface="Calibri" panose="020F0502020204030204" pitchFamily="34" charset="0"/>
                <a:ea typeface="Calibri" panose="020F0502020204030204" pitchFamily="34" charset="0"/>
              </a:rPr>
              <a:t>Transformation</a:t>
            </a:r>
          </a:p>
          <a:p>
            <a:pPr lvl="0" algn="just">
              <a:lnSpc>
                <a:spcPct val="107000"/>
              </a:lnSpc>
              <a:spcAft>
                <a:spcPts val="1400"/>
              </a:spcAft>
            </a:pPr>
            <a:r>
              <a:rPr lang="en-IN" sz="2400" dirty="0">
                <a:latin typeface="Calibri" panose="020F0502020204030204" pitchFamily="34" charset="0"/>
                <a:ea typeface="Calibri" panose="020F0502020204030204" pitchFamily="34" charset="0"/>
              </a:rPr>
              <a:t>1. Creating another column specifying startup no. from 1 to 50</a:t>
            </a:r>
            <a:endParaRPr lang="en-IN" sz="24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8148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5EDA9C-523C-E011-D3EC-DA30C7BF258A}"/>
              </a:ext>
            </a:extLst>
          </p:cNvPr>
          <p:cNvSpPr txBox="1"/>
          <p:nvPr/>
        </p:nvSpPr>
        <p:spPr>
          <a:xfrm>
            <a:off x="885217" y="466927"/>
            <a:ext cx="4680512" cy="400110"/>
          </a:xfrm>
          <a:prstGeom prst="rect">
            <a:avLst/>
          </a:prstGeom>
          <a:noFill/>
        </p:spPr>
        <p:txBody>
          <a:bodyPr wrap="none" rtlCol="0">
            <a:spAutoFit/>
          </a:bodyPr>
          <a:lstStyle/>
          <a:p>
            <a:r>
              <a:rPr lang="en-IN" sz="2000" b="1" u="sng" dirty="0"/>
              <a:t>Regression analysis for prediction of Profit</a:t>
            </a:r>
          </a:p>
        </p:txBody>
      </p:sp>
      <p:sp>
        <p:nvSpPr>
          <p:cNvPr id="5" name="TextBox 4">
            <a:extLst>
              <a:ext uri="{FF2B5EF4-FFF2-40B4-BE49-F238E27FC236}">
                <a16:creationId xmlns:a16="http://schemas.microsoft.com/office/drawing/2014/main" id="{6237A23C-CDF2-65B1-A9BE-DBD2A3E58028}"/>
              </a:ext>
            </a:extLst>
          </p:cNvPr>
          <p:cNvSpPr txBox="1"/>
          <p:nvPr/>
        </p:nvSpPr>
        <p:spPr>
          <a:xfrm>
            <a:off x="885217" y="1157592"/>
            <a:ext cx="8317148" cy="774507"/>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Multilinear regression prediction line equation is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Profit = 0.805715*x1+-0.02682*x2+0.027228*x3+50122.19</a:t>
            </a:r>
            <a:endParaRPr lang="en-IN" sz="18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E308723A-41CA-8EE0-FF4F-206828B93777}"/>
              </a:ext>
            </a:extLst>
          </p:cNvPr>
          <p:cNvSpPr txBox="1"/>
          <p:nvPr/>
        </p:nvSpPr>
        <p:spPr>
          <a:xfrm>
            <a:off x="885217" y="2665545"/>
            <a:ext cx="8317148" cy="1572418"/>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rPr>
              <a:t>Where </a:t>
            </a:r>
          </a:p>
          <a:p>
            <a:pPr>
              <a:lnSpc>
                <a:spcPct val="107000"/>
              </a:lnSpc>
              <a:spcAft>
                <a:spcPts val="800"/>
              </a:spcAft>
            </a:pPr>
            <a:r>
              <a:rPr lang="en-IN" dirty="0">
                <a:latin typeface="Calibri" panose="020F0502020204030204" pitchFamily="34" charset="0"/>
                <a:ea typeface="Calibri" panose="020F0502020204030204" pitchFamily="34" charset="0"/>
              </a:rPr>
              <a:t>x1  :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R&amp;D spending</a:t>
            </a:r>
            <a:endParaRPr lang="en-IN" dirty="0">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rPr>
              <a:t>x2  :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Administration spending</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dirty="0">
                <a:latin typeface="Calibri" panose="020F0502020204030204" pitchFamily="34" charset="0"/>
                <a:ea typeface="Calibri" panose="020F0502020204030204" pitchFamily="34" charset="0"/>
              </a:rPr>
              <a:t>x3  :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Marketing spending</a:t>
            </a:r>
            <a:endParaRPr lang="en-IN" sz="18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165CBDFC-DC13-0161-83E2-FAFFA8769CA8}"/>
              </a:ext>
            </a:extLst>
          </p:cNvPr>
          <p:cNvSpPr txBox="1"/>
          <p:nvPr/>
        </p:nvSpPr>
        <p:spPr>
          <a:xfrm>
            <a:off x="885217" y="2111046"/>
            <a:ext cx="8317148" cy="375552"/>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rPr>
              <a:t>Prediction Model accuracy =95.07 %</a:t>
            </a:r>
          </a:p>
        </p:txBody>
      </p:sp>
    </p:spTree>
    <p:extLst>
      <p:ext uri="{BB962C8B-B14F-4D97-AF65-F5344CB8AC3E}">
        <p14:creationId xmlns:p14="http://schemas.microsoft.com/office/powerpoint/2010/main" val="244536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9BAE14-BA69-7EDE-64D6-8EBE3EF94246}"/>
              </a:ext>
            </a:extLst>
          </p:cNvPr>
          <p:cNvSpPr txBox="1"/>
          <p:nvPr/>
        </p:nvSpPr>
        <p:spPr>
          <a:xfrm>
            <a:off x="707012" y="386498"/>
            <a:ext cx="10737128" cy="400110"/>
          </a:xfrm>
          <a:prstGeom prst="rect">
            <a:avLst/>
          </a:prstGeom>
          <a:noFill/>
        </p:spPr>
        <p:txBody>
          <a:bodyPr wrap="square" rtlCol="0">
            <a:spAutoFit/>
          </a:bodyPr>
          <a:lstStyle/>
          <a:p>
            <a:r>
              <a:rPr lang="en-IN" sz="2000" b="1" u="sng" dirty="0"/>
              <a:t>KPI’s FOR DASHBOARD</a:t>
            </a:r>
          </a:p>
        </p:txBody>
      </p:sp>
      <p:sp>
        <p:nvSpPr>
          <p:cNvPr id="6" name="TextBox 5">
            <a:extLst>
              <a:ext uri="{FF2B5EF4-FFF2-40B4-BE49-F238E27FC236}">
                <a16:creationId xmlns:a16="http://schemas.microsoft.com/office/drawing/2014/main" id="{C03B10FF-4198-F69E-3194-053CF30E9F22}"/>
              </a:ext>
            </a:extLst>
          </p:cNvPr>
          <p:cNvSpPr txBox="1"/>
          <p:nvPr/>
        </p:nvSpPr>
        <p:spPr>
          <a:xfrm>
            <a:off x="604219" y="1768704"/>
            <a:ext cx="10567448" cy="5632311"/>
          </a:xfrm>
          <a:prstGeom prst="rect">
            <a:avLst/>
          </a:prstGeom>
          <a:noFill/>
        </p:spPr>
        <p:txBody>
          <a:bodyPr wrap="square" rtlCol="0">
            <a:spAutoFit/>
          </a:bodyPr>
          <a:lstStyle/>
          <a:p>
            <a:endParaRPr lang="en-IN" dirty="0"/>
          </a:p>
          <a:p>
            <a:endParaRPr lang="en-IN" dirty="0"/>
          </a:p>
          <a:p>
            <a:r>
              <a:rPr lang="en-IN" dirty="0"/>
              <a:t>1)Total startups (Count of startups) Will change depending on filters </a:t>
            </a:r>
          </a:p>
          <a:p>
            <a:endParaRPr lang="en-IN" dirty="0"/>
          </a:p>
          <a:p>
            <a:r>
              <a:rPr lang="en-IN" dirty="0"/>
              <a:t>2)Total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R&amp;D spending (Sum of R &amp; D by the startup)</a:t>
            </a:r>
          </a:p>
          <a:p>
            <a:endParaRPr lang="en-IN" b="1" dirty="0">
              <a:solidFill>
                <a:srgbClr val="222222"/>
              </a:solidFill>
              <a:latin typeface="Book Antiqua" panose="02040602050305030304" pitchFamily="18" charset="0"/>
            </a:endParaRPr>
          </a:p>
          <a:p>
            <a:r>
              <a:rPr lang="en-IN" dirty="0"/>
              <a:t>3)Total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Administration spending (Sum of Administration spending by the startup)</a:t>
            </a:r>
          </a:p>
          <a:p>
            <a:endParaRPr lang="en-IN" dirty="0"/>
          </a:p>
          <a:p>
            <a:r>
              <a:rPr lang="en-IN" dirty="0"/>
              <a:t>4)Total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Marketing spending (Sum of marketing spending by the startup)</a:t>
            </a:r>
            <a:endParaRPr lang="en-IN" dirty="0"/>
          </a:p>
          <a:p>
            <a:endParaRPr lang="en-IN" dirty="0"/>
          </a:p>
          <a:p>
            <a:r>
              <a:rPr lang="en-IN" dirty="0"/>
              <a:t>5)Total </a:t>
            </a:r>
            <a:r>
              <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Profit (Sum of profit earned by the startup)</a:t>
            </a:r>
          </a:p>
          <a:p>
            <a:endPar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endParaRPr>
          </a:p>
          <a:p>
            <a:endPar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endParaRPr>
          </a:p>
          <a:p>
            <a:endParaRPr lang="en-IN" b="1" dirty="0">
              <a:solidFill>
                <a:srgbClr val="222222"/>
              </a:solidFill>
              <a:latin typeface="Book Antiqua" panose="02040602050305030304" pitchFamily="18" charset="0"/>
              <a:ea typeface="Book Antiqua" panose="02040602050305030304" pitchFamily="18" charset="0"/>
              <a:cs typeface="Book Antiqua" panose="02040602050305030304" pitchFamily="18" charset="0"/>
            </a:endParaRPr>
          </a:p>
          <a:p>
            <a:endPar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endParaRPr>
          </a:p>
          <a:p>
            <a:endParaRPr lang="en-IN" b="1" dirty="0">
              <a:solidFill>
                <a:srgbClr val="222222"/>
              </a:solidFill>
              <a:latin typeface="Book Antiqua" panose="02040602050305030304" pitchFamily="18" charset="0"/>
              <a:ea typeface="Book Antiqua" panose="02040602050305030304" pitchFamily="18" charset="0"/>
              <a:cs typeface="Book Antiqua" panose="02040602050305030304" pitchFamily="18" charset="0"/>
            </a:endParaRPr>
          </a:p>
          <a:p>
            <a:r>
              <a:rPr lang="en-IN" sz="18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rPr>
              <a:t>6)</a:t>
            </a:r>
            <a:r>
              <a:rPr lang="en-IN" sz="1800" kern="0" dirty="0">
                <a:effectLst/>
                <a:latin typeface="Calibri" panose="020F0502020204030204" pitchFamily="34" charset="0"/>
                <a:ea typeface="Calibri" panose="020F0502020204030204" pitchFamily="34" charset="0"/>
              </a:rPr>
              <a:t> Profit/Expenditure ratio </a:t>
            </a:r>
            <a:endParaRPr lang="en-IN" sz="1800"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endParaRPr>
          </a:p>
          <a:p>
            <a:endParaRPr lang="en-IN" b="1" dirty="0">
              <a:solidFill>
                <a:srgbClr val="222222"/>
              </a:solidFill>
              <a:latin typeface="Book Antiqua" panose="02040602050305030304" pitchFamily="18" charset="0"/>
              <a:ea typeface="Book Antiqua" panose="02040602050305030304" pitchFamily="18" charset="0"/>
              <a:cs typeface="Book Antiqua" panose="02040602050305030304" pitchFamily="18" charset="0"/>
            </a:endParaRPr>
          </a:p>
          <a:p>
            <a:endParaRPr lang="en-IN" sz="1800" b="1" dirty="0">
              <a:solidFill>
                <a:srgbClr val="222222"/>
              </a:solidFill>
              <a:effectLst/>
              <a:latin typeface="Book Antiqua" panose="02040602050305030304" pitchFamily="18" charset="0"/>
              <a:ea typeface="Book Antiqua" panose="02040602050305030304" pitchFamily="18" charset="0"/>
              <a:cs typeface="Book Antiqua" panose="02040602050305030304" pitchFamily="18" charset="0"/>
            </a:endParaRPr>
          </a:p>
          <a:p>
            <a:endParaRPr lang="en-IN" dirty="0"/>
          </a:p>
        </p:txBody>
      </p:sp>
      <p:pic>
        <p:nvPicPr>
          <p:cNvPr id="3" name="Picture 2">
            <a:extLst>
              <a:ext uri="{FF2B5EF4-FFF2-40B4-BE49-F238E27FC236}">
                <a16:creationId xmlns:a16="http://schemas.microsoft.com/office/drawing/2014/main" id="{75D03668-8EB1-B3F5-9985-DC0DCC838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19" y="1166410"/>
            <a:ext cx="9632515" cy="937341"/>
          </a:xfrm>
          <a:prstGeom prst="rect">
            <a:avLst/>
          </a:prstGeom>
        </p:spPr>
      </p:pic>
      <p:pic>
        <p:nvPicPr>
          <p:cNvPr id="5" name="Picture 4">
            <a:extLst>
              <a:ext uri="{FF2B5EF4-FFF2-40B4-BE49-F238E27FC236}">
                <a16:creationId xmlns:a16="http://schemas.microsoft.com/office/drawing/2014/main" id="{61AB7E87-D723-FAA3-93B7-86BFD4C3F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19" y="5157155"/>
            <a:ext cx="1417443" cy="929721"/>
          </a:xfrm>
          <a:prstGeom prst="rect">
            <a:avLst/>
          </a:prstGeom>
        </p:spPr>
      </p:pic>
    </p:spTree>
    <p:extLst>
      <p:ext uri="{BB962C8B-B14F-4D97-AF65-F5344CB8AC3E}">
        <p14:creationId xmlns:p14="http://schemas.microsoft.com/office/powerpoint/2010/main" val="317099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93511-42EC-CBBE-99E7-0488A1ECF710}"/>
              </a:ext>
            </a:extLst>
          </p:cNvPr>
          <p:cNvSpPr txBox="1"/>
          <p:nvPr/>
        </p:nvSpPr>
        <p:spPr>
          <a:xfrm>
            <a:off x="556181" y="490194"/>
            <a:ext cx="7117237" cy="400110"/>
          </a:xfrm>
          <a:prstGeom prst="rect">
            <a:avLst/>
          </a:prstGeom>
          <a:noFill/>
        </p:spPr>
        <p:txBody>
          <a:bodyPr wrap="square" rtlCol="0">
            <a:spAutoFit/>
          </a:bodyPr>
          <a:lstStyle/>
          <a:p>
            <a:r>
              <a:rPr lang="en-IN" sz="2000" b="1" u="sng" dirty="0"/>
              <a:t>EXPECTED CHART REQUIREMENTS FOR DASHBOARD</a:t>
            </a:r>
          </a:p>
        </p:txBody>
      </p:sp>
      <p:sp>
        <p:nvSpPr>
          <p:cNvPr id="5" name="TextBox 4">
            <a:extLst>
              <a:ext uri="{FF2B5EF4-FFF2-40B4-BE49-F238E27FC236}">
                <a16:creationId xmlns:a16="http://schemas.microsoft.com/office/drawing/2014/main" id="{CFDC4D9F-D517-B556-BEFA-CC4243E4283E}"/>
              </a:ext>
            </a:extLst>
          </p:cNvPr>
          <p:cNvSpPr txBox="1"/>
          <p:nvPr/>
        </p:nvSpPr>
        <p:spPr>
          <a:xfrm>
            <a:off x="447261" y="1032747"/>
            <a:ext cx="11091489" cy="60478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Top 5 startups with high profit (BAR CHART)</a:t>
            </a:r>
          </a:p>
          <a:p>
            <a:pPr marL="285750" indent="-285750">
              <a:lnSpc>
                <a:spcPct val="150000"/>
              </a:lnSpc>
              <a:buFont typeface="Arial" panose="020B0604020202020204" pitchFamily="34" charset="0"/>
              <a:buChar char="•"/>
            </a:pPr>
            <a:r>
              <a:rPr lang="en-IN" dirty="0"/>
              <a:t>Last 5 startups with least profit  (BAR CHART)</a:t>
            </a:r>
          </a:p>
          <a:p>
            <a:pPr marL="285750" indent="-285750">
              <a:lnSpc>
                <a:spcPct val="150000"/>
              </a:lnSpc>
              <a:buFont typeface="Arial" panose="020B0604020202020204" pitchFamily="34" charset="0"/>
              <a:buChar char="•"/>
            </a:pPr>
            <a:r>
              <a:rPr lang="en-IN" dirty="0"/>
              <a:t>Total expenditure by total profited generated (DONUT CHART)</a:t>
            </a:r>
            <a:endParaRPr lang="en-IN" b="1" dirty="0">
              <a:solidFill>
                <a:srgbClr val="222222"/>
              </a:solidFill>
              <a:latin typeface="Book Antiqua" panose="02040602050305030304" pitchFamily="18" charset="0"/>
              <a:ea typeface="Book Antiqua" panose="02040602050305030304" pitchFamily="18" charset="0"/>
              <a:cs typeface="Book Antiqua" panose="02040602050305030304" pitchFamily="18" charset="0"/>
            </a:endParaRPr>
          </a:p>
          <a:p>
            <a:pPr marL="285750" indent="-285750">
              <a:lnSpc>
                <a:spcPct val="150000"/>
              </a:lnSpc>
              <a:buFont typeface="Arial" panose="020B0604020202020204" pitchFamily="34" charset="0"/>
              <a:buChar char="•"/>
            </a:pPr>
            <a:r>
              <a:rPr lang="en-IN" dirty="0"/>
              <a:t> Sum of Administration, Marketing, R&amp;D Spend by Specific startup (STACKED COLUMN CHART)</a:t>
            </a:r>
          </a:p>
          <a:p>
            <a:pPr marL="285750" indent="-285750">
              <a:lnSpc>
                <a:spcPct val="150000"/>
              </a:lnSpc>
              <a:buFont typeface="Arial" panose="020B0604020202020204" pitchFamily="34" charset="0"/>
              <a:buChar char="•"/>
            </a:pPr>
            <a:r>
              <a:rPr lang="en-IN" dirty="0"/>
              <a:t>Total expenditure by total profited generated for each startup (LINE CHART)</a:t>
            </a:r>
          </a:p>
          <a:p>
            <a:pPr marL="285750" indent="-285750">
              <a:lnSpc>
                <a:spcPct val="150000"/>
              </a:lnSpc>
              <a:buFont typeface="Arial" panose="020B0604020202020204" pitchFamily="34" charset="0"/>
              <a:buChar char="•"/>
            </a:pPr>
            <a:r>
              <a:rPr lang="en-IN" dirty="0"/>
              <a:t>FILTERS :   State , Startup No.</a:t>
            </a:r>
          </a:p>
          <a:p>
            <a:endParaRPr lang="en-IN" dirty="0"/>
          </a:p>
          <a:p>
            <a:r>
              <a:rPr lang="en-IN" sz="1800" b="1" dirty="0">
                <a:effectLst/>
                <a:latin typeface="Calibri" panose="020F0502020204030204" pitchFamily="34" charset="0"/>
                <a:ea typeface="Calibri" panose="020F0502020204030204" pitchFamily="34" charset="0"/>
                <a:cs typeface="Calibri" panose="020F0502020204030204" pitchFamily="34" charset="0"/>
              </a:rPr>
              <a:t>MAKING PAGES; HOME &amp; DETAIL ANALYSIS</a:t>
            </a:r>
          </a:p>
          <a:p>
            <a:endParaRPr lang="en-IN" b="1"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rPr>
              <a:t>In the detail analysis page, creating line chart between Total expenditure, R&amp;D Expenditure, Administration Expenditure, Marketing expenditure and Profit .To know relationship between each of the categories producing profit.</a:t>
            </a:r>
          </a:p>
          <a:p>
            <a:pPr marL="342900" indent="-342900">
              <a:lnSpc>
                <a:spcPct val="150000"/>
              </a:lnSpc>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rPr>
              <a:t>Used Profit/Expenditure ratio as one of the KPI on this page and created a bar chart between startup no’s and profit /expenditure ratio . To see which startup is producing max profit compared to its investment</a:t>
            </a:r>
            <a:endParaRPr lang="en-IN" sz="1800" b="1" kern="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93558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561B64-2B27-7064-ABE7-6F40B83B7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93" y="628407"/>
            <a:ext cx="9960203" cy="5601185"/>
          </a:xfrm>
          <a:prstGeom prst="rect">
            <a:avLst/>
          </a:prstGeom>
        </p:spPr>
      </p:pic>
    </p:spTree>
    <p:extLst>
      <p:ext uri="{BB962C8B-B14F-4D97-AF65-F5344CB8AC3E}">
        <p14:creationId xmlns:p14="http://schemas.microsoft.com/office/powerpoint/2010/main" val="331959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35AE2-699E-0C54-946C-A9FCF1ED7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89" y="639838"/>
            <a:ext cx="9944962" cy="5578323"/>
          </a:xfrm>
          <a:prstGeom prst="rect">
            <a:avLst/>
          </a:prstGeom>
        </p:spPr>
      </p:pic>
    </p:spTree>
    <p:extLst>
      <p:ext uri="{BB962C8B-B14F-4D97-AF65-F5344CB8AC3E}">
        <p14:creationId xmlns:p14="http://schemas.microsoft.com/office/powerpoint/2010/main" val="212934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F093F6-5B02-9FC6-BD33-07141DAA8AB3}"/>
              </a:ext>
            </a:extLst>
          </p:cNvPr>
          <p:cNvSpPr txBox="1"/>
          <p:nvPr/>
        </p:nvSpPr>
        <p:spPr>
          <a:xfrm>
            <a:off x="810704" y="424206"/>
            <a:ext cx="9568207" cy="400110"/>
          </a:xfrm>
          <a:prstGeom prst="rect">
            <a:avLst/>
          </a:prstGeom>
          <a:noFill/>
        </p:spPr>
        <p:txBody>
          <a:bodyPr wrap="square" rtlCol="0">
            <a:spAutoFit/>
          </a:bodyPr>
          <a:lstStyle/>
          <a:p>
            <a:r>
              <a:rPr lang="en-IN" sz="2000" b="1" dirty="0"/>
              <a:t>INSIGHTS FROM DASHBOARD</a:t>
            </a:r>
          </a:p>
        </p:txBody>
      </p:sp>
      <p:sp>
        <p:nvSpPr>
          <p:cNvPr id="5" name="TextBox 4">
            <a:extLst>
              <a:ext uri="{FF2B5EF4-FFF2-40B4-BE49-F238E27FC236}">
                <a16:creationId xmlns:a16="http://schemas.microsoft.com/office/drawing/2014/main" id="{B120D2F1-0708-4806-6EEE-B59B33FA86DD}"/>
              </a:ext>
            </a:extLst>
          </p:cNvPr>
          <p:cNvSpPr txBox="1"/>
          <p:nvPr/>
        </p:nvSpPr>
        <p:spPr>
          <a:xfrm>
            <a:off x="721765" y="1171895"/>
            <a:ext cx="10567448" cy="475309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top 6 profitable startups have spent maximum expenditure compared to 50 startups and even in that total expenditure the majority they have spent is on marketing followed by R &amp; D, followed by Administration.</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general terms the least profitable startups have spent lowest expenditure and with varying distribution in all the three categories, spending almost nil in marketing. These startups expenditure was done majorly in only administration  </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Looking at the linear relationship through line charts. Except for few rare cases total expenditure is directly changing to profit generated. As expenditure increase so does profit.</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Overall looking at the line chart it can be concluded that the profit varies linearly either because of R &amp; D spent or because of amount spent on marketing (the graph is varying similar like total expenditure).</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amount spent on Administration is almost in same range for all 50 startups making it least factor affecting profit generated.</a:t>
            </a:r>
          </a:p>
          <a:p>
            <a:endParaRPr lang="en-IN" dirty="0"/>
          </a:p>
        </p:txBody>
      </p:sp>
    </p:spTree>
    <p:extLst>
      <p:ext uri="{BB962C8B-B14F-4D97-AF65-F5344CB8AC3E}">
        <p14:creationId xmlns:p14="http://schemas.microsoft.com/office/powerpoint/2010/main" val="211819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726</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KUMAR</dc:creator>
  <cp:lastModifiedBy>SHIVA KUMAR</cp:lastModifiedBy>
  <cp:revision>24</cp:revision>
  <dcterms:created xsi:type="dcterms:W3CDTF">2024-03-12T05:35:39Z</dcterms:created>
  <dcterms:modified xsi:type="dcterms:W3CDTF">2024-03-18T08:35:03Z</dcterms:modified>
</cp:coreProperties>
</file>