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regular.fntdata"/><Relationship Id="rId21" Type="http://schemas.openxmlformats.org/officeDocument/2006/relationships/slide" Target="slides/slide17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rriweather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e82f7df3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e82f7df3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e82f7df3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e82f7df3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82f7df3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e82f7df3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82f7df3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82f7df3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e82f7df3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e82f7df3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ead9ba21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ead9ba2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eb7e40b4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eb7e40b4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e82f7df3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e82f7df3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e82f7df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e82f7df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eb7e40b4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eb7e40b4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e82f7df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e82f7df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e82f7df3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e82f7df3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e82f7df3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e82f7df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82f7df3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e82f7df3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e82f7df3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e82f7df3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e82f7df3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e82f7df3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noFill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ystemWide-gold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247008"/>
            <a:ext cx="9144000" cy="89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bg>
      <p:bgPr>
        <a:noFill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ystemWide-maroon.png"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247008"/>
            <a:ext cx="9144000" cy="89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Font typeface="Raleway"/>
              <a:buNone/>
              <a:defRPr sz="2800">
                <a:solidFill>
                  <a:srgbClr val="7A0019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Churn Analysis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2" name="Google Shape;62;p14"/>
          <p:cNvSpPr txBox="1"/>
          <p:nvPr/>
        </p:nvSpPr>
        <p:spPr>
          <a:xfrm>
            <a:off x="1557000" y="3339525"/>
            <a:ext cx="63570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A0019"/>
                </a:solidFill>
                <a:latin typeface="Raleway"/>
                <a:ea typeface="Raleway"/>
                <a:cs typeface="Raleway"/>
                <a:sym typeface="Raleway"/>
              </a:rPr>
              <a:t>Nitin Wahie, Anunay Gupta, Shiva Kumar Pabbathi, Zheming Lian, Manikanta Chinta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Visualization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834" y="1017725"/>
            <a:ext cx="624033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33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Causal inference using logistic regression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421975" y="2136250"/>
            <a:ext cx="5652300" cy="3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 Insight: 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/>
              <a:t>Getting customer into Technical Support Plan </a:t>
            </a:r>
            <a:r>
              <a:rPr b="1" lang="en"/>
              <a:t>decreases</a:t>
            </a:r>
            <a:r>
              <a:rPr lang="en"/>
              <a:t> the churn out probability.  (a decrease in log odds by 0.62)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Byproduct of experiment: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/>
              <a:t>Getting customer into paperless billing / Make customers watch Streaming TV  </a:t>
            </a:r>
            <a:r>
              <a:rPr b="1" lang="en"/>
              <a:t>may increase</a:t>
            </a:r>
            <a:r>
              <a:rPr lang="en"/>
              <a:t> the churn out probability.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435600" y="1062650"/>
            <a:ext cx="82728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Model:  	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Target</a:t>
            </a:r>
            <a:r>
              <a:rPr lang="en"/>
              <a:t> variable</a:t>
            </a:r>
            <a:r>
              <a:rPr lang="en"/>
              <a:t>: Churn out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Treatment: TechSupport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Confounders: demographic and services variables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Visualization 2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712925"/>
            <a:ext cx="660082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Visualization 3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017725"/>
            <a:ext cx="618335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Recommendation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Promote Technical support plan to customers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Make another experiment for paperless billing to investigate how does it affect the churn out. If the experiment is significant, then we need to look into it.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Limitations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There can be some confounding variables which are missing from the data.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Assumption of Urban vs Rural behaviour is absent and people of similar age groups and other characteristics behave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similarly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in both urban and rural areas wrt telecom usage.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Limitation of Matching: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One treatment group must be selected and the control group is then matched to that group.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The treatment effect then represents an estimate for the selected group only, not the full population.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25" y="1170050"/>
            <a:ext cx="5520500" cy="36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361650" y="2306450"/>
            <a:ext cx="8420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61650" y="173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solidFill>
                  <a:srgbClr val="333333"/>
                </a:solidFill>
                <a:highlight>
                  <a:srgbClr val="FCFCFC"/>
                </a:highlight>
                <a:latin typeface="Merriweather"/>
                <a:ea typeface="Merriweather"/>
                <a:cs typeface="Merriweather"/>
                <a:sym typeface="Merriweather"/>
              </a:rPr>
              <a:t>“Don't Spend 5 Times More Attracting New Customers, Nurture The Existing Ones” </a:t>
            </a:r>
            <a:r>
              <a:rPr b="1" lang="en" sz="1400">
                <a:solidFill>
                  <a:srgbClr val="333333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1400">
                <a:solidFill>
                  <a:srgbClr val="333333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Forbes</a:t>
            </a:r>
            <a:endParaRPr b="1" sz="1400">
              <a:solidFill>
                <a:srgbClr val="333333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87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factors can the company influence to reduce churn of customers?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61650" y="2306450"/>
            <a:ext cx="8420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7A0019"/>
                </a:solidFill>
              </a:rPr>
              <a:t>Why does it matter?</a:t>
            </a:r>
            <a:endParaRPr sz="22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87900" y="290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Understanding the factors will help the company in having an edge over competitors and help is retaining customers ensuring growth. 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8801" y="349288"/>
            <a:ext cx="3369699" cy="217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Dataset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Customer data for a telecom company providing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home phone and Internet services to 7,043 customers in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California during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Q3, 2009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Kaggle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Important features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Demographic: Gender, Senior Citizen, Partnered, Dependents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Services: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Tenure in Months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Online Backup Plan, Online Security, Streaming TV, Paperless Billing, Device Protection Plan,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Premium Tech Support (Treatment)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Status: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Churn Label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(Outcome variable)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Other than Tenure in Months, all other attributes are binary variables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	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Scope of analysis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7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Customers who subscribed to Internet Service because this is the major division in terms of revenue.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Customers who stayed with us for less than 4 years because we are seeing very high churn among these compared to customers who are with us for more than 4 years.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000" y="484325"/>
            <a:ext cx="3743399" cy="2009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4400" y="2646263"/>
            <a:ext cx="3743401" cy="2199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Conclusion of analysis	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Getting customers enrolled in premium technical support program makes them less likely to churn out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customers enrolled in paperless billing makes them more likely to churn out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131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Covariate Imbalance detected by visualization and statistical test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75800" y="925625"/>
            <a:ext cx="2321700" cy="3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Imbalanced covariates</a:t>
            </a:r>
            <a:r>
              <a:rPr b="1" lang="en"/>
              <a:t>*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10 out of 11 attributes fail to pass randomization test.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*</a:t>
            </a:r>
            <a:r>
              <a:rPr lang="en"/>
              <a:t> </a:t>
            </a:r>
            <a:r>
              <a:rPr lang="en" sz="1100"/>
              <a:t>The corresponding statistical tests (t-test/chisq test) returns a p-values &lt; 0.05.</a:t>
            </a:r>
            <a:endParaRPr sz="110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400" y="703688"/>
            <a:ext cx="662940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21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Matching using propensity score approach and its result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5754225" y="7887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190850" y="935175"/>
            <a:ext cx="2238300" cy="3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/>
              <a:t>Parameters: calibre = 0.01, replace = False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/>
              <a:t>All statistical tests return insignificant results. (p-values are at least </a:t>
            </a:r>
            <a:r>
              <a:rPr b="1" lang="en"/>
              <a:t>0.11</a:t>
            </a:r>
            <a:r>
              <a:rPr lang="en"/>
              <a:t>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/>
              <a:t>After matching, # of samples in each group is </a:t>
            </a:r>
            <a:r>
              <a:rPr b="1" lang="en"/>
              <a:t>987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/>
              <a:t>Compared with </a:t>
            </a:r>
            <a:r>
              <a:rPr b="1" lang="en"/>
              <a:t>1855</a:t>
            </a:r>
            <a:r>
              <a:rPr lang="en"/>
              <a:t> samples in each group before matching. 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550" y="941100"/>
            <a:ext cx="6081175" cy="37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Power test: true difference (delta) that can be detected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293225"/>
            <a:ext cx="8520600" cy="341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Given 0.05 Type I error, 0.8 power, and 987 sample in each group, we can detect a true difference as large as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0.126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log odds.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350" y="2625813"/>
            <a:ext cx="3390900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/>
          <p:nvPr/>
        </p:nvSpPr>
        <p:spPr>
          <a:xfrm>
            <a:off x="601200" y="2625875"/>
            <a:ext cx="3588000" cy="200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