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1" r:id="rId5"/>
    <p:sldId id="260" r:id="rId6"/>
    <p:sldId id="264" r:id="rId7"/>
    <p:sldId id="257" r:id="rId8"/>
    <p:sldId id="265"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8" d="100"/>
          <a:sy n="88" d="100"/>
        </p:scale>
        <p:origin x="-1987"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616798F-2411-4BBB-8939-A3C8DB94BBB7}" type="datetimeFigureOut">
              <a:rPr lang="en-US" smtClean="0"/>
              <a:t>20-Dec-19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180F467-2D6D-4137-A83C-9EAD901BB7DF}"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6798F-2411-4BBB-8939-A3C8DB94BBB7}" type="datetimeFigureOut">
              <a:rPr lang="en-US" smtClean="0"/>
              <a:t>20-Dec-19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0F467-2D6D-4137-A83C-9EAD901BB7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6798F-2411-4BBB-8939-A3C8DB94BBB7}" type="datetimeFigureOut">
              <a:rPr lang="en-US" smtClean="0"/>
              <a:t>20-Dec-19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0F467-2D6D-4137-A83C-9EAD901BB7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16798F-2411-4BBB-8939-A3C8DB94BBB7}" type="datetimeFigureOut">
              <a:rPr lang="en-US" smtClean="0"/>
              <a:t>20-Dec-19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0F467-2D6D-4137-A83C-9EAD901BB7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16798F-2411-4BBB-8939-A3C8DB94BBB7}" type="datetimeFigureOut">
              <a:rPr lang="en-US" smtClean="0"/>
              <a:t>20-Dec-19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0F467-2D6D-4137-A83C-9EAD901BB7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616798F-2411-4BBB-8939-A3C8DB94BBB7}" type="datetimeFigureOut">
              <a:rPr lang="en-US" smtClean="0"/>
              <a:t>20-Dec-19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0F467-2D6D-4137-A83C-9EAD901BB7DF}"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16798F-2411-4BBB-8939-A3C8DB94BBB7}" type="datetimeFigureOut">
              <a:rPr lang="en-US" smtClean="0"/>
              <a:t>20-Dec-19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80F467-2D6D-4137-A83C-9EAD901BB7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16798F-2411-4BBB-8939-A3C8DB94BBB7}" type="datetimeFigureOut">
              <a:rPr lang="en-US" smtClean="0"/>
              <a:t>20-Dec-19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80F467-2D6D-4137-A83C-9EAD901BB7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16798F-2411-4BBB-8939-A3C8DB94BBB7}" type="datetimeFigureOut">
              <a:rPr lang="en-US" smtClean="0"/>
              <a:t>20-Dec-19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80F467-2D6D-4137-A83C-9EAD901BB7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616798F-2411-4BBB-8939-A3C8DB94BBB7}" type="datetimeFigureOut">
              <a:rPr lang="en-US" smtClean="0"/>
              <a:t>20-Dec-19</a:t>
            </a:fld>
            <a:endParaRPr lang="en-US"/>
          </a:p>
        </p:txBody>
      </p:sp>
      <p:sp>
        <p:nvSpPr>
          <p:cNvPr id="7" name="Slide Number Placeholder 6"/>
          <p:cNvSpPr>
            <a:spLocks noGrp="1"/>
          </p:cNvSpPr>
          <p:nvPr>
            <p:ph type="sldNum" sz="quarter" idx="12"/>
          </p:nvPr>
        </p:nvSpPr>
        <p:spPr/>
        <p:txBody>
          <a:bodyPr/>
          <a:lstStyle/>
          <a:p>
            <a:fld id="{7180F467-2D6D-4137-A83C-9EAD901BB7DF}"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6798F-2411-4BBB-8939-A3C8DB94BBB7}" type="datetimeFigureOut">
              <a:rPr lang="en-US" smtClean="0"/>
              <a:t>20-Dec-19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180F467-2D6D-4137-A83C-9EAD901BB7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616798F-2411-4BBB-8939-A3C8DB94BBB7}" type="datetimeFigureOut">
              <a:rPr lang="en-US" smtClean="0"/>
              <a:t>20-Dec-19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180F467-2D6D-4137-A83C-9EAD901BB7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524000"/>
            <a:ext cx="5257800" cy="1219200"/>
          </a:xfrm>
        </p:spPr>
        <p:txBody>
          <a:bodyPr>
            <a:noAutofit/>
          </a:bodyPr>
          <a:lstStyle/>
          <a:p>
            <a:r>
              <a:rPr lang="en-US" b="1" dirty="0" smtClean="0">
                <a:solidFill>
                  <a:srgbClr val="FF0000"/>
                </a:solidFill>
                <a:latin typeface="Times New Roman" pitchFamily="18" charset="0"/>
                <a:cs typeface="Times New Roman" pitchFamily="18" charset="0"/>
              </a:rPr>
              <a:t>Library Management 		    system</a:t>
            </a:r>
            <a:endParaRPr lang="en-US"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4648200" y="3200400"/>
            <a:ext cx="3309803" cy="1260629"/>
          </a:xfrm>
        </p:spPr>
        <p:txBody>
          <a:bodyPr>
            <a:normAutofit/>
          </a:bodyPr>
          <a:lstStyle/>
          <a:p>
            <a:r>
              <a:rPr lang="en-US" dirty="0" smtClean="0"/>
              <a:t>	                                   </a:t>
            </a:r>
            <a:r>
              <a:rPr lang="en-US" sz="2000"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Ramesha</a:t>
            </a:r>
            <a:endParaRPr lang="en-US" sz="20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588149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a:bodyPr>
          <a:lstStyle/>
          <a:p>
            <a:r>
              <a:rPr lang="en-US" sz="3200" b="1" dirty="0" smtClean="0">
                <a:solidFill>
                  <a:schemeClr val="bg2">
                    <a:lumMod val="75000"/>
                  </a:schemeClr>
                </a:solidFill>
                <a:latin typeface="Times New Roman" pitchFamily="18" charset="0"/>
                <a:cs typeface="Times New Roman" pitchFamily="18" charset="0"/>
              </a:rPr>
              <a:t>Conclusion:</a:t>
            </a:r>
            <a:endParaRPr lang="en-US" sz="3200" b="1" dirty="0">
              <a:solidFill>
                <a:schemeClr val="bg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990600" y="1828800"/>
            <a:ext cx="7010400" cy="3810000"/>
          </a:xfrm>
        </p:spPr>
        <p:txBody>
          <a:bodyPr/>
          <a:lstStyle/>
          <a:p>
            <a:pPr lvl="0">
              <a:buFont typeface="Wingdings" pitchFamily="2" charset="2"/>
              <a:buChar char="Ø"/>
            </a:pPr>
            <a:r>
              <a:rPr lang="en-IN" sz="2000" dirty="0">
                <a:latin typeface="Times New Roman" pitchFamily="18" charset="0"/>
                <a:cs typeface="Times New Roman" pitchFamily="18" charset="0"/>
              </a:rPr>
              <a:t>This website provides a computerized version of library management system which will benefits the students as well as the staff of the library</a:t>
            </a:r>
            <a:r>
              <a:rPr lang="en-IN" sz="2000" dirty="0" smtClean="0">
                <a:latin typeface="Times New Roman" pitchFamily="18" charset="0"/>
                <a:cs typeface="Times New Roman" pitchFamily="18" charset="0"/>
              </a:rPr>
              <a:t>.</a:t>
            </a:r>
          </a:p>
          <a:p>
            <a:pPr lvl="0">
              <a:buFont typeface="Wingdings" pitchFamily="2" charset="2"/>
              <a:buChar char="Ø"/>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It makes entire process online where student can search books, staff can generate reports and do book transactions. It also has a facility for student </a:t>
            </a:r>
            <a:r>
              <a:rPr lang="en-IN" sz="2000" dirty="0" smtClean="0">
                <a:latin typeface="Times New Roman" pitchFamily="18" charset="0"/>
                <a:cs typeface="Times New Roman" pitchFamily="18" charset="0"/>
              </a:rPr>
              <a:t>to </a:t>
            </a:r>
            <a:r>
              <a:rPr lang="en-IN" sz="2000" dirty="0">
                <a:latin typeface="Times New Roman" pitchFamily="18" charset="0"/>
                <a:cs typeface="Times New Roman" pitchFamily="18" charset="0"/>
              </a:rPr>
              <a:t>login and can see </a:t>
            </a:r>
            <a:r>
              <a:rPr lang="en-IN" sz="2000" dirty="0" smtClean="0">
                <a:latin typeface="Times New Roman" pitchFamily="18" charset="0"/>
                <a:cs typeface="Times New Roman" pitchFamily="18" charset="0"/>
              </a:rPr>
              <a:t>all </a:t>
            </a:r>
            <a:r>
              <a:rPr lang="en-IN" sz="2000" dirty="0">
                <a:latin typeface="Times New Roman" pitchFamily="18" charset="0"/>
                <a:cs typeface="Times New Roman" pitchFamily="18" charset="0"/>
              </a:rPr>
              <a:t>books </a:t>
            </a:r>
            <a:r>
              <a:rPr lang="en-IN" sz="2000" dirty="0" smtClean="0">
                <a:latin typeface="Times New Roman" pitchFamily="18" charset="0"/>
                <a:cs typeface="Times New Roman" pitchFamily="18" charset="0"/>
              </a:rPr>
              <a:t>and he will request for a book and cancel a book Request.</a:t>
            </a:r>
            <a:endParaRPr lang="en-IN" altLang="en-US" sz="2000" dirty="0">
              <a:latin typeface="Times New Roman" pitchFamily="18" charset="0"/>
              <a:ea typeface="Times New Roman" pitchFamily="18" charset="0"/>
              <a:cs typeface="Times New Roman" pitchFamily="18" charset="0"/>
            </a:endParaRPr>
          </a:p>
          <a:p>
            <a:pPr>
              <a:buFont typeface="Wingdings" pitchFamily="2" charset="2"/>
              <a:buChar char="Ø"/>
            </a:pPr>
            <a:endParaRPr lang="en-US" dirty="0"/>
          </a:p>
        </p:txBody>
      </p:sp>
    </p:spTree>
    <p:extLst>
      <p:ext uri="{BB962C8B-B14F-4D97-AF65-F5344CB8AC3E}">
        <p14:creationId xmlns:p14="http://schemas.microsoft.com/office/powerpoint/2010/main" val="2281713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fontScale="90000"/>
          </a:bodyPr>
          <a:lstStyle/>
          <a:p>
            <a:r>
              <a:rPr lang="en-US" b="1" dirty="0" smtClean="0">
                <a:solidFill>
                  <a:srgbClr val="FF0000"/>
                </a:solidFill>
                <a:latin typeface="Times New Roman" pitchFamily="18" charset="0"/>
                <a:cs typeface="Times New Roman" pitchFamily="18" charset="0"/>
              </a:rPr>
              <a:t>Problem  Statement: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043492" y="1905000"/>
            <a:ext cx="6777317" cy="3927629"/>
          </a:xfrm>
        </p:spPr>
        <p:txBody>
          <a:bodyPr>
            <a:normAutofit/>
          </a:bodyPr>
          <a:lstStyle/>
          <a:p>
            <a:pPr lvl="1">
              <a:buFont typeface="Wingdings" pitchFamily="2" charset="2"/>
              <a:buChar char="Ø"/>
            </a:pPr>
            <a:r>
              <a:rPr lang="en-US" sz="2000" dirty="0" smtClean="0">
                <a:latin typeface="Times New Roman" pitchFamily="18" charset="0"/>
                <a:cs typeface="Times New Roman" pitchFamily="18" charset="0"/>
              </a:rPr>
              <a:t>As we can observe that the ancient method of Library  Management System is much difficult to track each and every transactions which take place in the library .</a:t>
            </a:r>
          </a:p>
          <a:p>
            <a:pPr marL="365760" lvl="1" indent="0">
              <a:buNone/>
            </a:pPr>
            <a:r>
              <a:rPr lang="en-US" sz="2000" dirty="0" smtClean="0">
                <a:latin typeface="Times New Roman" pitchFamily="18" charset="0"/>
                <a:cs typeface="Times New Roman" pitchFamily="18" charset="0"/>
              </a:rPr>
              <a:t>  Like:-</a:t>
            </a:r>
          </a:p>
          <a:p>
            <a:pPr marL="754380" lvl="1" indent="-342900">
              <a:buFont typeface="Wingdings" pitchFamily="2" charset="2"/>
              <a:buChar char="v"/>
            </a:pPr>
            <a:r>
              <a:rPr lang="en-US" sz="2000" dirty="0" smtClean="0">
                <a:latin typeface="Times New Roman" pitchFamily="18" charset="0"/>
                <a:cs typeface="Times New Roman" pitchFamily="18" charset="0"/>
              </a:rPr>
              <a:t>Number of Books in the library.</a:t>
            </a:r>
          </a:p>
          <a:p>
            <a:pPr marL="754380" lvl="1" indent="-342900">
              <a:buFont typeface="Wingdings" pitchFamily="2" charset="2"/>
              <a:buChar char="v"/>
            </a:pPr>
            <a:r>
              <a:rPr lang="en-US" sz="2000" dirty="0" smtClean="0">
                <a:latin typeface="Times New Roman" pitchFamily="18" charset="0"/>
                <a:cs typeface="Times New Roman" pitchFamily="18" charset="0"/>
              </a:rPr>
              <a:t>Student details.</a:t>
            </a:r>
          </a:p>
          <a:p>
            <a:pPr marL="754380" lvl="1" indent="-342900">
              <a:buFont typeface="Wingdings" pitchFamily="2" charset="2"/>
              <a:buChar char="v"/>
            </a:pPr>
            <a:r>
              <a:rPr lang="en-US" sz="2000" dirty="0" smtClean="0">
                <a:latin typeface="Times New Roman" pitchFamily="18" charset="0"/>
                <a:cs typeface="Times New Roman" pitchFamily="18" charset="0"/>
              </a:rPr>
              <a:t>Student’s who are all barrowing the books.</a:t>
            </a:r>
          </a:p>
          <a:p>
            <a:pPr marL="754380" lvl="1" indent="-342900">
              <a:buFont typeface="Wingdings" pitchFamily="2" charset="2"/>
              <a:buChar char="v"/>
            </a:pPr>
            <a:r>
              <a:rPr lang="en-US" sz="2000" dirty="0" smtClean="0">
                <a:latin typeface="Times New Roman" pitchFamily="18" charset="0"/>
                <a:cs typeface="Times New Roman" pitchFamily="18" charset="0"/>
              </a:rPr>
              <a:t>Date of issuing the book and return date.</a:t>
            </a:r>
          </a:p>
          <a:p>
            <a:pPr marL="411480" lvl="1" indent="0">
              <a:buNone/>
            </a:pPr>
            <a:r>
              <a:rPr lang="en-US" sz="2000" dirty="0" smtClean="0">
                <a:latin typeface="Times New Roman" pitchFamily="18" charset="0"/>
                <a:cs typeface="Times New Roman" pitchFamily="18" charset="0"/>
              </a:rPr>
              <a:t>All these are handled manually by the authorities and they faced a challenges to maintain the system accordingly.</a:t>
            </a:r>
          </a:p>
          <a:p>
            <a:pPr marL="411480" lvl="1" indent="0">
              <a:buNone/>
            </a:pPr>
            <a:endParaRPr lang="en-US" dirty="0" smtClean="0"/>
          </a:p>
          <a:p>
            <a:pPr marL="411480" lvl="1" indent="0">
              <a:buNone/>
            </a:pPr>
            <a:endParaRPr lang="en-US" dirty="0" smtClean="0"/>
          </a:p>
        </p:txBody>
      </p:sp>
    </p:spTree>
    <p:extLst>
      <p:ext uri="{BB962C8B-B14F-4D97-AF65-F5344CB8AC3E}">
        <p14:creationId xmlns:p14="http://schemas.microsoft.com/office/powerpoint/2010/main" val="3843925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77336"/>
          </a:xfrm>
        </p:spPr>
        <p:txBody>
          <a:bodyPr>
            <a:normAutofit/>
          </a:bodyPr>
          <a:lstStyle/>
          <a:p>
            <a:r>
              <a:rPr lang="en-US" sz="3600" b="1" dirty="0" smtClean="0">
                <a:solidFill>
                  <a:srgbClr val="00B050"/>
                </a:solidFill>
                <a:latin typeface="Times New Roman" pitchFamily="18" charset="0"/>
                <a:cs typeface="Times New Roman" pitchFamily="18" charset="0"/>
              </a:rPr>
              <a:t>Solutions we came up with:</a:t>
            </a:r>
            <a:endParaRPr lang="en-US" sz="3600"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a:xfrm>
            <a:off x="1043492" y="2133600"/>
            <a:ext cx="6777317" cy="3699029"/>
          </a:xfrm>
        </p:spPr>
        <p:txBody>
          <a:bodyPr>
            <a:normAutofit/>
          </a:bodyPr>
          <a:lstStyle/>
          <a:p>
            <a:pPr>
              <a:buFont typeface="Wingdings" pitchFamily="2" charset="2"/>
              <a:buChar char="v"/>
            </a:pPr>
            <a:r>
              <a:rPr lang="en-US" sz="2000" dirty="0" smtClean="0">
                <a:latin typeface="Times New Roman" pitchFamily="18" charset="0"/>
                <a:cs typeface="Times New Roman" pitchFamily="18" charset="0"/>
              </a:rPr>
              <a:t>To overcome the problems which are stated above, we came up with a project Library Management System which connects the each module.</a:t>
            </a:r>
          </a:p>
          <a:p>
            <a:pPr>
              <a:buFont typeface="Wingdings" pitchFamily="2" charset="2"/>
              <a:buChar char="v"/>
            </a:pPr>
            <a:r>
              <a:rPr lang="en-US" sz="2000" dirty="0" smtClean="0">
                <a:latin typeface="Times New Roman" pitchFamily="18" charset="0"/>
                <a:cs typeface="Times New Roman" pitchFamily="18" charset="0"/>
              </a:rPr>
              <a:t>It is a intranet based application that can accessed throughout the campus.</a:t>
            </a:r>
          </a:p>
          <a:p>
            <a:pPr>
              <a:buFont typeface="Wingdings" pitchFamily="2" charset="2"/>
              <a:buChar char="v"/>
            </a:pPr>
            <a:r>
              <a:rPr lang="en-US" sz="2000" dirty="0" smtClean="0">
                <a:latin typeface="Times New Roman" pitchFamily="18" charset="0"/>
                <a:cs typeface="Times New Roman" pitchFamily="18" charset="0"/>
              </a:rPr>
              <a:t>This system can be used to search for books, request, and issue/return the books from library and it can be used by both librarian and the students.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0328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lstStyle/>
          <a:p>
            <a:r>
              <a:rPr lang="en-US" b="1" dirty="0">
                <a:solidFill>
                  <a:srgbClr val="00B0F0"/>
                </a:solidFill>
                <a:latin typeface="Times New Roman" pitchFamily="18" charset="0"/>
                <a:cs typeface="Times New Roman" pitchFamily="18" charset="0"/>
              </a:rPr>
              <a:t>Tools and Technologies:</a:t>
            </a:r>
            <a:endParaRPr lang="en-US" dirty="0"/>
          </a:p>
        </p:txBody>
      </p:sp>
      <p:sp>
        <p:nvSpPr>
          <p:cNvPr id="3" name="Content Placeholder 2"/>
          <p:cNvSpPr>
            <a:spLocks noGrp="1"/>
          </p:cNvSpPr>
          <p:nvPr>
            <p:ph idx="1"/>
          </p:nvPr>
        </p:nvSpPr>
        <p:spPr>
          <a:xfrm>
            <a:off x="1043492" y="1981200"/>
            <a:ext cx="6777317" cy="3851429"/>
          </a:xfrm>
        </p:spPr>
        <p:txBody>
          <a:bodyPr>
            <a:normAutofit/>
          </a:bodyPr>
          <a:lstStyle/>
          <a:p>
            <a:pPr>
              <a:buFont typeface="Wingdings" pitchFamily="2" charset="2"/>
              <a:buChar char="q"/>
            </a:pPr>
            <a:r>
              <a:rPr lang="en-US" sz="2000" b="1" u="sng" dirty="0">
                <a:latin typeface="Times New Roman" pitchFamily="18" charset="0"/>
                <a:cs typeface="Times New Roman" pitchFamily="18" charset="0"/>
              </a:rPr>
              <a:t>Software Requirements:</a:t>
            </a:r>
          </a:p>
          <a:p>
            <a:pPr>
              <a:buFont typeface="Wingdings" pitchFamily="2" charset="2"/>
              <a:buChar char="ü"/>
            </a:pPr>
            <a:r>
              <a:rPr lang="en-US" sz="2000" dirty="0">
                <a:latin typeface="Times New Roman" pitchFamily="18" charset="0"/>
                <a:cs typeface="Times New Roman" pitchFamily="18" charset="0"/>
              </a:rPr>
              <a:t>Windows 10</a:t>
            </a:r>
          </a:p>
          <a:p>
            <a:pPr>
              <a:buFont typeface="Wingdings" pitchFamily="2" charset="2"/>
              <a:buChar char="ü"/>
            </a:pPr>
            <a:r>
              <a:rPr lang="en-US" sz="2000" dirty="0">
                <a:latin typeface="Times New Roman" pitchFamily="18" charset="0"/>
                <a:cs typeface="Times New Roman" pitchFamily="18" charset="0"/>
              </a:rPr>
              <a:t>Postman</a:t>
            </a:r>
          </a:p>
          <a:p>
            <a:pPr>
              <a:buFont typeface="Wingdings" pitchFamily="2" charset="2"/>
              <a:buChar char="ü"/>
            </a:pPr>
            <a:r>
              <a:rPr lang="en-US" sz="2000" dirty="0" smtClean="0">
                <a:latin typeface="Times New Roman" pitchFamily="18" charset="0"/>
                <a:cs typeface="Times New Roman" pitchFamily="18" charset="0"/>
              </a:rPr>
              <a:t>My </a:t>
            </a:r>
            <a:r>
              <a:rPr lang="en-US" sz="2000" dirty="0" err="1" smtClean="0">
                <a:latin typeface="Times New Roman" pitchFamily="18" charset="0"/>
                <a:cs typeface="Times New Roman" pitchFamily="18" charset="0"/>
              </a:rPr>
              <a:t>sqlyog</a:t>
            </a:r>
            <a:endParaRPr lang="en-US" sz="2000" dirty="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Eclipse-JDK 1.8</a:t>
            </a:r>
          </a:p>
          <a:p>
            <a:pPr>
              <a:buFont typeface="Wingdings" pitchFamily="2" charset="2"/>
              <a:buChar char="ü"/>
            </a:pPr>
            <a:r>
              <a:rPr lang="en-US" sz="2000" dirty="0">
                <a:latin typeface="Times New Roman" pitchFamily="18" charset="0"/>
                <a:cs typeface="Times New Roman" pitchFamily="18" charset="0"/>
              </a:rPr>
              <a:t>Visual Studio</a:t>
            </a:r>
          </a:p>
          <a:p>
            <a:pPr>
              <a:buFont typeface="Wingdings" pitchFamily="2" charset="2"/>
              <a:buChar char="q"/>
            </a:pPr>
            <a:r>
              <a:rPr lang="en-US" sz="2000" b="1" u="sng" dirty="0">
                <a:latin typeface="Times New Roman" pitchFamily="18" charset="0"/>
                <a:cs typeface="Times New Roman" pitchFamily="18" charset="0"/>
              </a:rPr>
              <a:t>Technology used:</a:t>
            </a:r>
          </a:p>
          <a:p>
            <a:pPr>
              <a:buFont typeface="Wingdings" pitchFamily="2" charset="2"/>
              <a:buChar char="ü"/>
            </a:pPr>
            <a:r>
              <a:rPr lang="en-US" sz="2000" dirty="0">
                <a:latin typeface="Times New Roman" pitchFamily="18" charset="0"/>
                <a:cs typeface="Times New Roman" pitchFamily="18" charset="0"/>
              </a:rPr>
              <a:t>Spring Rest</a:t>
            </a:r>
          </a:p>
          <a:p>
            <a:pPr>
              <a:buFont typeface="Wingdings" pitchFamily="2" charset="2"/>
              <a:buChar char="ü"/>
            </a:pPr>
            <a:r>
              <a:rPr lang="en-US" sz="2000" dirty="0">
                <a:latin typeface="Times New Roman" pitchFamily="18" charset="0"/>
                <a:cs typeface="Times New Roman" pitchFamily="18" charset="0"/>
              </a:rPr>
              <a:t>Angular 8</a:t>
            </a:r>
          </a:p>
          <a:p>
            <a:endParaRPr lang="en-US" sz="2000" dirty="0"/>
          </a:p>
          <a:p>
            <a:endParaRPr lang="en-US" sz="2000" dirty="0"/>
          </a:p>
        </p:txBody>
      </p:sp>
    </p:spTree>
    <p:extLst>
      <p:ext uri="{BB962C8B-B14F-4D97-AF65-F5344CB8AC3E}">
        <p14:creationId xmlns:p14="http://schemas.microsoft.com/office/powerpoint/2010/main" val="2886259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a:bodyPr>
          <a:lstStyle/>
          <a:p>
            <a:r>
              <a:rPr lang="en-US" sz="3200" b="1" dirty="0" smtClean="0">
                <a:solidFill>
                  <a:srgbClr val="7030A0"/>
                </a:solidFill>
                <a:latin typeface="Times New Roman" pitchFamily="18" charset="0"/>
                <a:cs typeface="Times New Roman" pitchFamily="18" charset="0"/>
              </a:rPr>
              <a:t>Spring Rest Architecture:</a:t>
            </a:r>
            <a:endParaRPr lang="en-US" sz="3200" b="1" dirty="0">
              <a:solidFill>
                <a:srgbClr val="7030A0"/>
              </a:solidFill>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988" y="2133601"/>
            <a:ext cx="6777037" cy="3200399"/>
          </a:xfrm>
        </p:spPr>
      </p:pic>
    </p:spTree>
    <p:extLst>
      <p:ext uri="{BB962C8B-B14F-4D97-AF65-F5344CB8AC3E}">
        <p14:creationId xmlns:p14="http://schemas.microsoft.com/office/powerpoint/2010/main" val="348551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648736"/>
          </a:xfrm>
        </p:spPr>
        <p:txBody>
          <a:bodyPr>
            <a:normAutofit/>
          </a:bodyPr>
          <a:lstStyle/>
          <a:p>
            <a:r>
              <a:rPr lang="en-US" sz="3200" b="1" dirty="0" smtClean="0">
                <a:solidFill>
                  <a:srgbClr val="7030A0"/>
                </a:solidFill>
                <a:latin typeface="Times New Roman" pitchFamily="18" charset="0"/>
                <a:cs typeface="Times New Roman" pitchFamily="18" charset="0"/>
              </a:rPr>
              <a:t>System Architecture:</a:t>
            </a:r>
            <a:endParaRPr lang="en-US" sz="3200" b="1" dirty="0">
              <a:solidFill>
                <a:srgbClr val="7030A0"/>
              </a:solidFill>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752600"/>
            <a:ext cx="5562599" cy="4002233"/>
          </a:xfrm>
        </p:spPr>
      </p:pic>
    </p:spTree>
    <p:extLst>
      <p:ext uri="{BB962C8B-B14F-4D97-AF65-F5344CB8AC3E}">
        <p14:creationId xmlns:p14="http://schemas.microsoft.com/office/powerpoint/2010/main" val="134830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685800"/>
            <a:ext cx="6858000" cy="838200"/>
          </a:xfrm>
        </p:spPr>
        <p:txBody>
          <a:bodyPr>
            <a:normAutofit/>
          </a:bodyPr>
          <a:lstStyle/>
          <a:p>
            <a:r>
              <a:rPr lang="en-US" sz="3200" b="1" dirty="0" smtClean="0">
                <a:solidFill>
                  <a:schemeClr val="accent3">
                    <a:lumMod val="50000"/>
                  </a:schemeClr>
                </a:solidFill>
                <a:latin typeface="Times New Roman" pitchFamily="18" charset="0"/>
                <a:cs typeface="Times New Roman" pitchFamily="18" charset="0"/>
              </a:rPr>
              <a:t>Modules We are Using:</a:t>
            </a:r>
            <a:endParaRPr lang="en-US" sz="3200" b="1" dirty="0">
              <a:solidFill>
                <a:schemeClr val="accent3">
                  <a:lumMod val="50000"/>
                </a:schemeClr>
              </a:solidFill>
              <a:latin typeface="Times New Roman" pitchFamily="18" charset="0"/>
              <a:cs typeface="Times New Roman" pitchFamily="18" charset="0"/>
            </a:endParaRPr>
          </a:p>
        </p:txBody>
      </p:sp>
      <p:sp>
        <p:nvSpPr>
          <p:cNvPr id="2" name="Content Placeholder 1"/>
          <p:cNvSpPr>
            <a:spLocks noGrp="1"/>
          </p:cNvSpPr>
          <p:nvPr>
            <p:ph idx="1"/>
          </p:nvPr>
        </p:nvSpPr>
        <p:spPr>
          <a:xfrm>
            <a:off x="457200" y="1676400"/>
            <a:ext cx="8229600" cy="4419600"/>
          </a:xfrm>
        </p:spPr>
        <p:txBody>
          <a:bodyPr>
            <a:normAutofit/>
          </a:bodyPr>
          <a:lstStyle/>
          <a:p>
            <a:pPr>
              <a:buFont typeface="Wingdings" pitchFamily="2" charset="2"/>
              <a:buChar char="Ø"/>
            </a:pPr>
            <a:r>
              <a:rPr lang="en-US" dirty="0" smtClean="0">
                <a:solidFill>
                  <a:schemeClr val="accent3">
                    <a:lumMod val="75000"/>
                  </a:schemeClr>
                </a:solidFill>
                <a:latin typeface="Times New Roman" pitchFamily="18" charset="0"/>
                <a:cs typeface="Times New Roman" pitchFamily="18" charset="0"/>
              </a:rPr>
              <a:t>Admin :-  </a:t>
            </a:r>
            <a:r>
              <a:rPr lang="en-US" sz="2000" dirty="0" smtClean="0">
                <a:latin typeface="Times New Roman" pitchFamily="18" charset="0"/>
                <a:cs typeface="Times New Roman" pitchFamily="18" charset="0"/>
              </a:rPr>
              <a:t>He can add the user, remove the user and in case of any changes has to be done to the user, he can update those changes and finally he can see all the users of library.</a:t>
            </a:r>
          </a:p>
          <a:p>
            <a:pPr>
              <a:buFont typeface="Wingdings" pitchFamily="2" charset="2"/>
              <a:buChar char="Ø"/>
            </a:pPr>
            <a:r>
              <a:rPr lang="en-US" dirty="0" smtClean="0">
                <a:solidFill>
                  <a:schemeClr val="accent3">
                    <a:lumMod val="75000"/>
                  </a:schemeClr>
                </a:solidFill>
                <a:latin typeface="Times New Roman" pitchFamily="18" charset="0"/>
                <a:cs typeface="Times New Roman" pitchFamily="18" charset="0"/>
              </a:rPr>
              <a:t>Librarian :-</a:t>
            </a:r>
            <a:r>
              <a:rPr lang="en-US" sz="2000" dirty="0" smtClean="0">
                <a:latin typeface="Times New Roman" pitchFamily="18" charset="0"/>
                <a:cs typeface="Times New Roman" pitchFamily="18" charset="0"/>
              </a:rPr>
              <a:t>He can add or remove and update the books. With that he can also accept the book which has been requested by the student and issue the book if it is available in the library.</a:t>
            </a:r>
          </a:p>
          <a:p>
            <a:pPr>
              <a:buFont typeface="Wingdings" pitchFamily="2" charset="2"/>
              <a:buChar char="Ø"/>
            </a:pPr>
            <a:r>
              <a:rPr lang="en-US" dirty="0" smtClean="0">
                <a:solidFill>
                  <a:schemeClr val="accent3">
                    <a:lumMod val="75000"/>
                  </a:schemeClr>
                </a:solidFill>
                <a:latin typeface="Times New Roman" pitchFamily="18" charset="0"/>
                <a:cs typeface="Times New Roman" pitchFamily="18" charset="0"/>
              </a:rPr>
              <a:t>Student :- </a:t>
            </a:r>
            <a:r>
              <a:rPr lang="en-US" sz="2000" dirty="0" smtClean="0">
                <a:latin typeface="Times New Roman" pitchFamily="18" charset="0"/>
                <a:cs typeface="Times New Roman" pitchFamily="18" charset="0"/>
              </a:rPr>
              <a:t>His role is to search for the book in the library and request for the book.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61178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024744" cy="420136"/>
          </a:xfrm>
        </p:spPr>
        <p:txBody>
          <a:bodyPr>
            <a:noAutofit/>
          </a:bodyPr>
          <a:lstStyle/>
          <a:p>
            <a:r>
              <a:rPr lang="en-US" sz="3200" dirty="0" smtClean="0">
                <a:solidFill>
                  <a:srgbClr val="FF0000"/>
                </a:solidFill>
                <a:latin typeface="Times New Roman" pitchFamily="18" charset="0"/>
                <a:cs typeface="Times New Roman" pitchFamily="18" charset="0"/>
              </a:rPr>
              <a:t>Use Case Diagram:</a:t>
            </a:r>
            <a:endParaRPr lang="en-US" sz="3200" dirty="0">
              <a:solidFill>
                <a:srgbClr val="FF0000"/>
              </a:solidFill>
              <a:latin typeface="Times New Roman" pitchFamily="18" charset="0"/>
              <a:cs typeface="Times New Roman"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952" y="990600"/>
            <a:ext cx="5459895" cy="5486400"/>
          </a:xfrm>
        </p:spPr>
      </p:pic>
    </p:spTree>
    <p:extLst>
      <p:ext uri="{BB962C8B-B14F-4D97-AF65-F5344CB8AC3E}">
        <p14:creationId xmlns:p14="http://schemas.microsoft.com/office/powerpoint/2010/main" val="821036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024744" cy="381000"/>
          </a:xfrm>
        </p:spPr>
        <p:txBody>
          <a:bodyPr>
            <a:normAutofit fontScale="90000"/>
          </a:bodyPr>
          <a:lstStyle/>
          <a:p>
            <a:r>
              <a:rPr lang="en-US" sz="3200" b="1" dirty="0" smtClean="0">
                <a:solidFill>
                  <a:srgbClr val="002060"/>
                </a:solidFill>
                <a:latin typeface="Times New Roman" pitchFamily="18" charset="0"/>
                <a:cs typeface="Times New Roman" pitchFamily="18" charset="0"/>
              </a:rPr>
              <a:t>Flow Chart:</a:t>
            </a:r>
            <a:endParaRPr lang="en-US" sz="3200" b="1" dirty="0">
              <a:solidFill>
                <a:srgbClr val="002060"/>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236" y="990600"/>
            <a:ext cx="6159716" cy="4765675"/>
          </a:xfrm>
        </p:spPr>
      </p:pic>
    </p:spTree>
    <p:extLst>
      <p:ext uri="{BB962C8B-B14F-4D97-AF65-F5344CB8AC3E}">
        <p14:creationId xmlns:p14="http://schemas.microsoft.com/office/powerpoint/2010/main" val="26227682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43844</TotalTime>
  <Words>339</Words>
  <Application>Microsoft Office PowerPoint</Application>
  <PresentationFormat>On-screen Show (4:3)</PresentationFormat>
  <Paragraphs>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Austin</vt:lpstr>
      <vt:lpstr>Library Management       system</vt:lpstr>
      <vt:lpstr>Problem  Statement:</vt:lpstr>
      <vt:lpstr>Solutions we came up with:</vt:lpstr>
      <vt:lpstr>Tools and Technologies:</vt:lpstr>
      <vt:lpstr>Spring Rest Architecture:</vt:lpstr>
      <vt:lpstr>System Architecture:</vt:lpstr>
      <vt:lpstr>Modules We are Using:</vt:lpstr>
      <vt:lpstr>Use Case Diagram:</vt:lpstr>
      <vt:lpstr>Flow Chart: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Ramesha</dc:creator>
  <cp:lastModifiedBy>Ramesha</cp:lastModifiedBy>
  <cp:revision>61</cp:revision>
  <dcterms:created xsi:type="dcterms:W3CDTF">2019-11-17T05:05:14Z</dcterms:created>
  <dcterms:modified xsi:type="dcterms:W3CDTF">2019-12-20T01:57:26Z</dcterms:modified>
</cp:coreProperties>
</file>