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33D84E-02B8-4901-ADAE-968E1E7659B2}" type="datetimeFigureOut">
              <a:rPr lang="en-GB" smtClean="0"/>
              <a:t>05/12/2018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9F36F0-FA17-4CF9-858F-6BBD08DF6EA6}" type="slidenum">
              <a:rPr lang="en-GB" smtClean="0"/>
              <a:t>‹#›</a:t>
            </a:fld>
            <a:endParaRPr lang="en-GB"/>
          </a:p>
        </p:txBody>
      </p:sp>
    </p:spTree>
    <p:extLst>
      <p:ext uri="{BB962C8B-B14F-4D97-AF65-F5344CB8AC3E}">
        <p14:creationId xmlns:p14="http://schemas.microsoft.com/office/powerpoint/2010/main" val="305759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9F36F0-FA17-4CF9-858F-6BBD08DF6EA6}" type="slidenum">
              <a:rPr lang="en-GB" smtClean="0"/>
              <a:t>1</a:t>
            </a:fld>
            <a:endParaRPr lang="en-GB"/>
          </a:p>
        </p:txBody>
      </p:sp>
    </p:spTree>
    <p:extLst>
      <p:ext uri="{BB962C8B-B14F-4D97-AF65-F5344CB8AC3E}">
        <p14:creationId xmlns:p14="http://schemas.microsoft.com/office/powerpoint/2010/main" val="2528850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146500085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2100076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12"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40679259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738380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999547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58724704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3536144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6389AD-826A-45F5-9798-341A70FD7F20}" type="datetimeFigureOut">
              <a:rPr lang="en-US">
                <a:solidFill>
                  <a:prstClr val="black"/>
                </a:solidFill>
              </a:rPr>
              <a:pPr/>
              <a:t>12/5/2018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CBFF8A6-FC3C-4643-92AE-E653D8FC4A9F}"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8238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6389AD-826A-45F5-9798-341A70FD7F20}" type="datetimeFigureOut">
              <a:rPr lang="en-US">
                <a:solidFill>
                  <a:prstClr val="black"/>
                </a:solidFill>
              </a:rPr>
              <a:pPr/>
              <a:t>12/5/2018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CBFF8A6-FC3C-4643-92AE-E653D8FC4A9F}"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11614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fld id="{974016FF-4EFA-40FB-BB46-8028B3D48CEF}" type="slidenum">
              <a:rPr lang="en-US" sz="1000" smtClean="0">
                <a:solidFill>
                  <a:srgbClr val="6D6E71"/>
                </a:solidFill>
              </a:rPr>
              <a:pPr algn="r" eaLnBrk="1" fontAlgn="base" hangingPunct="1">
                <a:spcBef>
                  <a:spcPct val="0"/>
                </a:spcBef>
                <a:spcAft>
                  <a:spcPct val="0"/>
                </a:spcAft>
                <a:defRPr/>
              </a:pPr>
              <a:t>‹#›</a:t>
            </a:fld>
            <a:endParaRPr lang="en-US" sz="1000" dirty="0" smtClean="0">
              <a:solidFill>
                <a:srgbClr val="6D6E71"/>
              </a:solidFill>
            </a:endParaRPr>
          </a:p>
        </p:txBody>
      </p:sp>
      <p:pic>
        <p:nvPicPr>
          <p:cNvPr id="4"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824162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802247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86830398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39829964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5879178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601855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18142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5782538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
        <p:nvSpPr>
          <p:cNvPr id="7"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031900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2717102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32712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8739423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91516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6479202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020183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dirty="0"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898433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6062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5783481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0905069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2760323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91202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143055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490030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9514615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74341067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1656847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79281831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403342823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12" name="TextBox 20"/>
          <p:cNvSpPr txBox="1">
            <a:spLocks noChangeArrowheads="1"/>
          </p:cNvSpPr>
          <p:nvPr userDrawn="1"/>
        </p:nvSpPr>
        <p:spPr bwMode="gray">
          <a:xfrm>
            <a:off x="481013" y="6553200"/>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63952536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40471861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41325930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7879277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403261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8991313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6093730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1760821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7141512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8121320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9"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6" name="Picture 5" descr="Mahindra Logo.png"/>
          <p:cNvPicPr>
            <a:picLocks noChangeAspect="1"/>
          </p:cNvPicPr>
          <p:nvPr userDrawn="1"/>
        </p:nvPicPr>
        <p:blipFill>
          <a:blip r:embed="rId50" cstate="email"/>
          <a:stretch>
            <a:fillRect/>
          </a:stretch>
        </p:blipFill>
        <p:spPr bwMode="gray">
          <a:xfrm>
            <a:off x="7543800" y="84473"/>
            <a:ext cx="1600200" cy="542453"/>
          </a:xfrm>
          <a:prstGeom prst="rect">
            <a:avLst/>
          </a:prstGeom>
        </p:spPr>
      </p:pic>
    </p:spTree>
    <p:extLst>
      <p:ext uri="{BB962C8B-B14F-4D97-AF65-F5344CB8AC3E}">
        <p14:creationId xmlns:p14="http://schemas.microsoft.com/office/powerpoint/2010/main" val="2455700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Lst>
  <p:transition>
    <p:fade/>
  </p:transition>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228600"/>
            <a:ext cx="9171709"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a:r>
              <a:rPr lang="en-GB" sz="2400" dirty="0">
                <a:solidFill>
                  <a:schemeClr val="bg1">
                    <a:lumMod val="50000"/>
                  </a:schemeClr>
                </a:solidFill>
                <a:latin typeface="Verdana" pitchFamily="34" charset="0"/>
              </a:rPr>
              <a:t>Pen Profile – </a:t>
            </a:r>
            <a:r>
              <a:rPr lang="en-US" sz="2400" dirty="0">
                <a:solidFill>
                  <a:schemeClr val="bg1">
                    <a:lumMod val="50000"/>
                  </a:schemeClr>
                </a:solidFill>
                <a:latin typeface="Verdana" pitchFamily="34" charset="0"/>
              </a:rPr>
              <a:t>Sr. Tester</a:t>
            </a:r>
          </a:p>
          <a:p>
            <a:pPr algn="ctr"/>
            <a:endParaRPr lang="en-US" altLang="en-US" sz="2400" dirty="0">
              <a:latin typeface="Calibri" panose="020F0502020204030204" pitchFamily="34" charset="0"/>
            </a:endParaRPr>
          </a:p>
        </p:txBody>
      </p:sp>
      <p:sp>
        <p:nvSpPr>
          <p:cNvPr id="7" name="Rectangle 2"/>
          <p:cNvSpPr>
            <a:spLocks noChangeArrowheads="1"/>
          </p:cNvSpPr>
          <p:nvPr/>
        </p:nvSpPr>
        <p:spPr bwMode="gray">
          <a:xfrm>
            <a:off x="179388" y="1028122"/>
            <a:ext cx="4318000" cy="1901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8" name="Rectangle 7"/>
          <p:cNvSpPr>
            <a:spLocks noChangeArrowheads="1"/>
          </p:cNvSpPr>
          <p:nvPr/>
        </p:nvSpPr>
        <p:spPr bwMode="gray">
          <a:xfrm>
            <a:off x="4714875" y="981869"/>
            <a:ext cx="4251324" cy="304800"/>
          </a:xfrm>
          <a:prstGeom prst="rect">
            <a:avLst/>
          </a:prstGeom>
          <a:solidFill>
            <a:srgbClr val="E70303"/>
          </a:solidFill>
          <a:ln w="3175">
            <a:solidFill>
              <a:schemeClr val="tx1"/>
            </a:solidFill>
            <a:miter lim="800000"/>
            <a:headEnd/>
            <a:tailEnd/>
          </a:ln>
        </p:spPr>
        <p:txBody>
          <a:bodyPr wrap="none" lIns="36000" tIns="36000" rIns="36000" bIns="36000" anchor="ctr"/>
          <a:lstStyle/>
          <a:p>
            <a:pPr marL="195263" indent="-195263" algn="ctr" eaLnBrk="0" hangingPunct="0"/>
            <a:r>
              <a:rPr lang="en-GB" sz="1600" b="1" dirty="0">
                <a:solidFill>
                  <a:schemeClr val="bg1"/>
                </a:solidFill>
                <a:latin typeface="Calibri" panose="020F0502020204030204" pitchFamily="34" charset="0"/>
              </a:rPr>
              <a:t>EXPERTISE</a:t>
            </a:r>
            <a:endParaRPr lang="en-GB" altLang="en-US" sz="1600" b="1" dirty="0">
              <a:solidFill>
                <a:schemeClr val="bg1">
                  <a:lumMod val="95000"/>
                </a:schemeClr>
              </a:solidFill>
              <a:latin typeface="Calibri" pitchFamily="34" charset="0"/>
            </a:endParaRPr>
          </a:p>
        </p:txBody>
      </p:sp>
      <p:sp>
        <p:nvSpPr>
          <p:cNvPr id="9" name="Rectangle 8"/>
          <p:cNvSpPr>
            <a:spLocks noChangeArrowheads="1"/>
          </p:cNvSpPr>
          <p:nvPr/>
        </p:nvSpPr>
        <p:spPr bwMode="gray">
          <a:xfrm>
            <a:off x="4714875" y="3047278"/>
            <a:ext cx="4267200" cy="304800"/>
          </a:xfrm>
          <a:prstGeom prst="rect">
            <a:avLst/>
          </a:prstGeom>
          <a:solidFill>
            <a:srgbClr val="E70303"/>
          </a:solidFill>
          <a:ln w="3175">
            <a:solidFill>
              <a:schemeClr val="tx1"/>
            </a:solidFill>
            <a:miter lim="800000"/>
            <a:headEnd/>
            <a:tailEnd/>
          </a:ln>
        </p:spPr>
        <p:txBody>
          <a:bodyPr wrap="none" lIns="36000" tIns="36000" rIns="36000" bIns="36000" anchor="ctr"/>
          <a:lstStyle/>
          <a:p>
            <a:pPr marL="195263" indent="-195263" algn="ctr" eaLnBrk="0" hangingPunct="0"/>
            <a:r>
              <a:rPr lang="en-GB" altLang="en-US" sz="1600" b="1" dirty="0" smtClean="0">
                <a:solidFill>
                  <a:schemeClr val="bg1">
                    <a:lumMod val="95000"/>
                  </a:schemeClr>
                </a:solidFill>
                <a:latin typeface="Calibri" pitchFamily="34" charset="0"/>
              </a:rPr>
              <a:t>SELECTED EXPERIENCES</a:t>
            </a:r>
            <a:endParaRPr lang="en-US" altLang="en-US" sz="1600" b="1" dirty="0">
              <a:solidFill>
                <a:schemeClr val="bg1">
                  <a:lumMod val="95000"/>
                </a:schemeClr>
              </a:solidFill>
              <a:latin typeface="Calibri" pitchFamily="34" charset="0"/>
            </a:endParaRPr>
          </a:p>
        </p:txBody>
      </p:sp>
      <p:sp>
        <p:nvSpPr>
          <p:cNvPr id="10" name="Rectangle 9"/>
          <p:cNvSpPr>
            <a:spLocks noChangeArrowheads="1"/>
          </p:cNvSpPr>
          <p:nvPr/>
        </p:nvSpPr>
        <p:spPr bwMode="gray">
          <a:xfrm>
            <a:off x="174308" y="3068960"/>
            <a:ext cx="4318000" cy="304800"/>
          </a:xfrm>
          <a:prstGeom prst="rect">
            <a:avLst/>
          </a:prstGeom>
          <a:solidFill>
            <a:srgbClr val="E70303"/>
          </a:solidFill>
          <a:ln w="3175">
            <a:solidFill>
              <a:schemeClr val="tx1"/>
            </a:solidFill>
            <a:miter lim="800000"/>
            <a:headEnd/>
            <a:tailEnd/>
          </a:ln>
        </p:spPr>
        <p:txBody>
          <a:bodyPr wrap="none" lIns="36000" tIns="36000" rIns="36000" bIns="36000" anchor="ctr"/>
          <a:lstStyle/>
          <a:p>
            <a:pPr marL="195263" indent="-195263" algn="ctr" eaLnBrk="0" hangingPunct="0">
              <a:lnSpc>
                <a:spcPct val="110000"/>
              </a:lnSpc>
              <a:spcAft>
                <a:spcPct val="20000"/>
              </a:spcAft>
              <a:buClr>
                <a:schemeClr val="tx1"/>
              </a:buClr>
            </a:pPr>
            <a:r>
              <a:rPr lang="en-US" altLang="en-US" sz="1600" b="1" dirty="0" smtClean="0">
                <a:solidFill>
                  <a:schemeClr val="bg1">
                    <a:lumMod val="95000"/>
                  </a:schemeClr>
                </a:solidFill>
                <a:latin typeface="Calibri" pitchFamily="34" charset="0"/>
              </a:rPr>
              <a:t>PROFESSIONAL BACKGROUND</a:t>
            </a:r>
            <a:endParaRPr lang="en-GB" altLang="en-US" sz="1600" b="1" dirty="0">
              <a:solidFill>
                <a:schemeClr val="bg1">
                  <a:lumMod val="95000"/>
                </a:schemeClr>
              </a:solidFill>
              <a:latin typeface="Calibri" pitchFamily="34" charset="0"/>
            </a:endParaRPr>
          </a:p>
        </p:txBody>
      </p:sp>
      <p:sp>
        <p:nvSpPr>
          <p:cNvPr id="12" name="Rectangle 5"/>
          <p:cNvSpPr>
            <a:spLocks noChangeArrowheads="1"/>
          </p:cNvSpPr>
          <p:nvPr/>
        </p:nvSpPr>
        <p:spPr bwMode="gray">
          <a:xfrm>
            <a:off x="1828800" y="2242263"/>
            <a:ext cx="2589213" cy="41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025" tIns="36512" rIns="73025" bIns="36512">
            <a:spAutoFit/>
          </a:bodyPr>
          <a:lstStyle/>
          <a:p>
            <a:r>
              <a:rPr lang="en-US" sz="1100" dirty="0" smtClean="0">
                <a:latin typeface="Calibri" panose="020F0502020204030204" pitchFamily="34" charset="0"/>
              </a:rPr>
              <a:t>Tech Mahindra,</a:t>
            </a:r>
            <a:endParaRPr lang="en-GB" sz="1100" dirty="0" smtClean="0">
              <a:latin typeface="Calibri" panose="020F0502020204030204" pitchFamily="34" charset="0"/>
            </a:endParaRPr>
          </a:p>
          <a:p>
            <a:r>
              <a:rPr lang="en-GB" sz="1100" dirty="0" smtClean="0">
                <a:latin typeface="Calibri" panose="020F0502020204030204" pitchFamily="34" charset="0"/>
              </a:rPr>
              <a:t>RMZ Eco World, </a:t>
            </a:r>
            <a:r>
              <a:rPr lang="en-US" sz="1100" dirty="0" smtClean="0">
                <a:latin typeface="Calibri" panose="020F0502020204030204" pitchFamily="34" charset="0"/>
              </a:rPr>
              <a:t>Bangalore</a:t>
            </a:r>
            <a:endParaRPr lang="en-GB" sz="1100" dirty="0" smtClean="0">
              <a:latin typeface="Calibri" panose="020F0502020204030204" pitchFamily="34" charset="0"/>
            </a:endParaRPr>
          </a:p>
        </p:txBody>
      </p:sp>
      <p:sp>
        <p:nvSpPr>
          <p:cNvPr id="13" name="Rectangle 6"/>
          <p:cNvSpPr>
            <a:spLocks noChangeArrowheads="1"/>
          </p:cNvSpPr>
          <p:nvPr/>
        </p:nvSpPr>
        <p:spPr bwMode="gray">
          <a:xfrm>
            <a:off x="1828800" y="1046163"/>
            <a:ext cx="2551113" cy="1089400"/>
          </a:xfrm>
          <a:prstGeom prst="rect">
            <a:avLst/>
          </a:prstGeom>
          <a:noFill/>
          <a:ln w="9525">
            <a:noFill/>
            <a:miter lim="800000"/>
            <a:headEnd/>
            <a:tailEnd/>
          </a:ln>
        </p:spPr>
        <p:txBody>
          <a:bodyPr wrap="square" lIns="73025" tIns="36512" rIns="73025" bIns="36512">
            <a:spAutoFit/>
          </a:bodyPr>
          <a:lstStyle/>
          <a:p>
            <a:pPr defTabSz="585788" eaLnBrk="0" fontAlgn="b" hangingPunct="0">
              <a:defRPr/>
            </a:pPr>
            <a:r>
              <a:rPr lang="en-US" sz="1100" b="1" dirty="0" smtClean="0">
                <a:latin typeface="Calibri" panose="020F0502020204030204" pitchFamily="34" charset="0"/>
              </a:rPr>
              <a:t>Name : </a:t>
            </a:r>
            <a:r>
              <a:rPr lang="en-US" sz="1100" dirty="0" smtClean="0">
                <a:latin typeface="Calibri" panose="020F0502020204030204" pitchFamily="34" charset="0"/>
              </a:rPr>
              <a:t>Shiva Kumar SJ</a:t>
            </a:r>
            <a:endParaRPr lang="en-US" sz="1100" dirty="0" smtClean="0">
              <a:latin typeface="Calibri" panose="020F0502020204030204" pitchFamily="34" charset="0"/>
            </a:endParaRPr>
          </a:p>
          <a:p>
            <a:pPr defTabSz="585788" eaLnBrk="0" fontAlgn="b" hangingPunct="0">
              <a:defRPr/>
            </a:pPr>
            <a:r>
              <a:rPr lang="en-US" sz="1100" b="1" dirty="0" smtClean="0">
                <a:latin typeface="Calibri" panose="020F0502020204030204" pitchFamily="34" charset="0"/>
              </a:rPr>
              <a:t>Role</a:t>
            </a:r>
            <a:r>
              <a:rPr lang="en-US" sz="1100" dirty="0" smtClean="0">
                <a:latin typeface="Calibri" panose="020F0502020204030204" pitchFamily="34" charset="0"/>
              </a:rPr>
              <a:t> : E2E </a:t>
            </a:r>
            <a:r>
              <a:rPr lang="en-US" sz="1100" dirty="0" smtClean="0">
                <a:latin typeface="Calibri" panose="020F0502020204030204" pitchFamily="34" charset="0"/>
              </a:rPr>
              <a:t> Sr. </a:t>
            </a:r>
            <a:r>
              <a:rPr lang="en-GB" sz="1100" dirty="0" smtClean="0">
                <a:latin typeface="Calibri" panose="020F0502020204030204" pitchFamily="34" charset="0"/>
              </a:rPr>
              <a:t>Quality </a:t>
            </a:r>
            <a:r>
              <a:rPr lang="en-GB" sz="1100" dirty="0">
                <a:latin typeface="Calibri" panose="020F0502020204030204" pitchFamily="34" charset="0"/>
              </a:rPr>
              <a:t>Analyst </a:t>
            </a:r>
            <a:r>
              <a:rPr lang="en-GB" sz="1100" dirty="0" smtClean="0">
                <a:latin typeface="Calibri" panose="020F0502020204030204" pitchFamily="34" charset="0"/>
              </a:rPr>
              <a:t>/ </a:t>
            </a:r>
            <a:r>
              <a:rPr lang="en-GB" sz="1100" dirty="0" err="1" smtClean="0">
                <a:latin typeface="Calibri" panose="020F0502020204030204" pitchFamily="34" charset="0"/>
              </a:rPr>
              <a:t>Sr</a:t>
            </a:r>
            <a:r>
              <a:rPr lang="en-GB" sz="1100" dirty="0" smtClean="0">
                <a:latin typeface="Calibri" panose="020F0502020204030204" pitchFamily="34" charset="0"/>
              </a:rPr>
              <a:t> Testing Engineer.</a:t>
            </a:r>
          </a:p>
          <a:p>
            <a:r>
              <a:rPr lang="en-US" altLang="en-US" sz="1100" dirty="0" smtClean="0">
                <a:latin typeface="Calibri" panose="020F0502020204030204" pitchFamily="34" charset="0"/>
              </a:rPr>
              <a:t>M: +91 </a:t>
            </a:r>
            <a:r>
              <a:rPr lang="en-US" altLang="en-US" sz="1100" dirty="0" smtClean="0">
                <a:latin typeface="Calibri" panose="020F0502020204030204" pitchFamily="34" charset="0"/>
              </a:rPr>
              <a:t>9538788599</a:t>
            </a:r>
            <a:endParaRPr lang="en-US" altLang="en-US" sz="1100" dirty="0">
              <a:latin typeface="Calibri" panose="020F0502020204030204" pitchFamily="34" charset="0"/>
            </a:endParaRPr>
          </a:p>
          <a:p>
            <a:r>
              <a:rPr lang="en-US" altLang="en-US" sz="1100" dirty="0" smtClean="0">
                <a:latin typeface="Calibri" panose="020F0502020204030204" pitchFamily="34" charset="0"/>
              </a:rPr>
              <a:t>Email : </a:t>
            </a:r>
            <a:r>
              <a:rPr lang="en-US" altLang="en-US" sz="1100" dirty="0" smtClean="0">
                <a:latin typeface="Calibri" panose="020F0502020204030204" pitchFamily="34" charset="0"/>
              </a:rPr>
              <a:t>SS00341822</a:t>
            </a:r>
            <a:r>
              <a:rPr lang="en-US" altLang="en-US" sz="1100" dirty="0" smtClean="0">
                <a:latin typeface="Calibri" panose="020F0502020204030204" pitchFamily="34" charset="0"/>
              </a:rPr>
              <a:t>@techmahindra.com</a:t>
            </a:r>
            <a:endParaRPr lang="en-US" altLang="en-US" sz="1100" dirty="0">
              <a:latin typeface="Calibri" panose="020F0502020204030204" pitchFamily="34" charset="0"/>
            </a:endParaRPr>
          </a:p>
          <a:p>
            <a:pPr defTabSz="585788" eaLnBrk="0" fontAlgn="b" hangingPunct="0">
              <a:defRPr/>
            </a:pPr>
            <a:endParaRPr lang="en-US" sz="1100" dirty="0" smtClean="0">
              <a:latin typeface="Calibri" panose="020F0502020204030204" pitchFamily="34" charset="0"/>
            </a:endParaRPr>
          </a:p>
        </p:txBody>
      </p:sp>
      <p:sp>
        <p:nvSpPr>
          <p:cNvPr id="15" name="Rectangle 6"/>
          <p:cNvSpPr>
            <a:spLocks noChangeArrowheads="1"/>
          </p:cNvSpPr>
          <p:nvPr/>
        </p:nvSpPr>
        <p:spPr bwMode="gray">
          <a:xfrm>
            <a:off x="354013" y="1134269"/>
            <a:ext cx="1550987" cy="1181733"/>
          </a:xfrm>
          <a:prstGeom prst="rect">
            <a:avLst/>
          </a:prstGeom>
          <a:noFill/>
          <a:ln w="9525">
            <a:noFill/>
            <a:miter lim="800000"/>
            <a:headEnd/>
            <a:tailEnd/>
          </a:ln>
        </p:spPr>
        <p:txBody>
          <a:bodyPr wrap="square" lIns="73025" tIns="36512" rIns="73025" bIns="36512">
            <a:spAutoFit/>
          </a:bodyPr>
          <a:lstStyle/>
          <a:p>
            <a:pPr defTabSz="585788" eaLnBrk="0" fontAlgn="b" hangingPunct="0">
              <a:defRPr/>
            </a:pPr>
            <a:endParaRPr lang="en-US" dirty="0" smtClean="0">
              <a:solidFill>
                <a:srgbClr val="000000"/>
              </a:solidFill>
              <a:latin typeface="+mn-lt"/>
            </a:endParaRPr>
          </a:p>
          <a:p>
            <a:pPr defTabSz="585788" eaLnBrk="0" fontAlgn="b" hangingPunct="0">
              <a:defRPr/>
            </a:pPr>
            <a:endParaRPr lang="en-US" sz="900" dirty="0">
              <a:solidFill>
                <a:srgbClr val="000000"/>
              </a:solidFill>
            </a:endParaRPr>
          </a:p>
          <a:p>
            <a:pPr defTabSz="585788" eaLnBrk="0" fontAlgn="b" hangingPunct="0">
              <a:defRPr/>
            </a:pPr>
            <a:endParaRPr lang="en-US" sz="900" dirty="0" smtClean="0">
              <a:solidFill>
                <a:srgbClr val="000000"/>
              </a:solidFill>
              <a:latin typeface="+mn-lt"/>
            </a:endParaRPr>
          </a:p>
          <a:p>
            <a:pPr defTabSz="585788" eaLnBrk="0" fontAlgn="b" hangingPunct="0">
              <a:defRPr/>
            </a:pPr>
            <a:endParaRPr lang="en-US" sz="900" dirty="0">
              <a:solidFill>
                <a:srgbClr val="000000"/>
              </a:solidFill>
            </a:endParaRPr>
          </a:p>
          <a:p>
            <a:pPr defTabSz="585788" eaLnBrk="0" fontAlgn="b" hangingPunct="0">
              <a:defRPr/>
            </a:pPr>
            <a:endParaRPr lang="en-US" sz="900" dirty="0" smtClean="0">
              <a:solidFill>
                <a:srgbClr val="000000"/>
              </a:solidFill>
              <a:latin typeface="+mn-lt"/>
            </a:endParaRPr>
          </a:p>
          <a:p>
            <a:pPr defTabSz="585788" eaLnBrk="0" fontAlgn="b" hangingPunct="0">
              <a:defRPr/>
            </a:pPr>
            <a:endParaRPr lang="en-US" sz="900" dirty="0">
              <a:solidFill>
                <a:srgbClr val="000000"/>
              </a:solidFill>
            </a:endParaRPr>
          </a:p>
          <a:p>
            <a:pPr defTabSz="585788" eaLnBrk="0" fontAlgn="b" hangingPunct="0">
              <a:defRPr/>
            </a:pPr>
            <a:endParaRPr lang="en-US" sz="900" dirty="0">
              <a:solidFill>
                <a:srgbClr val="000000"/>
              </a:solidFill>
              <a:latin typeface="+mn-lt"/>
            </a:endParaRPr>
          </a:p>
        </p:txBody>
      </p:sp>
      <p:sp>
        <p:nvSpPr>
          <p:cNvPr id="16" name="Rectangle 2"/>
          <p:cNvSpPr>
            <a:spLocks noChangeArrowheads="1"/>
          </p:cNvSpPr>
          <p:nvPr/>
        </p:nvSpPr>
        <p:spPr bwMode="gray">
          <a:xfrm>
            <a:off x="179388" y="3352800"/>
            <a:ext cx="4318000" cy="3124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17" name="Rectangle 2"/>
          <p:cNvSpPr>
            <a:spLocks noChangeArrowheads="1"/>
          </p:cNvSpPr>
          <p:nvPr/>
        </p:nvSpPr>
        <p:spPr bwMode="gray">
          <a:xfrm>
            <a:off x="4714874" y="3352800"/>
            <a:ext cx="4251325" cy="3124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18" name="Rectangle 2"/>
          <p:cNvSpPr>
            <a:spLocks noChangeArrowheads="1"/>
          </p:cNvSpPr>
          <p:nvPr/>
        </p:nvSpPr>
        <p:spPr bwMode="gray">
          <a:xfrm>
            <a:off x="4714874" y="1361893"/>
            <a:ext cx="4251325" cy="15673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19" name="Rectangle 18"/>
          <p:cNvSpPr>
            <a:spLocks noChangeArrowheads="1"/>
          </p:cNvSpPr>
          <p:nvPr/>
        </p:nvSpPr>
        <p:spPr bwMode="gray">
          <a:xfrm>
            <a:off x="4714874" y="3068960"/>
            <a:ext cx="4251325" cy="348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b">
              <a:spcBef>
                <a:spcPct val="0"/>
              </a:spcBef>
              <a:buClr>
                <a:srgbClr val="884604"/>
              </a:buClr>
              <a:buFont typeface="Wingdings" pitchFamily="2" charset="2"/>
              <a:buChar char="Ø"/>
            </a:pPr>
            <a:endParaRPr lang="en-GB" altLang="en-US" sz="1100" dirty="0">
              <a:solidFill>
                <a:srgbClr val="464646"/>
              </a:solidFill>
              <a:ea typeface="ＭＳ Ｐゴシック" pitchFamily="34" charset="-128"/>
            </a:endParaRPr>
          </a:p>
          <a:p>
            <a:pPr fontAlgn="b">
              <a:buClr>
                <a:srgbClr val="884604"/>
              </a:buClr>
              <a:buFont typeface="Wingdings" pitchFamily="2" charset="2"/>
              <a:buChar char="Ø"/>
            </a:pPr>
            <a:endParaRPr lang="en-GB" altLang="en-US" sz="1100" dirty="0">
              <a:solidFill>
                <a:srgbClr val="464646"/>
              </a:solidFill>
              <a:ea typeface="ＭＳ Ｐゴシック" pitchFamily="34" charset="-128"/>
            </a:endParaRPr>
          </a:p>
          <a:p>
            <a:pPr marL="171450" indent="-171450" fontAlgn="b">
              <a:buClr>
                <a:srgbClr val="884604"/>
              </a:buClr>
              <a:buFont typeface="Wingdings" panose="05000000000000000000" pitchFamily="2" charset="2"/>
              <a:buChar char="§"/>
            </a:pPr>
            <a:endParaRPr lang="en-US" altLang="en-US" sz="1100" dirty="0">
              <a:solidFill>
                <a:srgbClr val="464646"/>
              </a:solidFill>
              <a:ea typeface="ＭＳ Ｐゴシック" pitchFamily="34" charset="-128"/>
            </a:endParaRPr>
          </a:p>
          <a:p>
            <a:pPr fontAlgn="b">
              <a:spcBef>
                <a:spcPct val="0"/>
              </a:spcBef>
              <a:buClr>
                <a:srgbClr val="884604"/>
              </a:buClr>
              <a:buFont typeface="Wingdings" pitchFamily="2" charset="2"/>
              <a:buChar char="Ø"/>
            </a:pPr>
            <a:endParaRPr lang="en-GB" altLang="en-US" sz="1100" dirty="0">
              <a:solidFill>
                <a:srgbClr val="464646"/>
              </a:solidFill>
              <a:ea typeface="ＭＳ Ｐゴシック" pitchFamily="34" charset="-128"/>
            </a:endParaRPr>
          </a:p>
        </p:txBody>
      </p:sp>
      <p:sp>
        <p:nvSpPr>
          <p:cNvPr id="2" name="Rectangle 1"/>
          <p:cNvSpPr/>
          <p:nvPr/>
        </p:nvSpPr>
        <p:spPr>
          <a:xfrm>
            <a:off x="179388" y="3360896"/>
            <a:ext cx="4318000" cy="3131627"/>
          </a:xfrm>
          <a:prstGeom prst="rect">
            <a:avLst/>
          </a:prstGeom>
        </p:spPr>
        <p:txBody>
          <a:bodyPr wrap="square">
            <a:spAutoFit/>
          </a:bodyPr>
          <a:lstStyle/>
          <a:p>
            <a:pPr marL="171450" indent="-171450">
              <a:buClr>
                <a:schemeClr val="accent6">
                  <a:lumMod val="50000"/>
                </a:schemeClr>
              </a:buClr>
              <a:buFont typeface="Wingdings" panose="05000000000000000000" pitchFamily="2" charset="2"/>
              <a:buChar char="§"/>
            </a:pPr>
            <a:r>
              <a:rPr lang="en-GB" sz="1100" b="1" dirty="0" smtClean="0">
                <a:latin typeface="Calibri" panose="020F0502020204030204" pitchFamily="34" charset="0"/>
              </a:rPr>
              <a:t>Sr. Quality </a:t>
            </a:r>
            <a:r>
              <a:rPr lang="en-GB" sz="1100" b="1" dirty="0">
                <a:latin typeface="Calibri" panose="020F0502020204030204" pitchFamily="34" charset="0"/>
              </a:rPr>
              <a:t>Analyst with </a:t>
            </a:r>
            <a:r>
              <a:rPr lang="en-GB" sz="1100" b="1" dirty="0" smtClean="0">
                <a:latin typeface="Calibri" panose="020F0502020204030204" pitchFamily="34" charset="0"/>
              </a:rPr>
              <a:t>7.4 </a:t>
            </a:r>
            <a:r>
              <a:rPr lang="en-GB" sz="1100" b="1" dirty="0">
                <a:latin typeface="Calibri" panose="020F0502020204030204" pitchFamily="34" charset="0"/>
              </a:rPr>
              <a:t>years </a:t>
            </a:r>
            <a:r>
              <a:rPr lang="en-GB" sz="1100" dirty="0">
                <a:latin typeface="Calibri" pitchFamily="34" charset="0"/>
              </a:rPr>
              <a:t>of experience in the areas of </a:t>
            </a:r>
            <a:r>
              <a:rPr lang="en-GB" sz="1100" dirty="0" smtClean="0">
                <a:latin typeface="Calibri" pitchFamily="34" charset="0"/>
              </a:rPr>
              <a:t>software testing </a:t>
            </a:r>
            <a:r>
              <a:rPr lang="en-GB" sz="1100" dirty="0" smtClean="0">
                <a:latin typeface="Calibri" pitchFamily="34" charset="0"/>
              </a:rPr>
              <a:t>in </a:t>
            </a:r>
            <a:r>
              <a:rPr lang="en-GB" sz="1100" dirty="0">
                <a:latin typeface="Calibri" pitchFamily="34" charset="0"/>
              </a:rPr>
              <a:t>both web and windows based </a:t>
            </a:r>
            <a:r>
              <a:rPr lang="en-GB" sz="1100" dirty="0" smtClean="0">
                <a:latin typeface="Calibri" pitchFamily="34" charset="0"/>
              </a:rPr>
              <a:t>applications.</a:t>
            </a:r>
          </a:p>
          <a:p>
            <a:pPr marL="171450" indent="-171450">
              <a:buClr>
                <a:schemeClr val="accent6">
                  <a:lumMod val="50000"/>
                </a:schemeClr>
              </a:buClr>
              <a:buFont typeface="Wingdings" panose="05000000000000000000" pitchFamily="2" charset="2"/>
              <a:buChar char="§"/>
            </a:pPr>
            <a:r>
              <a:rPr lang="en-GB" sz="1100" dirty="0">
                <a:latin typeface="Calibri" pitchFamily="34" charset="0"/>
              </a:rPr>
              <a:t>Multiple domain experience which includes </a:t>
            </a:r>
            <a:r>
              <a:rPr lang="en-GB" sz="1100" b="1" dirty="0" smtClean="0">
                <a:latin typeface="Calibri" pitchFamily="34" charset="0"/>
              </a:rPr>
              <a:t>Ecom,Banking and Telecom </a:t>
            </a:r>
          </a:p>
          <a:p>
            <a:pPr marL="171450" indent="-171450">
              <a:buClr>
                <a:schemeClr val="accent6">
                  <a:lumMod val="50000"/>
                </a:schemeClr>
              </a:buClr>
              <a:buFont typeface="Wingdings" panose="05000000000000000000" pitchFamily="2" charset="2"/>
              <a:buChar char="§"/>
            </a:pPr>
            <a:r>
              <a:rPr lang="en-US" sz="1100" dirty="0">
                <a:latin typeface="Calibri" pitchFamily="34" charset="0"/>
              </a:rPr>
              <a:t>Worked as </a:t>
            </a:r>
            <a:r>
              <a:rPr lang="en-US" sz="1100" dirty="0">
                <a:latin typeface="Calibri" pitchFamily="34" charset="0"/>
              </a:rPr>
              <a:t>Model lead and individual contributor </a:t>
            </a:r>
            <a:r>
              <a:rPr lang="en-US" sz="1100" dirty="0">
                <a:latin typeface="Calibri" pitchFamily="34" charset="0"/>
              </a:rPr>
              <a:t>for the </a:t>
            </a:r>
            <a:r>
              <a:rPr lang="en-US" sz="1100" b="1" dirty="0" smtClean="0">
                <a:latin typeface="Calibri" pitchFamily="34" charset="0"/>
              </a:rPr>
              <a:t>Cloud Voice, Generic Number and Commitment plan in BT projects</a:t>
            </a:r>
            <a:endParaRPr lang="en-GB" sz="1100" b="1" dirty="0" smtClean="0">
              <a:latin typeface="Calibri" pitchFamily="34" charset="0"/>
            </a:endParaRPr>
          </a:p>
          <a:p>
            <a:pPr marL="171450" indent="-171450">
              <a:buClr>
                <a:schemeClr val="accent6">
                  <a:lumMod val="50000"/>
                </a:schemeClr>
              </a:buClr>
              <a:buFont typeface="Wingdings" panose="05000000000000000000" pitchFamily="2" charset="2"/>
              <a:buChar char="§"/>
            </a:pPr>
            <a:r>
              <a:rPr lang="en-GB" sz="1100" dirty="0" smtClean="0">
                <a:latin typeface="Calibri" pitchFamily="34" charset="0"/>
              </a:rPr>
              <a:t>Hands on  experience in preparation of Test Cases ,Test Plan , Test Strategy, Execute test cases with both manual and automation, Reporting as well as managing the defect in HPQC.</a:t>
            </a:r>
          </a:p>
          <a:p>
            <a:pPr marL="171450" indent="-171450">
              <a:buClr>
                <a:schemeClr val="accent6">
                  <a:lumMod val="50000"/>
                </a:schemeClr>
              </a:buClr>
              <a:buFont typeface="Wingdings" panose="05000000000000000000" pitchFamily="2" charset="2"/>
              <a:buChar char="§"/>
            </a:pPr>
            <a:r>
              <a:rPr lang="en-GB" sz="1100" dirty="0" smtClean="0">
                <a:latin typeface="Calibri" pitchFamily="34" charset="0"/>
              </a:rPr>
              <a:t>Involved in Interface and </a:t>
            </a:r>
            <a:r>
              <a:rPr lang="en-GB" sz="1100" b="1" dirty="0" smtClean="0">
                <a:latin typeface="Calibri" panose="020F0502020204030204" pitchFamily="34" charset="0"/>
              </a:rPr>
              <a:t>System integrated testing to ensure all the upstream and downstream</a:t>
            </a:r>
            <a:r>
              <a:rPr lang="en-GB" sz="1100" dirty="0" smtClean="0">
                <a:latin typeface="Calibri" panose="020F0502020204030204" pitchFamily="34" charset="0"/>
              </a:rPr>
              <a:t> applications are properly working.</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Knowledge </a:t>
            </a:r>
            <a:r>
              <a:rPr lang="en-US" sz="1100" dirty="0">
                <a:latin typeface="Calibri" panose="020F0502020204030204" pitchFamily="34" charset="0"/>
              </a:rPr>
              <a:t>in </a:t>
            </a:r>
            <a:r>
              <a:rPr lang="en-US" sz="1100" b="1" dirty="0">
                <a:latin typeface="Calibri" panose="020F0502020204030204" pitchFamily="34" charset="0"/>
              </a:rPr>
              <a:t>SQL queries. </a:t>
            </a:r>
            <a:endParaRPr lang="en-GB" sz="1100" b="1" dirty="0">
              <a:latin typeface="Calibri" panose="020F0502020204030204" pitchFamily="34" charset="0"/>
            </a:endParaRPr>
          </a:p>
          <a:p>
            <a:pPr marL="171450" indent="-171450">
              <a:buClr>
                <a:schemeClr val="accent6">
                  <a:lumMod val="50000"/>
                </a:schemeClr>
              </a:buClr>
              <a:buFont typeface="Wingdings" panose="05000000000000000000" pitchFamily="2" charset="2"/>
              <a:buChar char="§"/>
            </a:pPr>
            <a:r>
              <a:rPr lang="en-GB" sz="1100" dirty="0">
                <a:latin typeface="Calibri" panose="020F0502020204030204" pitchFamily="34" charset="0"/>
              </a:rPr>
              <a:t>Hands on experience </a:t>
            </a:r>
            <a:r>
              <a:rPr lang="en-GB" sz="1100" dirty="0" smtClean="0">
                <a:latin typeface="Calibri" panose="020F0502020204030204" pitchFamily="34" charset="0"/>
              </a:rPr>
              <a:t>and good </a:t>
            </a:r>
            <a:r>
              <a:rPr lang="en-GB" sz="1100" dirty="0">
                <a:latin typeface="Calibri" panose="020F0502020204030204" pitchFamily="34" charset="0"/>
              </a:rPr>
              <a:t>knowledge of SDLC, Agile </a:t>
            </a:r>
            <a:r>
              <a:rPr lang="en-GB" sz="1100" dirty="0" smtClean="0">
                <a:latin typeface="Calibri" panose="020F0502020204030204" pitchFamily="34" charset="0"/>
              </a:rPr>
              <a:t>Testing.</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Good </a:t>
            </a:r>
            <a:r>
              <a:rPr lang="en-US" sz="1100" dirty="0">
                <a:latin typeface="Calibri" panose="020F0502020204030204" pitchFamily="34" charset="0"/>
              </a:rPr>
              <a:t>Management skills in managing internal resources, Tracking and chasing with component in Defect Management</a:t>
            </a:r>
            <a:r>
              <a:rPr lang="en-US" sz="1100" dirty="0" smtClean="0">
                <a:latin typeface="Calibri" panose="020F0502020204030204" pitchFamily="34" charset="0"/>
              </a:rPr>
              <a:t>.</a:t>
            </a:r>
            <a:endParaRPr lang="en-GB" sz="1100" dirty="0">
              <a:latin typeface="Calibri" panose="020F0502020204030204" pitchFamily="34" charset="0"/>
            </a:endParaRPr>
          </a:p>
          <a:p>
            <a:pPr marL="171450" indent="-171450">
              <a:buClr>
                <a:schemeClr val="accent6">
                  <a:lumMod val="50000"/>
                </a:schemeClr>
              </a:buClr>
              <a:buFont typeface="Wingdings" panose="05000000000000000000" pitchFamily="2" charset="2"/>
              <a:buChar char="§"/>
            </a:pPr>
            <a:r>
              <a:rPr lang="en-GB" sz="1100" dirty="0">
                <a:latin typeface="Calibri" panose="020F0502020204030204" pitchFamily="34" charset="0"/>
              </a:rPr>
              <a:t>Good Communication, Presentation, Interpersonal skills and zeal to learn new </a:t>
            </a:r>
            <a:r>
              <a:rPr lang="en-GB" sz="1100" dirty="0" smtClean="0">
                <a:latin typeface="Calibri" panose="020F0502020204030204" pitchFamily="34" charset="0"/>
              </a:rPr>
              <a:t>technologies</a:t>
            </a:r>
          </a:p>
          <a:p>
            <a:pPr marL="171450" indent="-171450">
              <a:buClr>
                <a:schemeClr val="accent6">
                  <a:lumMod val="50000"/>
                </a:schemeClr>
              </a:buClr>
              <a:buFont typeface="Wingdings" panose="05000000000000000000" pitchFamily="2" charset="2"/>
              <a:buChar char="§"/>
            </a:pPr>
            <a:endParaRPr lang="en-GB" sz="1050" dirty="0"/>
          </a:p>
        </p:txBody>
      </p:sp>
      <p:sp>
        <p:nvSpPr>
          <p:cNvPr id="20" name="Rectangle 19"/>
          <p:cNvSpPr/>
          <p:nvPr/>
        </p:nvSpPr>
        <p:spPr>
          <a:xfrm>
            <a:off x="4714875" y="1361656"/>
            <a:ext cx="4251324" cy="1438855"/>
          </a:xfrm>
          <a:prstGeom prst="rect">
            <a:avLst/>
          </a:prstGeom>
        </p:spPr>
        <p:txBody>
          <a:bodyPr wrap="square">
            <a:spAutoFit/>
          </a:bodyPr>
          <a:lstStyle/>
          <a:p>
            <a:pPr marL="171450" lvl="0" indent="-171450" fontAlgn="b">
              <a:buClr>
                <a:schemeClr val="accent6">
                  <a:lumMod val="50000"/>
                </a:schemeClr>
              </a:buClr>
              <a:buFont typeface="Wingdings" panose="05000000000000000000" pitchFamily="2" charset="2"/>
              <a:buChar char="§"/>
            </a:pPr>
            <a:r>
              <a:rPr lang="en-GB" sz="1100" dirty="0" smtClean="0">
                <a:latin typeface="Calibri" panose="020F0502020204030204" pitchFamily="34" charset="0"/>
                <a:ea typeface="ＭＳ Ｐゴシック" pitchFamily="34" charset="-128"/>
              </a:rPr>
              <a:t>Good Knowledge </a:t>
            </a:r>
            <a:r>
              <a:rPr lang="en-GB" sz="1100" dirty="0" smtClean="0">
                <a:latin typeface="Calibri" panose="020F0502020204030204" pitchFamily="34" charset="0"/>
                <a:ea typeface="ＭＳ Ｐゴシック" pitchFamily="34" charset="-128"/>
              </a:rPr>
              <a:t>in Functional testing  , SQL</a:t>
            </a:r>
            <a:r>
              <a:rPr lang="en-GB" sz="1100" dirty="0" smtClean="0">
                <a:latin typeface="Calibri" panose="020F0502020204030204" pitchFamily="34" charset="0"/>
                <a:ea typeface="ＭＳ Ｐゴシック" pitchFamily="34" charset="-128"/>
              </a:rPr>
              <a:t>, Core </a:t>
            </a:r>
            <a:r>
              <a:rPr lang="en-GB" sz="1100" dirty="0" smtClean="0">
                <a:latin typeface="Calibri" panose="020F0502020204030204" pitchFamily="34" charset="0"/>
                <a:ea typeface="ＭＳ Ｐゴシック" pitchFamily="34" charset="-128"/>
              </a:rPr>
              <a:t>Java</a:t>
            </a:r>
            <a:r>
              <a:rPr lang="en-GB" sz="1100" dirty="0" smtClean="0">
                <a:latin typeface="Calibri" panose="020F0502020204030204" pitchFamily="34" charset="0"/>
                <a:ea typeface="ＭＳ Ｐゴシック" pitchFamily="34" charset="-128"/>
              </a:rPr>
              <a:t>. </a:t>
            </a:r>
            <a:endParaRPr lang="en-GB" sz="1100" dirty="0" smtClean="0">
              <a:latin typeface="Calibri" panose="020F0502020204030204" pitchFamily="34" charset="0"/>
              <a:ea typeface="ＭＳ Ｐゴシック" pitchFamily="34" charset="-128"/>
              <a:cs typeface="Arial" panose="020B0604020202020204" pitchFamily="34" charset="0"/>
            </a:endParaRPr>
          </a:p>
          <a:p>
            <a:pPr marL="171450" lvl="0" indent="-171450" fontAlgn="b">
              <a:buClr>
                <a:schemeClr val="accent6">
                  <a:lumMod val="50000"/>
                </a:schemeClr>
              </a:buClr>
              <a:buFont typeface="Wingdings" panose="05000000000000000000" pitchFamily="2" charset="2"/>
              <a:buChar char="§"/>
            </a:pPr>
            <a:r>
              <a:rPr lang="en-GB" sz="1100" dirty="0">
                <a:latin typeface="Calibri" panose="020F0502020204030204" pitchFamily="34" charset="0"/>
                <a:ea typeface="ＭＳ Ｐゴシック" pitchFamily="34" charset="-128"/>
                <a:cs typeface="Arial" panose="020B0604020202020204" pitchFamily="34" charset="0"/>
              </a:rPr>
              <a:t>Good practices in E2E Functional Testing, System testing, </a:t>
            </a:r>
            <a:r>
              <a:rPr lang="en-GB" sz="1100" dirty="0" smtClean="0">
                <a:latin typeface="Calibri" panose="020F0502020204030204" pitchFamily="34" charset="0"/>
                <a:ea typeface="ＭＳ Ｐゴシック" pitchFamily="34" charset="-128"/>
                <a:cs typeface="Arial" panose="020B0604020202020204" pitchFamily="34" charset="0"/>
              </a:rPr>
              <a:t>integration testing , Regression </a:t>
            </a:r>
            <a:r>
              <a:rPr lang="en-GB" sz="1100" dirty="0">
                <a:latin typeface="Calibri" panose="020F0502020204030204" pitchFamily="34" charset="0"/>
                <a:ea typeface="ＭＳ Ｐゴシック" pitchFamily="34" charset="-128"/>
                <a:cs typeface="Arial" panose="020B0604020202020204" pitchFamily="34" charset="0"/>
              </a:rPr>
              <a:t>testing and Acceptance Testing</a:t>
            </a:r>
            <a:r>
              <a:rPr lang="en-GB" sz="1100" dirty="0" smtClean="0">
                <a:latin typeface="Calibri" panose="020F0502020204030204" pitchFamily="34" charset="0"/>
                <a:ea typeface="ＭＳ Ｐゴシック" pitchFamily="34" charset="-128"/>
                <a:cs typeface="Arial" panose="020B0604020202020204" pitchFamily="34" charset="0"/>
              </a:rPr>
              <a:t>.</a:t>
            </a:r>
          </a:p>
          <a:p>
            <a:pPr marL="171450" lvl="0" indent="-171450" fontAlgn="b">
              <a:buClr>
                <a:schemeClr val="accent6">
                  <a:lumMod val="50000"/>
                </a:schemeClr>
              </a:buClr>
              <a:buFont typeface="Wingdings" panose="05000000000000000000" pitchFamily="2" charset="2"/>
              <a:buChar char="§"/>
            </a:pPr>
            <a:r>
              <a:rPr lang="en-GB" sz="1100" dirty="0">
                <a:latin typeface="Calibri" panose="020F0502020204030204" pitchFamily="34" charset="0"/>
                <a:ea typeface="ＭＳ Ｐゴシック" pitchFamily="34" charset="-128"/>
                <a:cs typeface="Arial" panose="020B0604020202020204" pitchFamily="34" charset="0"/>
              </a:rPr>
              <a:t>Expertise </a:t>
            </a:r>
            <a:r>
              <a:rPr lang="en-GB" sz="1100" dirty="0" smtClean="0">
                <a:latin typeface="Calibri" panose="020F0502020204030204" pitchFamily="34" charset="0"/>
                <a:ea typeface="ＭＳ Ｐゴシック" pitchFamily="34" charset="-128"/>
                <a:cs typeface="Arial" panose="020B0604020202020204" pitchFamily="34" charset="0"/>
              </a:rPr>
              <a:t>in Test Planning, Test Approach,  Test Case Development, </a:t>
            </a:r>
            <a:r>
              <a:rPr lang="en-GB" sz="1100" dirty="0" smtClean="0">
                <a:latin typeface="Calibri" panose="020F0502020204030204" pitchFamily="34" charset="0"/>
                <a:ea typeface="ＭＳ Ｐゴシック" pitchFamily="34" charset="-128"/>
                <a:cs typeface="Arial" panose="020B0604020202020204" pitchFamily="34" charset="0"/>
              </a:rPr>
              <a:t>and </a:t>
            </a:r>
            <a:r>
              <a:rPr lang="en-GB" sz="1100" dirty="0" smtClean="0">
                <a:latin typeface="Calibri" panose="020F0502020204030204" pitchFamily="34" charset="0"/>
                <a:ea typeface="ＭＳ Ｐゴシック" pitchFamily="34" charset="-128"/>
                <a:cs typeface="Arial" panose="020B0604020202020204" pitchFamily="34" charset="0"/>
              </a:rPr>
              <a:t>Manual Testing. </a:t>
            </a:r>
            <a:endParaRPr lang="en-GB" sz="1100" dirty="0" smtClean="0">
              <a:latin typeface="Calibri" panose="020F0502020204030204" pitchFamily="34" charset="0"/>
              <a:ea typeface="ＭＳ Ｐゴシック" pitchFamily="34" charset="-128"/>
              <a:cs typeface="Arial" panose="020B0604020202020204" pitchFamily="34" charset="0"/>
            </a:endParaRPr>
          </a:p>
          <a:p>
            <a:pPr marL="171450" indent="-171450" fontAlgn="b">
              <a:buClr>
                <a:schemeClr val="accent6">
                  <a:lumMod val="50000"/>
                </a:schemeClr>
              </a:buClr>
              <a:buFont typeface="Wingdings" panose="05000000000000000000" pitchFamily="2" charset="2"/>
              <a:buChar char="§"/>
            </a:pPr>
            <a:r>
              <a:rPr lang="en-US" sz="1100" dirty="0">
                <a:latin typeface="Calibri" panose="020F0502020204030204" pitchFamily="34" charset="0"/>
                <a:ea typeface="ＭＳ Ｐゴシック" pitchFamily="34" charset="-128"/>
                <a:cs typeface="Arial" panose="020B0604020202020204" pitchFamily="34" charset="0"/>
              </a:rPr>
              <a:t>Hands on experience of using  Bug Tracking Tool : Seibel, HP Quality Center 11.0 &amp; JIRA and Test case Tool like Test link, </a:t>
            </a:r>
            <a:r>
              <a:rPr lang="en-US" sz="1100" dirty="0" err="1">
                <a:latin typeface="Calibri" panose="020F0502020204030204" pitchFamily="34" charset="0"/>
                <a:ea typeface="ＭＳ Ｐゴシック" pitchFamily="34" charset="-128"/>
                <a:cs typeface="Arial" panose="020B0604020202020204" pitchFamily="34" charset="0"/>
              </a:rPr>
              <a:t>qtest</a:t>
            </a:r>
            <a:r>
              <a:rPr lang="en-US" sz="1100" dirty="0">
                <a:latin typeface="Calibri" panose="020F0502020204030204" pitchFamily="34" charset="0"/>
                <a:ea typeface="ＭＳ Ｐゴシック" pitchFamily="34" charset="-128"/>
                <a:cs typeface="Arial" panose="020B0604020202020204" pitchFamily="34" charset="0"/>
              </a:rPr>
              <a:t>, QC 12.0. </a:t>
            </a:r>
            <a:endParaRPr lang="en-GB" sz="1100" dirty="0">
              <a:latin typeface="Calibri" panose="020F0502020204030204" pitchFamily="34" charset="0"/>
              <a:ea typeface="ＭＳ Ｐゴシック" pitchFamily="34" charset="-128"/>
              <a:cs typeface="Arial" panose="020B0604020202020204" pitchFamily="34" charset="0"/>
            </a:endParaRPr>
          </a:p>
          <a:p>
            <a:pPr marL="171450" lvl="0" indent="-171450" fontAlgn="b">
              <a:buClr>
                <a:schemeClr val="accent6">
                  <a:lumMod val="50000"/>
                </a:schemeClr>
              </a:buClr>
              <a:buFont typeface="Wingdings" panose="05000000000000000000" pitchFamily="2" charset="2"/>
              <a:buChar char="§"/>
            </a:pPr>
            <a:endParaRPr lang="en-US" sz="1050" dirty="0" smtClean="0">
              <a:solidFill>
                <a:srgbClr val="464646"/>
              </a:solidFill>
              <a:latin typeface="Arial" panose="020B0604020202020204" pitchFamily="34" charset="0"/>
              <a:ea typeface="ＭＳ Ｐゴシック" pitchFamily="34" charset="-128"/>
              <a:cs typeface="Arial" panose="020B0604020202020204" pitchFamily="34" charset="0"/>
            </a:endParaRPr>
          </a:p>
        </p:txBody>
      </p:sp>
      <p:sp>
        <p:nvSpPr>
          <p:cNvPr id="4" name="Rectangle 3"/>
          <p:cNvSpPr/>
          <p:nvPr/>
        </p:nvSpPr>
        <p:spPr>
          <a:xfrm>
            <a:off x="4714875" y="3372398"/>
            <a:ext cx="4251324" cy="2108269"/>
          </a:xfrm>
          <a:prstGeom prst="rect">
            <a:avLst/>
          </a:prstGeom>
        </p:spPr>
        <p:txBody>
          <a:bodyPr wrap="square">
            <a:spAutoFit/>
          </a:bodyPr>
          <a:lstStyle/>
          <a:p>
            <a:pPr fontAlgn="b">
              <a:buClr>
                <a:srgbClr val="884604"/>
              </a:buClr>
            </a:pPr>
            <a:endParaRPr lang="en-US" sz="1050" dirty="0" smtClean="0">
              <a:solidFill>
                <a:srgbClr val="464646"/>
              </a:solidFill>
              <a:ea typeface="ＭＳ Ｐゴシック" pitchFamily="34" charset="-128"/>
            </a:endParaRPr>
          </a:p>
          <a:p>
            <a:pPr marL="171450" lvl="0" indent="-171450">
              <a:buClr>
                <a:schemeClr val="accent6">
                  <a:lumMod val="50000"/>
                </a:schemeClr>
              </a:buClr>
              <a:buFont typeface="Wingdings" panose="05000000000000000000" pitchFamily="2" charset="2"/>
              <a:buChar char="§"/>
            </a:pPr>
            <a:r>
              <a:rPr lang="en-GB" sz="1100" dirty="0">
                <a:latin typeface="Calibri" panose="020F0502020204030204" pitchFamily="34" charset="0"/>
              </a:rPr>
              <a:t>Worked </a:t>
            </a:r>
            <a:r>
              <a:rPr lang="en-GB" sz="1100" dirty="0" smtClean="0">
                <a:latin typeface="Calibri" panose="020F0502020204030204" pitchFamily="34" charset="0"/>
              </a:rPr>
              <a:t>as </a:t>
            </a:r>
            <a:r>
              <a:rPr lang="en-GB" sz="1100" b="1" dirty="0" smtClean="0">
                <a:latin typeface="Calibri" panose="020F0502020204030204" pitchFamily="34" charset="0"/>
              </a:rPr>
              <a:t>Sr. </a:t>
            </a:r>
            <a:r>
              <a:rPr lang="en-GB" sz="1100" b="1" dirty="0">
                <a:latin typeface="Calibri" panose="020F0502020204030204" pitchFamily="34" charset="0"/>
              </a:rPr>
              <a:t>Quality Analyst </a:t>
            </a:r>
            <a:r>
              <a:rPr lang="en-GB" sz="1100" dirty="0" smtClean="0">
                <a:latin typeface="Calibri" panose="020F0502020204030204" pitchFamily="34" charset="0"/>
              </a:rPr>
              <a:t>in Telecom </a:t>
            </a:r>
            <a:r>
              <a:rPr lang="en-GB" sz="1100" dirty="0">
                <a:latin typeface="Calibri" panose="020F0502020204030204" pitchFamily="34" charset="0"/>
              </a:rPr>
              <a:t>domain by </a:t>
            </a:r>
            <a:r>
              <a:rPr lang="en-GB" sz="1100" dirty="0" smtClean="0">
                <a:latin typeface="Calibri" panose="020F0502020204030204" pitchFamily="34" charset="0"/>
              </a:rPr>
              <a:t>following </a:t>
            </a:r>
            <a:r>
              <a:rPr lang="en-GB" sz="1100" dirty="0" smtClean="0">
                <a:latin typeface="Calibri" panose="020F0502020204030204" pitchFamily="34" charset="0"/>
              </a:rPr>
              <a:t>agile and Waterfall methodology.</a:t>
            </a: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Involved in Creating test cases for the User stories. </a:t>
            </a: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r>
              <a:rPr lang="en-GB" sz="1100" dirty="0" smtClean="0">
                <a:latin typeface="Calibri" panose="020F0502020204030204" pitchFamily="34" charset="0"/>
              </a:rPr>
              <a:t>Prepare  Daily Sanity report and </a:t>
            </a:r>
            <a:r>
              <a:rPr lang="en-GB" sz="1100" dirty="0">
                <a:latin typeface="Calibri" panose="020F0502020204030204" pitchFamily="34" charset="0"/>
              </a:rPr>
              <a:t>daily Execution status reports, defect analysis, test summary report and Sign off documents</a:t>
            </a:r>
            <a:r>
              <a:rPr lang="en-GB" sz="1100" dirty="0" smtClean="0">
                <a:latin typeface="Calibri" panose="020F0502020204030204" pitchFamily="34" charset="0"/>
              </a:rPr>
              <a:t>.</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Execution of NF and Regression test Execution pack. </a:t>
            </a: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Triage the LIVE &amp; Functional defects with the Component Developer Team and make sure that issue is resolved within the timelines. </a:t>
            </a:r>
          </a:p>
          <a:p>
            <a:pPr marL="171450" lvl="0" indent="-171450">
              <a:buClr>
                <a:schemeClr val="accent6">
                  <a:lumMod val="50000"/>
                </a:schemeClr>
              </a:buClr>
              <a:buFont typeface="Wingdings" panose="05000000000000000000" pitchFamily="2" charset="2"/>
              <a:buChar char="§"/>
            </a:pP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endParaRPr lang="en-GB" sz="105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36" y="1332564"/>
            <a:ext cx="1070928" cy="971689"/>
          </a:xfrm>
          <a:prstGeom prst="rect">
            <a:avLst/>
          </a:prstGeom>
        </p:spPr>
      </p:pic>
    </p:spTree>
    <p:extLst>
      <p:ext uri="{BB962C8B-B14F-4D97-AF65-F5344CB8AC3E}">
        <p14:creationId xmlns:p14="http://schemas.microsoft.com/office/powerpoint/2010/main" val="2604994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4249</TotalTime>
  <Words>350</Words>
  <Application>Microsoft Office PowerPoint</Application>
  <PresentationFormat>On-screen Show (4:3)</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Verdana</vt:lpstr>
      <vt:lpstr>Wingdings</vt:lpstr>
      <vt:lpstr>B2B Template (Arial)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Kannan Ganesan</dc:creator>
  <cp:lastModifiedBy>SJ,S,Shivakumar,TAP2 C</cp:lastModifiedBy>
  <cp:revision>83</cp:revision>
  <dcterms:created xsi:type="dcterms:W3CDTF">2015-06-05T09:04:47Z</dcterms:created>
  <dcterms:modified xsi:type="dcterms:W3CDTF">2018-12-05T04:56:32Z</dcterms:modified>
</cp:coreProperties>
</file>