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6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9665-F5E0-4A5A-BB9A-BD9F89F4C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72105-80B4-443F-AF2A-3561DFB33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E31CB-30DB-4BFE-A737-E29E27D0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3015-AB93-40BF-9B4E-CF456472E791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33F3-ADF6-41A2-9B15-63600378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7D836-3B9D-4266-B6EC-F5E8BF48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CFD-3F75-4786-A950-A22C2FF0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92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F8C1-9093-414C-A6C3-7456F378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A8151-8B8B-4DE1-B1A0-9B802D27D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1B974-BB01-4A4E-B12E-BA80E8E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3015-AB93-40BF-9B4E-CF456472E791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23171-BB7C-4F50-8CDA-550F6457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2F76C-8413-4D36-A73D-54212E0B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CFD-3F75-4786-A950-A22C2FF0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48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07CE9-4527-4011-AF18-7FE950100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02963-086F-46D2-BFC9-86A68342B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9D5D4-E980-4CEB-866A-80AD4A15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3015-AB93-40BF-9B4E-CF456472E791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EC482-115D-4327-8217-D6148545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8D699-F4F7-42E9-A1A5-074C947E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CFD-3F75-4786-A950-A22C2FF0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59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22B0-2D82-4573-ABDD-D2FFF27F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CE238-19CA-4175-AA84-0F42C5C5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B4DB1-B604-4F38-A7E2-F4C57754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3015-AB93-40BF-9B4E-CF456472E791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F9C5C-2F3E-439B-A709-D79C6E8E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E1383-D993-4930-ABC1-8D59552B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CFD-3F75-4786-A950-A22C2FF0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73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FD88-FBDB-49DA-9D32-43BABABA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D6981-0904-44EC-B4EC-802AB9552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1B9CD-6CC6-4CFB-809F-E94574B9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3015-AB93-40BF-9B4E-CF456472E791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C112-FCFD-4209-9BCB-CE2211CF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F2A3B-C875-4699-94E0-D0FAD6EC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CFD-3F75-4786-A950-A22C2FF0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3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BFE7-B050-4E1E-94F1-042151C2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35B6-CA9B-4D5B-8AF8-2BC23107A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B66A8-0F9D-4C64-BE85-E74385EF0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32283-6748-4473-AEC0-B5A30C83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3015-AB93-40BF-9B4E-CF456472E791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08D04-FDF9-4F09-9159-EF9364ED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6C7A6-C7AD-480B-BDF0-E19308FD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CFD-3F75-4786-A950-A22C2FF0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55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95DA-4AA9-4A50-9276-4BBF56D49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2EDA2-62FC-43A8-ADC4-6990DF6D8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3561C-5A81-4C9A-924F-6B19F2E1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820D7-B6A9-4D9E-906E-D31A70DCE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F2C64-ADF4-4A91-A939-9841D37B5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29AC3-3012-4DF9-8FFF-54F2AFA6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3015-AB93-40BF-9B4E-CF456472E791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5322C-D684-4F02-ACBE-067329B2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8B544-E89F-4915-A2FA-C67FF5B3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CFD-3F75-4786-A950-A22C2FF0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62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A670-61E2-4FC5-B85A-626A3D35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FF722-2E9C-49E5-80C1-99CACDB3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3015-AB93-40BF-9B4E-CF456472E791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CE3FF-B34B-4DDB-82C9-9CBAB1FE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38AA9-DE8D-4263-BD73-427EC89C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CFD-3F75-4786-A950-A22C2FF0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80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AE52E-E81B-408A-936A-41EB3191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3015-AB93-40BF-9B4E-CF456472E791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1A393-E98C-416C-B8B4-5165F641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6544F-14F7-4315-B4DA-45C3ED48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CFD-3F75-4786-A950-A22C2FF0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22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1A23-AA3A-4598-A65B-BF3FA3A8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E121B-4754-4AFE-BA52-A4739BF0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05CA0-F96A-45BA-89C7-B0B82CA94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65A57-EE35-4EBD-A1EA-5084C739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3015-AB93-40BF-9B4E-CF456472E791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3EB46-09DC-43B0-A4E5-65DE329A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2B1FC-0270-42A4-A446-2DACEE88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CFD-3F75-4786-A950-A22C2FF0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B218-1419-405F-B567-59040FC7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4156B-9897-4C57-83F9-B142EAD35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FC55A-1435-4C35-AC47-4BE9954E3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1A217-E816-4B2A-AE17-F3CDCC53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3015-AB93-40BF-9B4E-CF456472E791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70177-0FBB-4A82-9E27-BB07CD93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A31BD-4B46-44B3-972B-73199C2E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CFD-3F75-4786-A950-A22C2FF0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44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2D526-3F20-4651-9D27-A1E926A3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B3A7B-0342-4521-9112-BF3782C3D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08E46-3C51-4F73-B84C-B15854266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D3015-AB93-40BF-9B4E-CF456472E791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15081-8109-4482-BA57-B570D33B8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604D2-65EC-45D7-A216-CA5959DB0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E4CFD-3F75-4786-A950-A22C2FF0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09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67E6-3E8B-4133-94E8-DE76C5D4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rgbClr val="2E2D2C"/>
                </a:solidFill>
                <a:effectLst/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Introduction</a:t>
            </a:r>
            <a:r>
              <a:rPr lang="en-GB" sz="4400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: Who are you? How did you approach the specification?</a:t>
            </a:r>
            <a:br>
              <a:rPr lang="en-GB" sz="4400" dirty="0">
                <a:solidFill>
                  <a:srgbClr val="2E2D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ymbol" panose="05050102010706020507" pitchFamily="18" charset="2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DB05-701E-4CAD-AA7E-83B1FC04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73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67E6-3E8B-4133-94E8-DE76C5D4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rgbClr val="2E2D2C"/>
                </a:solidFill>
                <a:effectLst/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Conclusion</a:t>
            </a:r>
            <a:r>
              <a:rPr lang="en-GB" sz="4400" b="1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: </a:t>
            </a:r>
            <a:r>
              <a:rPr lang="en-GB" sz="4400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Reflections on the project, future steps, any other relevant info </a:t>
            </a:r>
            <a:br>
              <a:rPr lang="en-GB" sz="4400" dirty="0">
                <a:solidFill>
                  <a:srgbClr val="2E2D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ymbol" panose="05050102010706020507" pitchFamily="18" charset="2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DB05-701E-4CAD-AA7E-83B1FC04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</a:rPr>
              <a:t> </a:t>
            </a:r>
            <a:endParaRPr lang="en-GB" sz="1800" dirty="0">
              <a:solidFill>
                <a:srgbClr val="2E2D2C"/>
              </a:solidFill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746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67E6-3E8B-4133-94E8-DE76C5D4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rgbClr val="2E2D2C"/>
                </a:solidFill>
                <a:effectLst/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Questions</a:t>
            </a:r>
            <a:r>
              <a:rPr lang="en-GB" sz="4400" b="1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: </a:t>
            </a:r>
            <a:r>
              <a:rPr lang="en-GB" sz="4400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Leave 5 minutes for questions at the end of the presentation</a:t>
            </a:r>
            <a:br>
              <a:rPr lang="en-GB" sz="4400" dirty="0">
                <a:solidFill>
                  <a:srgbClr val="2E2D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ymbol" panose="05050102010706020507" pitchFamily="18" charset="2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DB05-701E-4CAD-AA7E-83B1FC04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</a:rPr>
              <a:t> </a:t>
            </a:r>
            <a:endParaRPr lang="en-GB" sz="1800" dirty="0">
              <a:solidFill>
                <a:srgbClr val="2E2D2C"/>
              </a:solidFill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25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D7E9CF-8FCF-4BEB-A153-F19723E740DE}"/>
              </a:ext>
            </a:extLst>
          </p:cNvPr>
          <p:cNvSpPr/>
          <p:nvPr/>
        </p:nvSpPr>
        <p:spPr>
          <a:xfrm>
            <a:off x="301492" y="328576"/>
            <a:ext cx="5433389" cy="636045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E6BCD1-3C6B-4A6E-A1CA-94250992DB90}"/>
              </a:ext>
            </a:extLst>
          </p:cNvPr>
          <p:cNvSpPr/>
          <p:nvPr/>
        </p:nvSpPr>
        <p:spPr>
          <a:xfrm>
            <a:off x="6009858" y="344970"/>
            <a:ext cx="5850828" cy="39690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F5BA4E-941A-4009-8020-7596D559C1C3}"/>
              </a:ext>
            </a:extLst>
          </p:cNvPr>
          <p:cNvSpPr/>
          <p:nvPr/>
        </p:nvSpPr>
        <p:spPr>
          <a:xfrm>
            <a:off x="5989982" y="4403666"/>
            <a:ext cx="5850828" cy="13401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D67299-76BA-4DFE-9809-5BACAD2021AF}"/>
              </a:ext>
            </a:extLst>
          </p:cNvPr>
          <p:cNvSpPr/>
          <p:nvPr/>
        </p:nvSpPr>
        <p:spPr>
          <a:xfrm>
            <a:off x="6009858" y="5796149"/>
            <a:ext cx="5850828" cy="8928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6B83E8-DBCD-486F-8384-2C218968BFDC}"/>
              </a:ext>
            </a:extLst>
          </p:cNvPr>
          <p:cNvSpPr txBox="1"/>
          <p:nvPr/>
        </p:nvSpPr>
        <p:spPr>
          <a:xfrm>
            <a:off x="655986" y="507469"/>
            <a:ext cx="4929809" cy="6360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Must Have</a:t>
            </a:r>
          </a:p>
          <a:p>
            <a:endParaRPr lang="en-GB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CRUD functionality following the Enterprise Architecture Model</a:t>
            </a:r>
            <a:endParaRPr lang="en-GB" sz="18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Unit testing for the project back-end</a:t>
            </a:r>
            <a:endParaRPr lang="en-GB" sz="18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Integration testing for the project front-end</a:t>
            </a:r>
            <a:endParaRPr lang="en-GB" sz="18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Test coverage of the </a:t>
            </a:r>
            <a:r>
              <a:rPr lang="en-GB" sz="18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src</a:t>
            </a:r>
            <a:r>
              <a:rPr lang="en-GB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/main/java</a:t>
            </a:r>
            <a:r>
              <a:rPr lang="en-GB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 folder</a:t>
            </a:r>
            <a:endParaRPr lang="en-GB" sz="18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GitHub repository utilising the Feature-Branch Model  - the master branch must compile</a:t>
            </a:r>
            <a:endParaRPr lang="en-GB" dirty="0">
              <a:solidFill>
                <a:schemeClr val="accent5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Code pushed to your personal and trainer’s SonarQube</a:t>
            </a:r>
            <a:endParaRPr lang="en-GB" sz="18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A fat .jar deployed to your trainer’s Nexus</a:t>
            </a:r>
            <a:endParaRPr lang="en-GB" sz="18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A working .</a:t>
            </a:r>
            <a:r>
              <a:rPr lang="en-GB" sz="1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gitignore</a:t>
            </a:r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 for ignoring build-generated files and folders</a:t>
            </a:r>
            <a:endParaRPr lang="en-GB" sz="18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A completed risk assessment (utilising a matrix)</a:t>
            </a:r>
            <a:endParaRPr lang="en-GB" sz="18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An ERD and/or a UML diagram for your Minimum Viable Product</a:t>
            </a:r>
            <a:endParaRPr lang="en-GB" sz="18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A  project management board,</a:t>
            </a:r>
            <a:endParaRPr lang="en-GB" sz="18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A copy of, or link to, your presentation</a:t>
            </a:r>
            <a:endParaRPr lang="en-GB" sz="18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A 20 minute presentation </a:t>
            </a:r>
            <a:endParaRPr lang="en-GB" sz="18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endParaRPr lang="en-GB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134F0-C377-4CEC-AF07-F67D8EB6EC47}"/>
              </a:ext>
            </a:extLst>
          </p:cNvPr>
          <p:cNvSpPr txBox="1"/>
          <p:nvPr/>
        </p:nvSpPr>
        <p:spPr>
          <a:xfrm>
            <a:off x="6248398" y="362567"/>
            <a:ext cx="5469825" cy="4305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Should Have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Sensible package structure (back-end) and folder structure (front-end)</a:t>
            </a:r>
            <a:endParaRPr lang="en-GB" sz="18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Test coverage of the </a:t>
            </a:r>
            <a:r>
              <a:rPr lang="en-GB" sz="1800" b="1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src</a:t>
            </a:r>
            <a:r>
              <a:rPr lang="en-GB" sz="180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/main/java</a:t>
            </a:r>
            <a:r>
              <a:rPr lang="en-GB" sz="180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 folder at </a:t>
            </a:r>
            <a:r>
              <a:rPr lang="en-GB" sz="180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80% or above</a:t>
            </a:r>
            <a:endParaRPr lang="en-GB" sz="18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A completed project management board, including user stories, acceptance criteria, and estimations with story points/</a:t>
            </a:r>
            <a:r>
              <a:rPr lang="en-GB" sz="1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MoSCoW</a:t>
            </a:r>
            <a:endParaRPr lang="en-GB" sz="18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A completed README.md explaining how to use your hobby system</a:t>
            </a:r>
            <a:endParaRPr lang="en-GB" sz="18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A folder for your testing reports</a:t>
            </a:r>
            <a:endParaRPr lang="en-GB" sz="18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Adherence to best practice (e.g. OOP principles, SOLID, refactoring)</a:t>
            </a:r>
            <a:endParaRPr lang="en-GB" sz="18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endParaRPr lang="en-GB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3E99E-60E7-4EB5-9ABC-F30EA99EAED9}"/>
              </a:ext>
            </a:extLst>
          </p:cNvPr>
          <p:cNvSpPr txBox="1"/>
          <p:nvPr/>
        </p:nvSpPr>
        <p:spPr>
          <a:xfrm>
            <a:off x="6248395" y="4570366"/>
            <a:ext cx="5469828" cy="94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CC"/>
                </a:solidFill>
              </a:rPr>
              <a:t>Could Have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rgbClr val="FFFFC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A </a:t>
            </a:r>
            <a:r>
              <a:rPr lang="en-GB" sz="1800" b="1" dirty="0">
                <a:solidFill>
                  <a:srgbClr val="FFFFC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master </a:t>
            </a:r>
            <a:r>
              <a:rPr lang="en-GB" sz="1800" dirty="0">
                <a:solidFill>
                  <a:srgbClr val="FFFFC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Jenkins pipeline job </a:t>
            </a:r>
            <a:endParaRPr lang="en-GB" sz="1800" dirty="0">
              <a:solidFill>
                <a:srgbClr val="FFFFCC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rgbClr val="FFFFC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A </a:t>
            </a:r>
            <a:r>
              <a:rPr lang="en-GB" sz="1800" b="1" dirty="0">
                <a:solidFill>
                  <a:srgbClr val="FFFFC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dev </a:t>
            </a:r>
            <a:r>
              <a:rPr lang="en-GB" sz="1800" dirty="0">
                <a:solidFill>
                  <a:srgbClr val="FFFFC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Jenkins pipeline job </a:t>
            </a:r>
            <a:endParaRPr lang="en-GB" sz="1800" dirty="0">
              <a:solidFill>
                <a:srgbClr val="FFFFCC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F34F3-EDD3-4DA1-A085-06ADE83C5394}"/>
              </a:ext>
            </a:extLst>
          </p:cNvPr>
          <p:cNvSpPr txBox="1"/>
          <p:nvPr/>
        </p:nvSpPr>
        <p:spPr>
          <a:xfrm>
            <a:off x="6248395" y="5823633"/>
            <a:ext cx="3253409" cy="1045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Won’t Have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Not even conceivable … </a:t>
            </a:r>
            <a:endParaRPr lang="en-GB" sz="180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endParaRPr lang="en-GB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573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D7E9CF-8FCF-4BEB-A153-F19723E740DE}"/>
              </a:ext>
            </a:extLst>
          </p:cNvPr>
          <p:cNvSpPr/>
          <p:nvPr/>
        </p:nvSpPr>
        <p:spPr>
          <a:xfrm>
            <a:off x="301492" y="328576"/>
            <a:ext cx="5433389" cy="34217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E6BCD1-3C6B-4A6E-A1CA-94250992DB90}"/>
              </a:ext>
            </a:extLst>
          </p:cNvPr>
          <p:cNvSpPr/>
          <p:nvPr/>
        </p:nvSpPr>
        <p:spPr>
          <a:xfrm>
            <a:off x="5867395" y="362567"/>
            <a:ext cx="5850828" cy="33877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F5BA4E-941A-4009-8020-7596D559C1C3}"/>
              </a:ext>
            </a:extLst>
          </p:cNvPr>
          <p:cNvSpPr/>
          <p:nvPr/>
        </p:nvSpPr>
        <p:spPr>
          <a:xfrm>
            <a:off x="301492" y="3897799"/>
            <a:ext cx="5433388" cy="13401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D67299-76BA-4DFE-9809-5BACAD2021AF}"/>
              </a:ext>
            </a:extLst>
          </p:cNvPr>
          <p:cNvSpPr/>
          <p:nvPr/>
        </p:nvSpPr>
        <p:spPr>
          <a:xfrm>
            <a:off x="5867395" y="3895267"/>
            <a:ext cx="5850828" cy="13401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6B83E8-DBCD-486F-8384-2C218968BFDC}"/>
              </a:ext>
            </a:extLst>
          </p:cNvPr>
          <p:cNvSpPr txBox="1"/>
          <p:nvPr/>
        </p:nvSpPr>
        <p:spPr>
          <a:xfrm>
            <a:off x="655986" y="507469"/>
            <a:ext cx="492980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Must Have</a:t>
            </a:r>
          </a:p>
          <a:p>
            <a:endParaRPr lang="en-GB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Index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Sign up: Customer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Sign in: Customer/admin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Exclusive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Admin portal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CRUD functionality</a:t>
            </a:r>
            <a:endParaRPr lang="en-GB" sz="180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endParaRPr lang="en-GB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134F0-C377-4CEC-AF07-F67D8EB6EC47}"/>
              </a:ext>
            </a:extLst>
          </p:cNvPr>
          <p:cNvSpPr txBox="1"/>
          <p:nvPr/>
        </p:nvSpPr>
        <p:spPr>
          <a:xfrm>
            <a:off x="6380912" y="507469"/>
            <a:ext cx="5469825" cy="948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Should Have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Sensible package structure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GB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3E99E-60E7-4EB5-9ABC-F30EA99EAED9}"/>
              </a:ext>
            </a:extLst>
          </p:cNvPr>
          <p:cNvSpPr txBox="1"/>
          <p:nvPr/>
        </p:nvSpPr>
        <p:spPr>
          <a:xfrm>
            <a:off x="655986" y="4097722"/>
            <a:ext cx="4929809" cy="9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CC"/>
                </a:solidFill>
              </a:rPr>
              <a:t>Could Have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rgbClr val="FFFFC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Workshops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dirty="0">
                <a:solidFill>
                  <a:srgbClr val="FFFFCC"/>
                </a:solidFill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Comments</a:t>
            </a:r>
            <a:endParaRPr lang="en-GB" sz="1800" dirty="0">
              <a:solidFill>
                <a:srgbClr val="FFFFCC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F34F3-EDD3-4DA1-A085-06ADE83C5394}"/>
              </a:ext>
            </a:extLst>
          </p:cNvPr>
          <p:cNvSpPr txBox="1"/>
          <p:nvPr/>
        </p:nvSpPr>
        <p:spPr>
          <a:xfrm>
            <a:off x="6506813" y="4042676"/>
            <a:ext cx="3253409" cy="1045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Won’t Have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Bookings form </a:t>
            </a:r>
            <a:endParaRPr lang="en-GB" sz="180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endParaRPr lang="en-GB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67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67E6-3E8B-4133-94E8-DE76C5D4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2E2D2C"/>
                </a:solidFill>
                <a:effectLst/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Concept</a:t>
            </a:r>
            <a:r>
              <a:rPr lang="en-GB" sz="4400" b="1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: </a:t>
            </a:r>
            <a:r>
              <a:rPr lang="en-GB" sz="4400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What hobby did you use and why? </a:t>
            </a:r>
            <a:br>
              <a:rPr lang="en-GB" sz="4400" dirty="0">
                <a:solidFill>
                  <a:srgbClr val="2E2D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ymbol" panose="05050102010706020507" pitchFamily="18" charset="2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DB05-701E-4CAD-AA7E-83B1FC04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26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67E6-3E8B-4133-94E8-DE76C5D4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rgbClr val="2E2D2C"/>
                </a:solidFill>
                <a:effectLst/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Sprint plan</a:t>
            </a:r>
            <a:r>
              <a:rPr lang="en-GB" sz="4400" b="1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:</a:t>
            </a:r>
            <a:r>
              <a:rPr lang="en-GB" sz="4400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 What needed to be included? What did you hope to achieve?</a:t>
            </a:r>
            <a:br>
              <a:rPr lang="en-GB" sz="4400" dirty="0">
                <a:solidFill>
                  <a:srgbClr val="2E2D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ymbol" panose="05050102010706020507" pitchFamily="18" charset="2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DB05-701E-4CAD-AA7E-83B1FC04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</a:rPr>
              <a:t> </a:t>
            </a:r>
            <a:endParaRPr lang="en-GB" sz="1800" dirty="0">
              <a:solidFill>
                <a:srgbClr val="2E2D2C"/>
              </a:solidFill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130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67E6-3E8B-4133-94E8-DE76C5D4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rgbClr val="2E2D2C"/>
                </a:solidFill>
                <a:effectLst/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Consultant Journey</a:t>
            </a:r>
            <a:r>
              <a:rPr lang="en-GB" sz="4400" b="1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: </a:t>
            </a:r>
            <a:r>
              <a:rPr lang="en-GB" sz="4400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What technologies have you learned for the project?</a:t>
            </a:r>
            <a:br>
              <a:rPr lang="en-GB" sz="4400" dirty="0">
                <a:solidFill>
                  <a:srgbClr val="2E2D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ymbol" panose="05050102010706020507" pitchFamily="18" charset="2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DB05-701E-4CAD-AA7E-83B1FC04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</a:rPr>
              <a:t> </a:t>
            </a:r>
            <a:endParaRPr lang="en-GB" sz="1800" dirty="0">
              <a:solidFill>
                <a:srgbClr val="2E2D2C"/>
              </a:solidFill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19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67E6-3E8B-4133-94E8-DE76C5D4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rgbClr val="2E2D2C"/>
                </a:solidFill>
                <a:effectLst/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CI</a:t>
            </a:r>
            <a:r>
              <a:rPr lang="en-GB" sz="4400" b="1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: </a:t>
            </a:r>
            <a:r>
              <a:rPr lang="en-GB" sz="4400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How did you set up your CI pipeline and Git?</a:t>
            </a:r>
            <a:br>
              <a:rPr lang="en-GB" sz="4400" dirty="0">
                <a:solidFill>
                  <a:srgbClr val="2E2D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ymbol" panose="05050102010706020507" pitchFamily="18" charset="2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DB05-701E-4CAD-AA7E-83B1FC04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</a:rPr>
              <a:t> </a:t>
            </a:r>
            <a:endParaRPr lang="en-GB" sz="1800" dirty="0">
              <a:solidFill>
                <a:srgbClr val="2E2D2C"/>
              </a:solidFill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209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67E6-3E8B-4133-94E8-DE76C5D4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rgbClr val="2E2D2C"/>
                </a:solidFill>
                <a:effectLst/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Testing</a:t>
            </a:r>
            <a:r>
              <a:rPr lang="en-GB" sz="4400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: Coverage, static analysis, red-green-refactor</a:t>
            </a:r>
            <a:br>
              <a:rPr lang="en-GB" sz="4400" dirty="0">
                <a:solidFill>
                  <a:srgbClr val="2E2D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ymbol" panose="05050102010706020507" pitchFamily="18" charset="2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DB05-701E-4CAD-AA7E-83B1FC04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</a:rPr>
              <a:t> </a:t>
            </a:r>
            <a:endParaRPr lang="en-GB" sz="1800" dirty="0">
              <a:solidFill>
                <a:srgbClr val="2E2D2C"/>
              </a:solidFill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51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67E6-3E8B-4133-94E8-DE76C5D4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rgbClr val="2E2D2C"/>
                </a:solidFill>
                <a:effectLst/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Demonstration</a:t>
            </a:r>
            <a:r>
              <a:rPr lang="en-GB" sz="4400" b="1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: </a:t>
            </a:r>
            <a:r>
              <a:rPr lang="en-GB" sz="4400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Run through a couple of user stories</a:t>
            </a:r>
            <a:br>
              <a:rPr lang="en-GB" sz="4400" dirty="0">
                <a:solidFill>
                  <a:srgbClr val="2E2D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ymbol" panose="05050102010706020507" pitchFamily="18" charset="2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DB05-701E-4CAD-AA7E-83B1FC04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</a:rPr>
              <a:t> </a:t>
            </a:r>
            <a:endParaRPr lang="en-GB" sz="1800" dirty="0">
              <a:solidFill>
                <a:srgbClr val="2E2D2C"/>
              </a:solidFill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43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67E6-3E8B-4133-94E8-DE76C5D4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rgbClr val="2E2D2C"/>
                </a:solidFill>
                <a:effectLst/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Sprint review</a:t>
            </a:r>
            <a:r>
              <a:rPr lang="en-GB" sz="4400" b="1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: </a:t>
            </a:r>
            <a:r>
              <a:rPr lang="en-GB" sz="4400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What did you complete? What got left behind?</a:t>
            </a:r>
            <a:br>
              <a:rPr lang="en-GB" sz="4400" dirty="0">
                <a:solidFill>
                  <a:srgbClr val="2E2D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ymbol" panose="05050102010706020507" pitchFamily="18" charset="2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DB05-701E-4CAD-AA7E-83B1FC04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</a:rPr>
              <a:t> </a:t>
            </a:r>
            <a:endParaRPr lang="en-GB" sz="1800" dirty="0">
              <a:solidFill>
                <a:srgbClr val="2E2D2C"/>
              </a:solidFill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83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67E6-3E8B-4133-94E8-DE76C5D4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rgbClr val="2E2D2C"/>
                </a:solidFill>
                <a:effectLst/>
                <a:latin typeface="Montserrat"/>
                <a:ea typeface="Calibri" panose="020F0502020204030204" pitchFamily="34" charset="0"/>
                <a:cs typeface="Symbol" panose="05050102010706020507" pitchFamily="18" charset="2"/>
              </a:rPr>
              <a:t>Sprint retrospective</a:t>
            </a:r>
            <a:r>
              <a:rPr lang="en-GB" sz="4400" b="1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: </a:t>
            </a:r>
            <a:r>
              <a:rPr lang="en-GB" sz="4400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  <a:cs typeface="Symbol" panose="05050102010706020507" pitchFamily="18" charset="2"/>
              </a:rPr>
              <a:t>What went well? What could be improved?</a:t>
            </a:r>
            <a:br>
              <a:rPr lang="en-GB" sz="4400" dirty="0">
                <a:solidFill>
                  <a:srgbClr val="2E2D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ymbol" panose="05050102010706020507" pitchFamily="18" charset="2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DB05-701E-4CAD-AA7E-83B1FC04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2E2D2C"/>
                </a:solidFill>
                <a:effectLst/>
                <a:latin typeface="Montserrat Light"/>
                <a:ea typeface="Calibri" panose="020F0502020204030204" pitchFamily="34" charset="0"/>
              </a:rPr>
              <a:t> </a:t>
            </a:r>
            <a:endParaRPr lang="en-GB" sz="1800" dirty="0">
              <a:solidFill>
                <a:srgbClr val="2E2D2C"/>
              </a:solidFill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06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396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Montserrat</vt:lpstr>
      <vt:lpstr>Montserrat Light</vt:lpstr>
      <vt:lpstr>Segoe UI</vt:lpstr>
      <vt:lpstr>Symbol</vt:lpstr>
      <vt:lpstr>Office Theme</vt:lpstr>
      <vt:lpstr>Introduction: Who are you? How did you approach the specification? </vt:lpstr>
      <vt:lpstr>Concept: What hobby did you use and why?  </vt:lpstr>
      <vt:lpstr>Sprint plan: What needed to be included? What did you hope to achieve? </vt:lpstr>
      <vt:lpstr>Consultant Journey: What technologies have you learned for the project? </vt:lpstr>
      <vt:lpstr>CI: How did you set up your CI pipeline and Git? </vt:lpstr>
      <vt:lpstr>Testing: Coverage, static analysis, red-green-refactor </vt:lpstr>
      <vt:lpstr>Demonstration: Run through a couple of user stories </vt:lpstr>
      <vt:lpstr>Sprint review: What did you complete? What got left behind? </vt:lpstr>
      <vt:lpstr>Sprint retrospective: What went well? What could be improved? </vt:lpstr>
      <vt:lpstr>Conclusion: Reflections on the project, future steps, any other relevant info  </vt:lpstr>
      <vt:lpstr>Questions: Leave 5 minutes for questions at the end of the presentation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Shiva</dc:creator>
  <cp:lastModifiedBy>King, Shiva</cp:lastModifiedBy>
  <cp:revision>12</cp:revision>
  <dcterms:created xsi:type="dcterms:W3CDTF">2020-08-06T07:37:37Z</dcterms:created>
  <dcterms:modified xsi:type="dcterms:W3CDTF">2020-08-20T17:30:20Z</dcterms:modified>
</cp:coreProperties>
</file>