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9" r:id="rId3"/>
    <p:sldId id="277" r:id="rId4"/>
    <p:sldId id="265" r:id="rId5"/>
    <p:sldId id="278" r:id="rId6"/>
    <p:sldId id="269" r:id="rId7"/>
    <p:sldId id="270" r:id="rId8"/>
    <p:sldId id="274" r:id="rId9"/>
    <p:sldId id="275" r:id="rId10"/>
    <p:sldId id="271" r:id="rId11"/>
    <p:sldId id="272" r:id="rId12"/>
    <p:sldId id="273" r:id="rId13"/>
    <p:sldId id="258" r:id="rId14"/>
    <p:sldId id="276" r:id="rId15"/>
    <p:sldId id="262" r:id="rId16"/>
    <p:sldId id="263" r:id="rId17"/>
    <p:sldId id="264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9665-F5E0-4A5A-BB9A-BD9F89F4C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72105-80B4-443F-AF2A-3561DFB3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E31CB-30DB-4BFE-A737-E29E27D0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33F3-ADF6-41A2-9B15-63600378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7D836-3B9D-4266-B6EC-F5E8BF48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2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F8C1-9093-414C-A6C3-7456F378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A8151-8B8B-4DE1-B1A0-9B802D27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B974-BB01-4A4E-B12E-BA80E8E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3171-BB7C-4F50-8CDA-550F6457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F76C-8413-4D36-A73D-54212E0B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48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07CE9-4527-4011-AF18-7FE950100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02963-086F-46D2-BFC9-86A68342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9D5D4-E980-4CEB-866A-80AD4A15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EC482-115D-4327-8217-D6148545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8D699-F4F7-42E9-A1A5-074C947E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9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22B0-2D82-4573-ABDD-D2FFF27F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E238-19CA-4175-AA84-0F42C5C5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4DB1-B604-4F38-A7E2-F4C57754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9C5C-2F3E-439B-A709-D79C6E8E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E1383-D993-4930-ABC1-8D59552B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3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FD88-FBDB-49DA-9D32-43BABABA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D6981-0904-44EC-B4EC-802AB955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B9CD-6CC6-4CFB-809F-E94574B9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C112-FCFD-4209-9BCB-CE2211CF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2A3B-C875-4699-94E0-D0FAD6EC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BFE7-B050-4E1E-94F1-042151C2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35B6-CA9B-4D5B-8AF8-2BC23107A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B66A8-0F9D-4C64-BE85-E74385EF0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32283-6748-4473-AEC0-B5A30C83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08D04-FDF9-4F09-9159-EF9364ED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6C7A6-C7AD-480B-BDF0-E19308FD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5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95DA-4AA9-4A50-9276-4BBF56D4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2EDA2-62FC-43A8-ADC4-6990DF6D8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3561C-5A81-4C9A-924F-6B19F2E1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820D7-B6A9-4D9E-906E-D31A70DCE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F2C64-ADF4-4A91-A939-9841D37B5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29AC3-3012-4DF9-8FFF-54F2AFA6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5322C-D684-4F02-ACBE-067329B2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8B544-E89F-4915-A2FA-C67FF5B3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62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A670-61E2-4FC5-B85A-626A3D35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FF722-2E9C-49E5-80C1-99CACDB3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CE3FF-B34B-4DDB-82C9-9CBAB1FE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38AA9-DE8D-4263-BD73-427EC89C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80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AE52E-E81B-408A-936A-41EB3191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1A393-E98C-416C-B8B4-5165F641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6544F-14F7-4315-B4DA-45C3ED48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22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1A23-AA3A-4598-A65B-BF3FA3A8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121B-4754-4AFE-BA52-A4739BF0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05CA0-F96A-45BA-89C7-B0B82CA94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65A57-EE35-4EBD-A1EA-5084C739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3EB46-09DC-43B0-A4E5-65DE329A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2B1FC-0270-42A4-A446-2DACEE88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B218-1419-405F-B567-59040FC7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4156B-9897-4C57-83F9-B142EAD35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FC55A-1435-4C35-AC47-4BE9954E3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1A217-E816-4B2A-AE17-F3CDCC5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70177-0FBB-4A82-9E27-BB07CD93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A31BD-4B46-44B3-972B-73199C2E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44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2D526-3F20-4651-9D27-A1E926A3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B3A7B-0342-4521-9112-BF3782C3D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8E46-3C51-4F73-B84C-B15854266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D3015-AB93-40BF-9B4E-CF456472E79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5081-8109-4482-BA57-B570D33B8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04D2-65EC-45D7-A216-CA5959DB0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Concept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pic>
        <p:nvPicPr>
          <p:cNvPr id="5" name="Content Placeholder 4" descr="A group of stuffed animals&#10;&#10;Description automatically generated">
            <a:extLst>
              <a:ext uri="{FF2B5EF4-FFF2-40B4-BE49-F238E27FC236}">
                <a16:creationId xmlns:a16="http://schemas.microsoft.com/office/drawing/2014/main" id="{CC229B22-DF51-48DF-BA6F-7DB77BB3F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D0A18233-FAFD-4D7A-B6E8-6B606D76D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132" y="365125"/>
            <a:ext cx="2857899" cy="2857899"/>
          </a:xfrm>
          <a:prstGeom prst="rect">
            <a:avLst/>
          </a:prstGeom>
        </p:spPr>
      </p:pic>
      <p:pic>
        <p:nvPicPr>
          <p:cNvPr id="9" name="Picture 8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062F2F87-7BFF-467B-8218-F70C2BC19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449" y="3429000"/>
            <a:ext cx="3242641" cy="32426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35B373-66D1-4170-8D93-1422598A833A}"/>
              </a:ext>
            </a:extLst>
          </p:cNvPr>
          <p:cNvSpPr txBox="1"/>
          <p:nvPr/>
        </p:nvSpPr>
        <p:spPr>
          <a:xfrm>
            <a:off x="5418251" y="639083"/>
            <a:ext cx="3077650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94640">
              <a:lnSpc>
                <a:spcPct val="107000"/>
              </a:lnSpc>
              <a:spcBef>
                <a:spcPts val="96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002060"/>
                </a:solidFill>
                <a:effectLst/>
                <a:latin typeface="Montserrat"/>
                <a:ea typeface="Arial" panose="020B0604020202020204" pitchFamily="34" charset="0"/>
                <a:cs typeface="Arial" panose="020B0604020202020204" pitchFamily="34" charset="0"/>
              </a:rPr>
              <a:t>To create an OOP-based web application, with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Montserrat"/>
                <a:ea typeface="Arial" panose="020B0604020202020204" pitchFamily="34" charset="0"/>
                <a:cs typeface="Arial" panose="020B0604020202020204" pitchFamily="34" charset="0"/>
              </a:rPr>
              <a:t>utilisation</a:t>
            </a:r>
            <a:r>
              <a:rPr lang="en-US" sz="1800" b="1" dirty="0">
                <a:solidFill>
                  <a:srgbClr val="002060"/>
                </a:solidFill>
                <a:effectLst/>
                <a:latin typeface="Montserrat"/>
                <a:ea typeface="Arial" panose="020B0604020202020204" pitchFamily="34" charset="0"/>
                <a:cs typeface="Arial" panose="020B0604020202020204" pitchFamily="34" charset="0"/>
              </a:rPr>
              <a:t> of supporting tools, methodologies, and technologies, that encapsulates all fundamental and practical modules covered during training.</a:t>
            </a:r>
            <a:endParaRPr lang="en-GB" sz="1800" dirty="0">
              <a:solidFill>
                <a:srgbClr val="000000"/>
              </a:solidFill>
              <a:effectLst/>
              <a:latin typeface="Montserrat Light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6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1ABAF1-01B3-429A-8435-92013B70B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74" t="20855" r="5978" b="6065"/>
          <a:stretch/>
        </p:blipFill>
        <p:spPr>
          <a:xfrm>
            <a:off x="838200" y="1165502"/>
            <a:ext cx="9964161" cy="532737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E2872E1-30B8-45F7-9181-94B885CD81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>
                <a:solidFill>
                  <a:srgbClr val="2E2D2C"/>
                </a:solidFill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Sprint plan</a:t>
            </a:r>
            <a:r>
              <a:rPr lang="en-GB" sz="4400" b="1" dirty="0">
                <a:solidFill>
                  <a:srgbClr val="2E2D2C"/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</a:t>
            </a:r>
            <a:br>
              <a:rPr lang="en-GB" sz="4400" dirty="0">
                <a:solidFill>
                  <a:srgbClr val="2E2D2C"/>
                </a:solidFill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03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7B557-01A1-4F04-8BD3-52A66006B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t="21630" r="14021" b="5678"/>
          <a:stretch/>
        </p:blipFill>
        <p:spPr>
          <a:xfrm>
            <a:off x="821633" y="649357"/>
            <a:ext cx="8998227" cy="54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532F66-B876-4019-85B8-C0B599200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9" t="21242" r="1522" b="6065"/>
          <a:stretch/>
        </p:blipFill>
        <p:spPr>
          <a:xfrm>
            <a:off x="622852" y="937591"/>
            <a:ext cx="9859618" cy="498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5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D62F-68E8-4B03-814B-CF8CF926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Introduction</a:t>
            </a:r>
            <a:br>
              <a:rPr lang="en-GB" sz="4000" dirty="0">
                <a:solidFill>
                  <a:srgbClr val="FFFFFF"/>
                </a:solidFill>
              </a:rPr>
            </a:b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C5814-9D4A-4C66-97CC-ECC17F43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799" y="2244179"/>
            <a:ext cx="1735339" cy="1735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33BED4-920E-475D-AE92-0AF1171B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454" y="692368"/>
            <a:ext cx="2259260" cy="1269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EC07BE-A3FB-4AF1-AC27-F5FDEBAFB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357" y="4839250"/>
            <a:ext cx="2163112" cy="1343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04691-7D99-4E01-9261-D8DE28BE2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96" y="2881684"/>
            <a:ext cx="1313733" cy="1313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4004A4-B399-4356-A30E-A5FB7BD988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04" r="15317"/>
          <a:stretch/>
        </p:blipFill>
        <p:spPr>
          <a:xfrm>
            <a:off x="3210825" y="5262833"/>
            <a:ext cx="1707200" cy="12864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FC8409-FF3D-4473-AF4E-7C3106089A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3817" y="4807040"/>
            <a:ext cx="2377352" cy="1462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9AD31-1364-4249-8B7D-BC8A82582E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963" y="4654754"/>
            <a:ext cx="2133600" cy="213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CE3076-56D5-4510-AC44-1B97964EC4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3459" y="3403492"/>
            <a:ext cx="2377352" cy="15820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F5DA63-B7C6-41D4-879C-74D367EA8FD4}"/>
              </a:ext>
            </a:extLst>
          </p:cNvPr>
          <p:cNvSpPr/>
          <p:nvPr/>
        </p:nvSpPr>
        <p:spPr>
          <a:xfrm>
            <a:off x="8042635" y="1042099"/>
            <a:ext cx="790864" cy="4139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D2C6C5-2107-49F8-9075-80755930DA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5810" y="1690688"/>
            <a:ext cx="1435483" cy="1435483"/>
          </a:xfrm>
          <a:prstGeom prst="rect">
            <a:avLst/>
          </a:prstGeom>
        </p:spPr>
      </p:pic>
      <p:pic>
        <p:nvPicPr>
          <p:cNvPr id="1026" name="Picture 2" descr="Selenium | Brands of the World™ | Download vector logos and logotypes">
            <a:extLst>
              <a:ext uri="{FF2B5EF4-FFF2-40B4-BE49-F238E27FC236}">
                <a16:creationId xmlns:a16="http://schemas.microsoft.com/office/drawing/2014/main" id="{322A7A7D-F3AC-49EF-BE6F-3C572EE32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190" y="2369141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3B621F1-D116-4284-A3ED-F6A05654C29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2E2D2C"/>
                </a:solidFill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Consultant Journey</a:t>
            </a:r>
            <a:br>
              <a:rPr lang="en-GB" dirty="0">
                <a:solidFill>
                  <a:srgbClr val="2E2D2C"/>
                </a:solidFill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pic>
        <p:nvPicPr>
          <p:cNvPr id="1028" name="Picture 4" descr="Mockito 2.x Migration Session Recording - Droidcon UK 2018 | by Hazem Saleh  | ProAndroidDev">
            <a:extLst>
              <a:ext uri="{FF2B5EF4-FFF2-40B4-BE49-F238E27FC236}">
                <a16:creationId xmlns:a16="http://schemas.microsoft.com/office/drawing/2014/main" id="{28A5A204-2B9F-4A1D-8B89-274258C8E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07" y="685166"/>
            <a:ext cx="3905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79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86CE705-4C77-4854-8CD8-A13905FA3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68" y="469300"/>
            <a:ext cx="5372320" cy="59193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0755AA-E3E7-42A0-AF5C-DFD258833F1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2E2D2C"/>
                </a:solidFill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Components</a:t>
            </a:r>
            <a:r>
              <a:rPr lang="en-GB" b="1" dirty="0">
                <a:solidFill>
                  <a:srgbClr val="2E2D2C"/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</a:t>
            </a:r>
            <a:br>
              <a:rPr lang="en-GB" dirty="0">
                <a:solidFill>
                  <a:srgbClr val="2E2D2C"/>
                </a:solidFill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06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Git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BCDD4-035D-4D7A-80E6-9726BE45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58" y="1297488"/>
            <a:ext cx="10032410" cy="45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94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Testing</a:t>
            </a:r>
            <a:r>
              <a:rPr lang="en-GB" sz="44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51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Demonstration</a:t>
            </a:r>
            <a:r>
              <a:rPr lang="en-GB" sz="4400" b="1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528D89-A763-4911-B38A-67995D2E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43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Conclusion</a:t>
            </a:r>
            <a:r>
              <a:rPr lang="en-GB" sz="4400" b="1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DB05-701E-4CAD-AA7E-83B1FC04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</a:rPr>
              <a:t> 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AF89B-F244-4580-9684-173C6D13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64" y="1999364"/>
            <a:ext cx="2859272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46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Questions</a:t>
            </a:r>
            <a:r>
              <a:rPr lang="en-GB" sz="4400" b="1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52B83-91A3-42EB-BFE5-C4FF6C8F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4269EE-44B5-448E-AD14-70B527614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56" y="1274695"/>
            <a:ext cx="8143887" cy="53153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DA9CFC0-7365-48B8-B6FF-5CDAB2D8149D}"/>
              </a:ext>
            </a:extLst>
          </p:cNvPr>
          <p:cNvSpPr txBox="1">
            <a:spLocks/>
          </p:cNvSpPr>
          <p:nvPr/>
        </p:nvSpPr>
        <p:spPr>
          <a:xfrm>
            <a:off x="294861" y="20172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2E2D2C"/>
                </a:solidFill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Website</a:t>
            </a:r>
            <a:r>
              <a:rPr lang="en-GB" b="1" dirty="0">
                <a:solidFill>
                  <a:srgbClr val="2E2D2C"/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</a:t>
            </a:r>
            <a:br>
              <a:rPr lang="en-GB" dirty="0">
                <a:solidFill>
                  <a:srgbClr val="2E2D2C"/>
                </a:solidFill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90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95D39-6CED-4D37-8B2E-BB9B57DF2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12"/>
          <a:stretch/>
        </p:blipFill>
        <p:spPr>
          <a:xfrm>
            <a:off x="201266" y="1383404"/>
            <a:ext cx="5534025" cy="18632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27D1369-CB53-4CA4-884A-1486C45B5F6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2E2D2C"/>
                </a:solidFill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Database</a:t>
            </a:r>
            <a:r>
              <a:rPr lang="en-GB" b="1" dirty="0">
                <a:solidFill>
                  <a:srgbClr val="2E2D2C"/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</a:t>
            </a:r>
            <a:br>
              <a:rPr lang="en-GB" dirty="0">
                <a:solidFill>
                  <a:srgbClr val="2E2D2C"/>
                </a:solidFill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640F26-70C7-4796-83C8-327C7AD18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20" y="2757793"/>
            <a:ext cx="5894734" cy="3621429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7FD180-78A0-4D2C-972D-FD9DCFF5B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3" y="3706496"/>
            <a:ext cx="5629275" cy="1724025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46DCB2-9612-48A4-8266-C09872387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20" y="569016"/>
            <a:ext cx="5819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2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Context</a:t>
            </a:r>
            <a:r>
              <a:rPr lang="en-GB" sz="4400" b="1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DB05-701E-4CAD-AA7E-83B1FC04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</a:rPr>
              <a:t> 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65BAE03-113A-46D5-8BC2-C60BEE462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1119188"/>
            <a:ext cx="49625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3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AE5A91B-AEBF-41E9-B263-EB912A501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2" y="1264959"/>
            <a:ext cx="3886200" cy="4010025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0B78F73-2B82-4D92-9C77-59CD59E17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3987"/>
            <a:ext cx="50292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8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D7E9CF-8FCF-4BEB-A153-F19723E740DE}"/>
              </a:ext>
            </a:extLst>
          </p:cNvPr>
          <p:cNvSpPr/>
          <p:nvPr/>
        </p:nvSpPr>
        <p:spPr>
          <a:xfrm>
            <a:off x="301492" y="328576"/>
            <a:ext cx="5433389" cy="63604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E6BCD1-3C6B-4A6E-A1CA-94250992DB90}"/>
              </a:ext>
            </a:extLst>
          </p:cNvPr>
          <p:cNvSpPr/>
          <p:nvPr/>
        </p:nvSpPr>
        <p:spPr>
          <a:xfrm>
            <a:off x="6009858" y="344970"/>
            <a:ext cx="5850828" cy="39690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F5BA4E-941A-4009-8020-7596D559C1C3}"/>
              </a:ext>
            </a:extLst>
          </p:cNvPr>
          <p:cNvSpPr/>
          <p:nvPr/>
        </p:nvSpPr>
        <p:spPr>
          <a:xfrm>
            <a:off x="5989982" y="4403666"/>
            <a:ext cx="5850828" cy="13401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D67299-76BA-4DFE-9809-5BACAD2021AF}"/>
              </a:ext>
            </a:extLst>
          </p:cNvPr>
          <p:cNvSpPr/>
          <p:nvPr/>
        </p:nvSpPr>
        <p:spPr>
          <a:xfrm>
            <a:off x="6009858" y="5796149"/>
            <a:ext cx="5850828" cy="8928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B83E8-DBCD-486F-8384-2C218968BFDC}"/>
              </a:ext>
            </a:extLst>
          </p:cNvPr>
          <p:cNvSpPr txBox="1"/>
          <p:nvPr/>
        </p:nvSpPr>
        <p:spPr>
          <a:xfrm>
            <a:off x="655986" y="507469"/>
            <a:ext cx="4929809" cy="636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Must Have</a:t>
            </a:r>
          </a:p>
          <a:p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CRUD functionality following the Enterprise Architecture Model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Unit testing for the project back-end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Integration testing for the project front-end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Test coverage of the </a:t>
            </a:r>
            <a:r>
              <a:rPr lang="en-GB" sz="18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src</a:t>
            </a:r>
            <a:r>
              <a:rPr lang="en-GB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/main/java</a:t>
            </a:r>
            <a:r>
              <a:rPr lang="en-GB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 folder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GitHub repository utilising the Feature-Branch Model  - the master branch must compile</a:t>
            </a:r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Code pushed to your personal and trainer’s SonarQube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fat .jar deployed to your trainer’s Nexus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working .</a:t>
            </a:r>
            <a:r>
              <a:rPr lang="en-GB" sz="1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gitignore</a:t>
            </a: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 for ignoring build-generated files and folders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completed risk assessment (utilising a matrix)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An ERD and/or a UML diagram for your Minimum Viable Product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 project management board,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copy of, or link to, your presentation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20 minute presentation 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134F0-C377-4CEC-AF07-F67D8EB6EC47}"/>
              </a:ext>
            </a:extLst>
          </p:cNvPr>
          <p:cNvSpPr txBox="1"/>
          <p:nvPr/>
        </p:nvSpPr>
        <p:spPr>
          <a:xfrm>
            <a:off x="6248398" y="362567"/>
            <a:ext cx="5469825" cy="4305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Should Have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Sensible package structure (back-end) and folder structure (front-end)</a:t>
            </a:r>
            <a:endParaRPr lang="en-GB" sz="18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Test coverage of the </a:t>
            </a:r>
            <a:r>
              <a:rPr lang="en-GB" sz="1800" b="1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src</a:t>
            </a:r>
            <a:r>
              <a:rPr lang="en-GB" sz="1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/main/java</a:t>
            </a:r>
            <a:r>
              <a:rPr lang="en-GB" sz="1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 folder at </a:t>
            </a:r>
            <a:r>
              <a:rPr lang="en-GB" sz="1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80% or above</a:t>
            </a:r>
            <a:endParaRPr lang="en-GB" sz="18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completed project management board, including user stories, acceptance criteria, and estimations with story points/</a:t>
            </a:r>
            <a:r>
              <a:rPr lang="en-GB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MoSCoW</a:t>
            </a:r>
            <a:endParaRPr lang="en-GB" sz="18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completed README.md explaining how to use your hobby system</a:t>
            </a:r>
            <a:endParaRPr lang="en-GB" sz="18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folder for your testing reports</a:t>
            </a:r>
            <a:endParaRPr lang="en-GB" sz="18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Adherence to best practice (e.g. OOP principles, SOLID, refactoring)</a:t>
            </a:r>
            <a:endParaRPr lang="en-GB" sz="18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GB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3E99E-60E7-4EB5-9ABC-F30EA99EAED9}"/>
              </a:ext>
            </a:extLst>
          </p:cNvPr>
          <p:cNvSpPr txBox="1"/>
          <p:nvPr/>
        </p:nvSpPr>
        <p:spPr>
          <a:xfrm>
            <a:off x="6248395" y="4570366"/>
            <a:ext cx="5469828" cy="94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CC"/>
                </a:solidFill>
              </a:rPr>
              <a:t>Could Have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rgbClr val="FFFFC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</a:t>
            </a:r>
            <a:r>
              <a:rPr lang="en-GB" sz="1800" b="1" dirty="0">
                <a:solidFill>
                  <a:srgbClr val="FFFFC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master </a:t>
            </a:r>
            <a:r>
              <a:rPr lang="en-GB" sz="1800" dirty="0">
                <a:solidFill>
                  <a:srgbClr val="FFFFC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Jenkins pipeline job </a:t>
            </a:r>
            <a:endParaRPr lang="en-GB" sz="1800" dirty="0">
              <a:solidFill>
                <a:srgbClr val="FFFFCC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rgbClr val="FFFFC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</a:t>
            </a:r>
            <a:r>
              <a:rPr lang="en-GB" sz="1800" b="1" dirty="0">
                <a:solidFill>
                  <a:srgbClr val="FFFFC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dev </a:t>
            </a:r>
            <a:r>
              <a:rPr lang="en-GB" sz="1800" dirty="0">
                <a:solidFill>
                  <a:srgbClr val="FFFFC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Jenkins pipeline job </a:t>
            </a:r>
            <a:endParaRPr lang="en-GB" sz="1800" dirty="0">
              <a:solidFill>
                <a:srgbClr val="FFFFCC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34F3-EDD3-4DA1-A085-06ADE83C5394}"/>
              </a:ext>
            </a:extLst>
          </p:cNvPr>
          <p:cNvSpPr txBox="1"/>
          <p:nvPr/>
        </p:nvSpPr>
        <p:spPr>
          <a:xfrm>
            <a:off x="6248395" y="5823633"/>
            <a:ext cx="3253409" cy="104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Won’t Have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Not even conceivable … </a:t>
            </a:r>
            <a:endParaRPr lang="en-GB" sz="18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7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D7E9CF-8FCF-4BEB-A153-F19723E740DE}"/>
              </a:ext>
            </a:extLst>
          </p:cNvPr>
          <p:cNvSpPr/>
          <p:nvPr/>
        </p:nvSpPr>
        <p:spPr>
          <a:xfrm>
            <a:off x="301492" y="328576"/>
            <a:ext cx="5433389" cy="34217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E6BCD1-3C6B-4A6E-A1CA-94250992DB90}"/>
              </a:ext>
            </a:extLst>
          </p:cNvPr>
          <p:cNvSpPr/>
          <p:nvPr/>
        </p:nvSpPr>
        <p:spPr>
          <a:xfrm>
            <a:off x="5867395" y="362567"/>
            <a:ext cx="5850828" cy="33877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F5BA4E-941A-4009-8020-7596D559C1C3}"/>
              </a:ext>
            </a:extLst>
          </p:cNvPr>
          <p:cNvSpPr/>
          <p:nvPr/>
        </p:nvSpPr>
        <p:spPr>
          <a:xfrm>
            <a:off x="301492" y="3897799"/>
            <a:ext cx="5433388" cy="13401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D67299-76BA-4DFE-9809-5BACAD2021AF}"/>
              </a:ext>
            </a:extLst>
          </p:cNvPr>
          <p:cNvSpPr/>
          <p:nvPr/>
        </p:nvSpPr>
        <p:spPr>
          <a:xfrm>
            <a:off x="5867395" y="3895267"/>
            <a:ext cx="5850828" cy="13401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B83E8-DBCD-486F-8384-2C218968BFDC}"/>
              </a:ext>
            </a:extLst>
          </p:cNvPr>
          <p:cNvSpPr txBox="1"/>
          <p:nvPr/>
        </p:nvSpPr>
        <p:spPr>
          <a:xfrm>
            <a:off x="655986" y="507469"/>
            <a:ext cx="492980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Must Have</a:t>
            </a:r>
          </a:p>
          <a:p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Index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Sign up: Customer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Sign in: Customer/admin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Exclusive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Admin portal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CRUD functionality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134F0-C377-4CEC-AF07-F67D8EB6EC47}"/>
              </a:ext>
            </a:extLst>
          </p:cNvPr>
          <p:cNvSpPr txBox="1"/>
          <p:nvPr/>
        </p:nvSpPr>
        <p:spPr>
          <a:xfrm>
            <a:off x="6380912" y="507469"/>
            <a:ext cx="5469825" cy="94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Should Have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Sensible package structure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GB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3E99E-60E7-4EB5-9ABC-F30EA99EAED9}"/>
              </a:ext>
            </a:extLst>
          </p:cNvPr>
          <p:cNvSpPr txBox="1"/>
          <p:nvPr/>
        </p:nvSpPr>
        <p:spPr>
          <a:xfrm>
            <a:off x="655986" y="4097722"/>
            <a:ext cx="4929809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CC"/>
                </a:solidFill>
              </a:rPr>
              <a:t>Could Have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rgbClr val="FFFFC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Workshops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FFFFCC"/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Comments</a:t>
            </a:r>
            <a:endParaRPr lang="en-GB" sz="1800" dirty="0">
              <a:solidFill>
                <a:srgbClr val="FFFFCC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34F3-EDD3-4DA1-A085-06ADE83C5394}"/>
              </a:ext>
            </a:extLst>
          </p:cNvPr>
          <p:cNvSpPr txBox="1"/>
          <p:nvPr/>
        </p:nvSpPr>
        <p:spPr>
          <a:xfrm>
            <a:off x="6506813" y="4042676"/>
            <a:ext cx="3253409" cy="104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Won’t Have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Bookings form </a:t>
            </a:r>
            <a:endParaRPr lang="en-GB" sz="18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2F606D-813E-4D9E-9FD8-07946CDA8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294700"/>
              </p:ext>
            </p:extLst>
          </p:nvPr>
        </p:nvGraphicFramePr>
        <p:xfrm>
          <a:off x="581990" y="1218750"/>
          <a:ext cx="7356060" cy="5208550"/>
        </p:xfrm>
        <a:graphic>
          <a:graphicData uri="http://schemas.openxmlformats.org/drawingml/2006/table">
            <a:tbl>
              <a:tblPr/>
              <a:tblGrid>
                <a:gridCol w="2997199">
                  <a:extLst>
                    <a:ext uri="{9D8B030D-6E8A-4147-A177-3AD203B41FA5}">
                      <a16:colId xmlns:a16="http://schemas.microsoft.com/office/drawing/2014/main" val="3950196825"/>
                    </a:ext>
                  </a:extLst>
                </a:gridCol>
                <a:gridCol w="451316">
                  <a:extLst>
                    <a:ext uri="{9D8B030D-6E8A-4147-A177-3AD203B41FA5}">
                      <a16:colId xmlns:a16="http://schemas.microsoft.com/office/drawing/2014/main" val="2052416209"/>
                    </a:ext>
                  </a:extLst>
                </a:gridCol>
                <a:gridCol w="636471">
                  <a:extLst>
                    <a:ext uri="{9D8B030D-6E8A-4147-A177-3AD203B41FA5}">
                      <a16:colId xmlns:a16="http://schemas.microsoft.com/office/drawing/2014/main" val="3200846012"/>
                    </a:ext>
                  </a:extLst>
                </a:gridCol>
                <a:gridCol w="3271074">
                  <a:extLst>
                    <a:ext uri="{9D8B030D-6E8A-4147-A177-3AD203B41FA5}">
                      <a16:colId xmlns:a16="http://schemas.microsoft.com/office/drawing/2014/main" val="14271541"/>
                    </a:ext>
                  </a:extLst>
                </a:gridCol>
              </a:tblGrid>
              <a:tr h="4080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Risk 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Ranking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Risk Mitigation Strategy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556846"/>
                  </a:ext>
                </a:extLst>
              </a:tr>
              <a:tr h="408043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 dirty="0">
                          <a:effectLst/>
                          <a:latin typeface="Calibri Light" panose="020F0302020204030204" pitchFamily="34" charset="0"/>
                        </a:rPr>
                        <a:t>1)  Lack of planning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Project plan with Kanban board and continously update.  Establish clear goals.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83835"/>
                  </a:ext>
                </a:extLst>
              </a:tr>
              <a:tr h="408043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2)  Unrealistic schedule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Make sure your allow adequate time for planning, design, testing, and documentation.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691033"/>
                  </a:ext>
                </a:extLst>
              </a:tr>
              <a:tr h="612065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3) Hardware/ Software failure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Ensure virus software installed and working.  Make sure all software programs are installed and tested early on in the project.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041296"/>
                  </a:ext>
                </a:extLst>
              </a:tr>
              <a:tr h="612065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4)  Scope creep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 dirty="0">
                          <a:effectLst/>
                          <a:latin typeface="Calibri Light" panose="020F0302020204030204" pitchFamily="34" charset="0"/>
                        </a:rPr>
                        <a:t>Make sure each stage of the project is well planned and documented, and includes scheduled time for the design process.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88150"/>
                  </a:ext>
                </a:extLst>
              </a:tr>
              <a:tr h="408043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5)  Tutor support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Make sure all channels of communitcation are used to ensure support.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388063"/>
                  </a:ext>
                </a:extLst>
              </a:tr>
              <a:tr h="612065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6)  Illness/unexpected events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Plan for disruptions.  Ensure Kanban board is well planned and is adjusted for any unforeseen circumstances.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832553"/>
                  </a:ext>
                </a:extLst>
              </a:tr>
              <a:tr h="612065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7)  Broadband/wifi connection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Make sure there is a backup system in place, like a mobile hotspot, or a community space that supplies free wifi connection.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488034"/>
                  </a:ext>
                </a:extLst>
              </a:tr>
              <a:tr h="240025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8)  Complexity of communication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Simplify complex ideas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69344"/>
                  </a:ext>
                </a:extLst>
              </a:tr>
              <a:tr h="408043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9) Unrealistic expectations/inexperience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Consider cutting out some program features. Plan skills workshopping time.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810726"/>
                  </a:ext>
                </a:extLst>
              </a:tr>
              <a:tr h="240025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10) Natural/manmade disasters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Ensure back-up systems are in place.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06248"/>
                  </a:ext>
                </a:extLst>
              </a:tr>
              <a:tr h="24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8523572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AAAB5388-DB4D-4869-AC74-75FF5ED42042}"/>
              </a:ext>
            </a:extLst>
          </p:cNvPr>
          <p:cNvSpPr txBox="1">
            <a:spLocks/>
          </p:cNvSpPr>
          <p:nvPr/>
        </p:nvSpPr>
        <p:spPr>
          <a:xfrm>
            <a:off x="745435" y="285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>
                <a:solidFill>
                  <a:srgbClr val="2E2D2C"/>
                </a:solidFill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Risk Matrix</a:t>
            </a:r>
            <a:r>
              <a:rPr lang="en-GB" sz="4400" b="1" dirty="0">
                <a:solidFill>
                  <a:srgbClr val="2E2D2C"/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</a:t>
            </a:r>
            <a:br>
              <a:rPr lang="en-GB" sz="4400" dirty="0">
                <a:solidFill>
                  <a:srgbClr val="2E2D2C"/>
                </a:solidFill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00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AB5388-DB4D-4869-AC74-75FF5ED42042}"/>
              </a:ext>
            </a:extLst>
          </p:cNvPr>
          <p:cNvSpPr txBox="1">
            <a:spLocks/>
          </p:cNvSpPr>
          <p:nvPr/>
        </p:nvSpPr>
        <p:spPr>
          <a:xfrm>
            <a:off x="745435" y="285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>
                <a:solidFill>
                  <a:srgbClr val="2E2D2C"/>
                </a:solidFill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Risk Matrix</a:t>
            </a:r>
            <a:r>
              <a:rPr lang="en-GB" sz="4400" b="1" dirty="0">
                <a:solidFill>
                  <a:srgbClr val="2E2D2C"/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</a:t>
            </a:r>
            <a:br>
              <a:rPr lang="en-GB" sz="4400" dirty="0">
                <a:solidFill>
                  <a:srgbClr val="2E2D2C"/>
                </a:solidFill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4BA936-2250-4C5B-8B67-0E84BE498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85451"/>
              </p:ext>
            </p:extLst>
          </p:nvPr>
        </p:nvGraphicFramePr>
        <p:xfrm>
          <a:off x="930965" y="1086228"/>
          <a:ext cx="7643193" cy="5486157"/>
        </p:xfrm>
        <a:graphic>
          <a:graphicData uri="http://schemas.openxmlformats.org/drawingml/2006/table">
            <a:tbl>
              <a:tblPr/>
              <a:tblGrid>
                <a:gridCol w="3114190">
                  <a:extLst>
                    <a:ext uri="{9D8B030D-6E8A-4147-A177-3AD203B41FA5}">
                      <a16:colId xmlns:a16="http://schemas.microsoft.com/office/drawing/2014/main" val="1262422403"/>
                    </a:ext>
                  </a:extLst>
                </a:gridCol>
                <a:gridCol w="468933">
                  <a:extLst>
                    <a:ext uri="{9D8B030D-6E8A-4147-A177-3AD203B41FA5}">
                      <a16:colId xmlns:a16="http://schemas.microsoft.com/office/drawing/2014/main" val="3211145593"/>
                    </a:ext>
                  </a:extLst>
                </a:gridCol>
                <a:gridCol w="661315">
                  <a:extLst>
                    <a:ext uri="{9D8B030D-6E8A-4147-A177-3AD203B41FA5}">
                      <a16:colId xmlns:a16="http://schemas.microsoft.com/office/drawing/2014/main" val="3019721525"/>
                    </a:ext>
                  </a:extLst>
                </a:gridCol>
                <a:gridCol w="3398755">
                  <a:extLst>
                    <a:ext uri="{9D8B030D-6E8A-4147-A177-3AD203B41FA5}">
                      <a16:colId xmlns:a16="http://schemas.microsoft.com/office/drawing/2014/main" val="696479095"/>
                    </a:ext>
                  </a:extLst>
                </a:gridCol>
              </a:tblGrid>
              <a:tr h="42979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Risk 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Ranking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Risk Mitigation Strategy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168888"/>
                  </a:ext>
                </a:extLst>
              </a:tr>
              <a:tr h="429791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1)  Lack of planning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Project plan with Kanban board and continously update.  Establish clear goals.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572852"/>
                  </a:ext>
                </a:extLst>
              </a:tr>
              <a:tr h="429791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2)  Unrealistic schedule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Make sure your allow adequate time for planning, design, testing, and documentation.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792683"/>
                  </a:ext>
                </a:extLst>
              </a:tr>
              <a:tr h="644687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3) Hardware/ Software failure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Ensure virus software installed and working.  Make sure all software programs are installed and tested early on in the project.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303879"/>
                  </a:ext>
                </a:extLst>
              </a:tr>
              <a:tr h="644687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4)  Scope creep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Make sure each stage of the project is well planned and documented, and includes schecduled time for the design process.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872118"/>
                  </a:ext>
                </a:extLst>
              </a:tr>
              <a:tr h="429791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5)  Tutor support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Make sure all channels of communitcation are used to ensure support.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113818"/>
                  </a:ext>
                </a:extLst>
              </a:tr>
              <a:tr h="644687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6)  Illness/unexpected events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Plan for disruptions.  Ensure Kanban board is well planned and is adjusted for any unforeseen circumstances.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22081"/>
                  </a:ext>
                </a:extLst>
              </a:tr>
              <a:tr h="644687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7)  Broadband/wifi connection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Make sure there is a backup system in place, like a mobile hotspot, or a community space that supplies free wifi connection.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8834"/>
                  </a:ext>
                </a:extLst>
              </a:tr>
              <a:tr h="252818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8)  Complexity of communication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Simplify complex ideas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633830"/>
                  </a:ext>
                </a:extLst>
              </a:tr>
              <a:tr h="429791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9) Unrealistic expectations/inexperience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Consider cutting out some program features. Plan skills workshopping time.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0753"/>
                  </a:ext>
                </a:extLst>
              </a:tr>
              <a:tr h="252818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10) Natural/manmade disasters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b="0" i="0" u="none" strike="noStrike">
                          <a:effectLst/>
                          <a:latin typeface="Calibri Light" panose="020F0302020204030204" pitchFamily="34" charset="0"/>
                        </a:rPr>
                        <a:t>Ensure back-up systems are in place.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311903"/>
                  </a:ext>
                </a:extLst>
              </a:tr>
              <a:tr h="25281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>
                          <a:effectLst/>
                          <a:latin typeface="Calibri Light" panose="020F0302020204030204" pitchFamily="34" charset="0"/>
                        </a:rPr>
                        <a:t>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31327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31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784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Montserrat Light</vt:lpstr>
      <vt:lpstr>Segoe UI</vt:lpstr>
      <vt:lpstr>Symbol</vt:lpstr>
      <vt:lpstr>Office Theme</vt:lpstr>
      <vt:lpstr>Concept </vt:lpstr>
      <vt:lpstr>PowerPoint Presentation</vt:lpstr>
      <vt:lpstr>PowerPoint Presentation</vt:lpstr>
      <vt:lpstr>Context: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</vt:lpstr>
      <vt:lpstr>PowerPoint Presentation</vt:lpstr>
      <vt:lpstr>Git </vt:lpstr>
      <vt:lpstr>Testing: </vt:lpstr>
      <vt:lpstr>Demonstration:</vt:lpstr>
      <vt:lpstr>Conclusion: </vt:lpstr>
      <vt:lpstr>Questions: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Shiva</dc:creator>
  <cp:lastModifiedBy>King, Shiva</cp:lastModifiedBy>
  <cp:revision>24</cp:revision>
  <dcterms:created xsi:type="dcterms:W3CDTF">2020-08-06T07:37:37Z</dcterms:created>
  <dcterms:modified xsi:type="dcterms:W3CDTF">2020-08-21T10:37:46Z</dcterms:modified>
</cp:coreProperties>
</file>