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F7CB-5894-45F1-A804-0748F7D7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B512F-040B-40CA-BB6C-F6769C914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98F28-2DE4-4C0D-AF1B-8A700D01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33F0-1EFF-4926-9C05-A1356823946B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C2F2F-BF72-4760-8DBC-A8B8941D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41EB0-FADD-401E-B8A0-CACB82D4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FEF-CCD9-40C7-B66D-CA368631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2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A41E-FB94-4E03-A8C0-2F4574D2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2F638-4121-4DB8-BFE8-BD4D731D8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764E6-F4CB-417F-9939-53FE46AA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33F0-1EFF-4926-9C05-A1356823946B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9497C-39E9-4348-8454-659A77B2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17CCB-A258-44E3-8FCE-870AE709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FEF-CCD9-40C7-B66D-CA368631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47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D45B5-8015-429F-9152-24AE0F26D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5137B-3FF2-4DA9-871F-C56EB2A71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6AA82-28AE-403F-952A-C6F25F91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33F0-1EFF-4926-9C05-A1356823946B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99E40-98B7-4CB8-9C58-BCE1AE70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952A8-A263-42CC-B84E-E624DBB6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FEF-CCD9-40C7-B66D-CA368631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07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F7D8-FE4B-4FEE-A04B-CF34CD76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3F38B-5294-406B-AD9E-53F10340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774A-61D8-4A75-ADE8-3CFFF65D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33F0-1EFF-4926-9C05-A1356823946B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D3279-BAA8-479C-8A26-6CAEDD40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46165-3E4D-4910-9C24-947B0E7A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FEF-CCD9-40C7-B66D-CA368631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4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EFF5-2148-492F-B3B3-C282E2D1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F7013-1821-4668-8282-40CB4FE7E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0A0D-2138-4ACA-94FE-8E7DD6B2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33F0-1EFF-4926-9C05-A1356823946B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8D5EA-6FB6-4A81-A271-24BF18A8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798B8-0492-4A34-93FF-ACEB305A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FEF-CCD9-40C7-B66D-CA368631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35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0D47-63F4-4B43-809B-061F2A57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E933B-3BE0-4EE8-95B9-E61ACD1C9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5F957-B851-4506-8BA9-DBB76C37A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7E4F5-A593-499F-B762-D2966EC5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33F0-1EFF-4926-9C05-A1356823946B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61A76-5310-4B3C-B1EE-077F21E6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412CB-4996-4FE4-BC69-8C77AC93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FEF-CCD9-40C7-B66D-CA368631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82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8A08-B4FD-4FDE-BC79-AE848AD6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C2987-B0DF-49F9-AE70-8FCDEF861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42B86-AE53-4CED-965D-D244306A7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4D0E3-04E5-4278-8711-50BE08A1C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90557-2712-49CB-B333-CD0B3D231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B3AF8-9399-4EFC-B47F-73A24F03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33F0-1EFF-4926-9C05-A1356823946B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9F1B7-2719-4A03-8F84-EB23EF07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5A9B2-83CF-4B58-A143-258B9924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FEF-CCD9-40C7-B66D-CA368631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3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5107-8E4D-45E7-83B1-81870651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F6853-FB61-43D9-AB1B-59974CC1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33F0-1EFF-4926-9C05-A1356823946B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EBE8F-D997-4BA6-B694-87A6BC04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A702F-1A4A-41BE-83BD-7DC9453C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FEF-CCD9-40C7-B66D-CA368631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55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F9013-F910-4E55-AD81-71BD8BB0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33F0-1EFF-4926-9C05-A1356823946B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D13B0-D62E-402E-82BC-94494FD4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B9C2E-2BC4-40D5-861E-CD4E1CB7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FEF-CCD9-40C7-B66D-CA368631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47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27BD-BC42-4745-AC45-5D32C6C3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65AA-88B7-4347-896A-7758EB058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9DCCC-2E94-439A-B6E8-8B6D3ADB9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C30E9-FE8F-4103-8F35-38860573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33F0-1EFF-4926-9C05-A1356823946B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E4D97-2240-4A67-A7CE-1076FE51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93352-2496-488B-AA82-4CEA5BDF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FEF-CCD9-40C7-B66D-CA368631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94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68DA-8FCC-45AF-A2B1-FAC3AF63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45763-AE23-44F5-95BB-F8B4046BE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935C2-A481-496C-965F-9690BD97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1BF20-F002-46EC-BFE8-AB2DF51B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33F0-1EFF-4926-9C05-A1356823946B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F9203-323E-4714-B0EE-94E733D7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64B75-4334-44F9-8DA7-A0C7E738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FEF-CCD9-40C7-B66D-CA368631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12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80E51-B64D-44C2-AF55-4B5698B5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6B953-55E8-4596-95FC-9462EDACB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2E6FC-3F2E-4CB4-B025-F9EA15316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433F0-1EFF-4926-9C05-A1356823946B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A9AAB-4E87-415F-8393-17552A119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EB64-0E2F-4BB2-93B0-5DA8C3C55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5FEF-CCD9-40C7-B66D-CA368631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1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3FECE6-F547-4091-B36B-4698880B8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B967C3-E425-4EA9-8DA0-E732D6343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518FAB-64B0-4F23-BD36-3AE031647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E5D7881-7CF4-4B93-B203-7E4F90AB7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8D630C7-0103-4356-B237-B700A8F47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35EB7F-91CF-4E2C-A089-47E924D8F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8745D0-872E-426D-8286-E302B6AF1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956A76-41FA-428E-A06F-88CD3A4B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B328DAB-8F48-4BF7-8DE9-4EC7B9DB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1CF3400-A0BC-4F98-B69A-7D6BA101C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100F4E-5FD6-4EE5-976D-00AC6A8C4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B285C3-CF67-4783-8817-BF975446A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770555-5637-4E70-9857-22713AD96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F00AEB-AAFD-4513-BF89-59366515F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0335FAE-0DD3-4411-8190-15459EB49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AA434CA-B019-477E-9043-1B2B5E1A5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AAD412C-DCE5-4620-A3F0-66AF79C6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1D6D6E2-019C-4B9D-B97D-2C734078B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42B4ECD-96C8-4150-8CC2-1C0305940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CCFE894-B4A0-4628-8A9C-D3B796970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A56880B-D731-4641-BB6F-9C9F8F32B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4A3B5F-E5E7-416B-8703-1080E73CE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630936"/>
            <a:ext cx="4767065" cy="5531185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GB" sz="4800">
                <a:solidFill>
                  <a:schemeClr val="bg1"/>
                </a:solidFill>
              </a:rPr>
              <a:t>ims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EF7B5-3D25-4953-A068-164FE7DE1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3241" y="630936"/>
            <a:ext cx="5145987" cy="5498571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QA Academy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Shiva King</a:t>
            </a:r>
          </a:p>
        </p:txBody>
      </p:sp>
    </p:spTree>
    <p:extLst>
      <p:ext uri="{BB962C8B-B14F-4D97-AF65-F5344CB8AC3E}">
        <p14:creationId xmlns:p14="http://schemas.microsoft.com/office/powerpoint/2010/main" val="319479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EB60A-5F16-49F8-8141-6DE7C917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Improvements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EBAF-7FAB-44A3-A34D-C205F9F6B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5051" cy="5475129"/>
          </a:xfrm>
        </p:spPr>
        <p:txBody>
          <a:bodyPr anchor="ctr">
            <a:normAutofit/>
          </a:bodyPr>
          <a:lstStyle/>
          <a:p>
            <a:r>
              <a:rPr lang="en-GB" sz="2600" dirty="0"/>
              <a:t>Testing </a:t>
            </a:r>
            <a:r>
              <a:rPr lang="en-GB" sz="2600" dirty="0" err="1"/>
              <a:t>testing</a:t>
            </a:r>
            <a:r>
              <a:rPr lang="en-GB" sz="2600" dirty="0"/>
              <a:t> </a:t>
            </a:r>
            <a:r>
              <a:rPr lang="en-GB" sz="2600" dirty="0" err="1"/>
              <a:t>testing</a:t>
            </a:r>
            <a:r>
              <a:rPr lang="en-GB" sz="2600" dirty="0"/>
              <a:t>!</a:t>
            </a:r>
          </a:p>
          <a:p>
            <a:r>
              <a:rPr lang="en-GB" sz="2600" dirty="0"/>
              <a:t>Exception handling</a:t>
            </a:r>
          </a:p>
          <a:p>
            <a:r>
              <a:rPr lang="en-GB" sz="2600" dirty="0"/>
              <a:t>Functionality</a:t>
            </a:r>
          </a:p>
          <a:p>
            <a:r>
              <a:rPr lang="en-GB" sz="2600" dirty="0"/>
              <a:t>User friendly</a:t>
            </a:r>
          </a:p>
          <a:p>
            <a:pPr marL="0" indent="0">
              <a:buNone/>
            </a:pPr>
            <a:endParaRPr lang="en-GB" sz="2600" dirty="0"/>
          </a:p>
          <a:p>
            <a:endParaRPr lang="en-GB" sz="2600" dirty="0"/>
          </a:p>
          <a:p>
            <a:endParaRPr lang="en-GB" sz="2600" dirty="0"/>
          </a:p>
          <a:p>
            <a:endParaRPr lang="en-GB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F6023-6F59-4B04-9C66-EB275B7E5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840" y="4562817"/>
            <a:ext cx="34956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7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EB60A-5F16-49F8-8141-6DE7C917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GB" sz="38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EBAF-7FAB-44A3-A34D-C205F9F6B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GB" sz="2600" dirty="0"/>
              <a:t>Introduction (design brief)</a:t>
            </a:r>
          </a:p>
          <a:p>
            <a:r>
              <a:rPr lang="en-GB" sz="2600" dirty="0"/>
              <a:t>Design ideas (ERD)</a:t>
            </a:r>
          </a:p>
          <a:p>
            <a:r>
              <a:rPr lang="en-GB" sz="2600" dirty="0"/>
              <a:t>Risk assessment</a:t>
            </a:r>
          </a:p>
          <a:p>
            <a:r>
              <a:rPr lang="en-GB" sz="2600" dirty="0"/>
              <a:t>Jira board</a:t>
            </a:r>
          </a:p>
          <a:p>
            <a:r>
              <a:rPr lang="en-GB" sz="2600" dirty="0"/>
              <a:t>Demonstration</a:t>
            </a:r>
          </a:p>
          <a:p>
            <a:r>
              <a:rPr lang="en-GB" sz="2600" dirty="0"/>
              <a:t>Testing</a:t>
            </a:r>
          </a:p>
          <a:p>
            <a:r>
              <a:rPr lang="en-GB" sz="2600" dirty="0"/>
              <a:t>Improvements</a:t>
            </a:r>
          </a:p>
          <a:p>
            <a:r>
              <a:rPr lang="en-GB" sz="2600" dirty="0"/>
              <a:t>Questions</a:t>
            </a:r>
          </a:p>
          <a:p>
            <a:pPr marL="0" indent="0">
              <a:buNone/>
            </a:pPr>
            <a:endParaRPr lang="en-GB" sz="2600" dirty="0"/>
          </a:p>
          <a:p>
            <a:endParaRPr lang="en-GB" sz="2600" dirty="0"/>
          </a:p>
          <a:p>
            <a:endParaRPr lang="en-GB" sz="2600" dirty="0"/>
          </a:p>
          <a:p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24614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8D62F-68E8-4B03-814B-CF8CF926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Introduction</a:t>
            </a:r>
            <a:br>
              <a:rPr lang="en-GB" sz="4000" dirty="0">
                <a:solidFill>
                  <a:srgbClr val="FFFFFF"/>
                </a:solidFill>
              </a:rPr>
            </a:b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C3AB5-176E-4C00-98CD-C502397F9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19" y="706244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Inventory Management 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88C5814-9D4A-4C66-97CC-ECC17F43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618" y="4583017"/>
            <a:ext cx="1735339" cy="1735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33BED4-920E-475D-AE92-0AF1171B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500" y="2735022"/>
            <a:ext cx="2259260" cy="1269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EC07BE-A3FB-4AF1-AC27-F5FDEBAFB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816" y="539644"/>
            <a:ext cx="2163112" cy="1343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04691-7D99-4E01-9261-D8DE28BE2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753" y="2854828"/>
            <a:ext cx="1313733" cy="1313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4004A4-B399-4356-A30E-A5FB7BD988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04" r="15317"/>
          <a:stretch/>
        </p:blipFill>
        <p:spPr>
          <a:xfrm>
            <a:off x="6217214" y="3448911"/>
            <a:ext cx="1707200" cy="12864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FC8409-FF3D-4473-AF4E-7C3106089A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9148" y="5013092"/>
            <a:ext cx="2377352" cy="14629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29AD31-1364-4249-8B7D-BC8A82582E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269" y="4379876"/>
            <a:ext cx="2133600" cy="2133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CE3076-56D5-4510-AC44-1B97964EC4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4932" y="5131338"/>
            <a:ext cx="2377352" cy="15820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4F5DA63-B7C6-41D4-879C-74D367EA8FD4}"/>
              </a:ext>
            </a:extLst>
          </p:cNvPr>
          <p:cNvSpPr/>
          <p:nvPr/>
        </p:nvSpPr>
        <p:spPr>
          <a:xfrm>
            <a:off x="8042635" y="1042099"/>
            <a:ext cx="790864" cy="4139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3E29DA-D69E-41EF-B7F2-A49B0FF105EB}"/>
              </a:ext>
            </a:extLst>
          </p:cNvPr>
          <p:cNvSpPr/>
          <p:nvPr/>
        </p:nvSpPr>
        <p:spPr>
          <a:xfrm>
            <a:off x="4157246" y="1211347"/>
            <a:ext cx="38744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795"/>
              </a:spcBef>
              <a:spcAft>
                <a:spcPts val="0"/>
              </a:spcAft>
              <a:tabLst>
                <a:tab pos="546100" algn="l"/>
              </a:tabLst>
            </a:pPr>
            <a:r>
              <a:rPr lang="en-GB" b="1" dirty="0">
                <a:solidFill>
                  <a:srgbClr val="1F3864"/>
                </a:solidFill>
                <a:latin typeface="Montserrat"/>
                <a:ea typeface="Calibri" panose="020F0502020204030204" pitchFamily="34" charset="0"/>
                <a:cs typeface="Segoe UI" panose="020B0502040204020203" pitchFamily="34" charset="0"/>
              </a:rPr>
              <a:t>	To create a functional application, using supporting tools, methodologies, and technologies, that encapsulates all fundamental modules covered during training.</a:t>
            </a:r>
            <a:endParaRPr lang="en-GB" dirty="0">
              <a:solidFill>
                <a:srgbClr val="000000"/>
              </a:solidFill>
              <a:latin typeface="Montserrat Light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D2C6C5-2107-49F8-9075-80755930DA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761" y="3369731"/>
            <a:ext cx="1435483" cy="14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9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1D652EE-9A8C-47C0-B227-4A98AD155FA1}"/>
              </a:ext>
            </a:extLst>
          </p:cNvPr>
          <p:cNvSpPr/>
          <p:nvPr/>
        </p:nvSpPr>
        <p:spPr>
          <a:xfrm>
            <a:off x="8012541" y="1162709"/>
            <a:ext cx="117311" cy="4613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29E69-08D7-4365-A781-0F82E8F0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Design ideas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756037-1CB1-49B0-A6F0-CBC8C285A8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159" y="479006"/>
            <a:ext cx="4709546" cy="5899987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B61B8A-A9EA-4AB3-A587-33BE8A370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09" y="4059029"/>
            <a:ext cx="2650735" cy="26507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B1A81A7-74F8-4191-8D79-E2346DB6C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68" y="4451628"/>
            <a:ext cx="1859441" cy="18655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821501D-EFCB-4EB1-938D-47113A6C6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20" y="228878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C9F98-35F5-42EE-BA8A-C3D4F916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Risk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B01B168-E8CD-4476-B49D-2C3D14DE1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74378"/>
              </p:ext>
            </p:extLst>
          </p:nvPr>
        </p:nvGraphicFramePr>
        <p:xfrm>
          <a:off x="4161192" y="141315"/>
          <a:ext cx="7672999" cy="6575370"/>
        </p:xfrm>
        <a:graphic>
          <a:graphicData uri="http://schemas.openxmlformats.org/drawingml/2006/table">
            <a:tbl>
              <a:tblPr/>
              <a:tblGrid>
                <a:gridCol w="2996189">
                  <a:extLst>
                    <a:ext uri="{9D8B030D-6E8A-4147-A177-3AD203B41FA5}">
                      <a16:colId xmlns:a16="http://schemas.microsoft.com/office/drawing/2014/main" val="2117520308"/>
                    </a:ext>
                  </a:extLst>
                </a:gridCol>
                <a:gridCol w="4676810">
                  <a:extLst>
                    <a:ext uri="{9D8B030D-6E8A-4147-A177-3AD203B41FA5}">
                      <a16:colId xmlns:a16="http://schemas.microsoft.com/office/drawing/2014/main" val="1502479016"/>
                    </a:ext>
                  </a:extLst>
                </a:gridCol>
              </a:tblGrid>
              <a:tr h="33695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effectLst/>
                          <a:latin typeface="Calibri Light" panose="020F0302020204030204" pitchFamily="34" charset="0"/>
                        </a:rPr>
                        <a:t>Risk Category/Questions for Consideration</a:t>
                      </a:r>
                    </a:p>
                  </a:txBody>
                  <a:tcPr marL="3534" marR="3534" marT="35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effectLst/>
                          <a:latin typeface="Calibri Light" panose="020F0302020204030204" pitchFamily="34" charset="0"/>
                        </a:rPr>
                        <a:t>Identified Risks (Notes)</a:t>
                      </a:r>
                    </a:p>
                  </a:txBody>
                  <a:tcPr marL="3534" marR="3534" marT="35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59287"/>
                  </a:ext>
                </a:extLst>
              </a:tr>
              <a:tr h="20627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GB" sz="1400" b="1" i="0" u="none" strike="noStrike" dirty="0">
                          <a:effectLst/>
                          <a:latin typeface="Calibri Light" panose="020F0302020204030204" pitchFamily="34" charset="0"/>
                        </a:rPr>
                        <a:t>1)  Lack of planning</a:t>
                      </a:r>
                    </a:p>
                  </a:txBody>
                  <a:tcPr marL="3534" marR="3534" marT="353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112377"/>
                  </a:ext>
                </a:extLst>
              </a:tr>
              <a:tr h="206275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84821" marR="3534" marT="353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 dirty="0">
                          <a:effectLst/>
                          <a:latin typeface="Calibri Light" panose="020F0302020204030204" pitchFamily="34" charset="0"/>
                        </a:rPr>
                        <a:t>Project is poorly planned. </a:t>
                      </a:r>
                    </a:p>
                  </a:txBody>
                  <a:tcPr marL="3534" marR="3534" marT="3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70002"/>
                  </a:ext>
                </a:extLst>
              </a:tr>
              <a:tr h="20627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GB" sz="1400" b="1" i="0" u="none" strike="noStrike" dirty="0">
                          <a:effectLst/>
                          <a:latin typeface="Calibri Light" panose="020F0302020204030204" pitchFamily="34" charset="0"/>
                        </a:rPr>
                        <a:t>2)  Unrealistic schedule</a:t>
                      </a:r>
                    </a:p>
                  </a:txBody>
                  <a:tcPr marL="3534" marR="3534" marT="353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63262"/>
                  </a:ext>
                </a:extLst>
              </a:tr>
              <a:tr h="44865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84821" marR="3534" marT="353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 dirty="0">
                          <a:effectLst/>
                          <a:latin typeface="Calibri Light" panose="020F0302020204030204" pitchFamily="34" charset="0"/>
                        </a:rPr>
                        <a:t>The project becomes larger than </a:t>
                      </a:r>
                      <a:r>
                        <a:rPr lang="en-GB" sz="1400" b="0" i="0" u="none" strike="noStrike" dirty="0" err="1">
                          <a:effectLst/>
                          <a:latin typeface="Calibri Light" panose="020F0302020204030204" pitchFamily="34" charset="0"/>
                        </a:rPr>
                        <a:t>orginally</a:t>
                      </a:r>
                      <a:r>
                        <a:rPr lang="en-GB" sz="1400" b="0" i="0" u="none" strike="noStrike" dirty="0">
                          <a:effectLst/>
                          <a:latin typeface="Calibri Light" panose="020F0302020204030204" pitchFamily="34" charset="0"/>
                        </a:rPr>
                        <a:t> specified i.e.  there is unplanned work that is added to the schedule.</a:t>
                      </a:r>
                    </a:p>
                  </a:txBody>
                  <a:tcPr marL="3534" marR="3534" marT="3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574091"/>
                  </a:ext>
                </a:extLst>
              </a:tr>
              <a:tr h="20627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GB" sz="1400" b="1" i="0" u="none" strike="noStrike" dirty="0">
                          <a:effectLst/>
                          <a:latin typeface="Calibri Light" panose="020F0302020204030204" pitchFamily="34" charset="0"/>
                        </a:rPr>
                        <a:t>3) Hardware/ Software failure</a:t>
                      </a:r>
                    </a:p>
                  </a:txBody>
                  <a:tcPr marL="3534" marR="3534" marT="353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08324"/>
                  </a:ext>
                </a:extLst>
              </a:tr>
              <a:tr h="44865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84821" marR="3534" marT="353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 dirty="0">
                          <a:effectLst/>
                          <a:latin typeface="Calibri Light" panose="020F0302020204030204" pitchFamily="34" charset="0"/>
                        </a:rPr>
                        <a:t>Can hardware handle the workload and is it sufficiently secure?  Is software compatible?  </a:t>
                      </a:r>
                    </a:p>
                  </a:txBody>
                  <a:tcPr marL="3534" marR="3534" marT="3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22346"/>
                  </a:ext>
                </a:extLst>
              </a:tr>
              <a:tr h="206275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i="0" u="none" strike="noStrike">
                          <a:effectLst/>
                          <a:latin typeface="Calibri Light" panose="020F0302020204030204" pitchFamily="34" charset="0"/>
                        </a:rPr>
                        <a:t>4)  Scope creep</a:t>
                      </a:r>
                    </a:p>
                  </a:txBody>
                  <a:tcPr marL="3534" marR="3534" marT="353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 dirty="0"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534" marR="3534" marT="353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21119"/>
                  </a:ext>
                </a:extLst>
              </a:tr>
              <a:tr h="336952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84821" marR="3534" marT="353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 dirty="0">
                          <a:effectLst/>
                          <a:latin typeface="Calibri Light" panose="020F0302020204030204" pitchFamily="34" charset="0"/>
                        </a:rPr>
                        <a:t>Project is poorly designed, planned, managed and controlled.</a:t>
                      </a:r>
                    </a:p>
                  </a:txBody>
                  <a:tcPr marL="3534" marR="3534" marT="3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741043"/>
                  </a:ext>
                </a:extLst>
              </a:tr>
              <a:tr h="20627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GB" sz="1400" b="1" i="0" u="none" strike="noStrike" dirty="0">
                          <a:effectLst/>
                          <a:latin typeface="Calibri Light" panose="020F0302020204030204" pitchFamily="34" charset="0"/>
                        </a:rPr>
                        <a:t>5)  Tutor support</a:t>
                      </a:r>
                    </a:p>
                  </a:txBody>
                  <a:tcPr marL="3534" marR="3534" marT="353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8240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84821" marR="3534" marT="353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 dirty="0">
                          <a:effectLst/>
                          <a:latin typeface="Calibri Light" panose="020F0302020204030204" pitchFamily="34" charset="0"/>
                        </a:rPr>
                        <a:t>Tutors may have time off due to sickness, or may be busy with other students.</a:t>
                      </a:r>
                    </a:p>
                  </a:txBody>
                  <a:tcPr marL="3534" marR="3534" marT="3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055176"/>
                  </a:ext>
                </a:extLst>
              </a:tr>
              <a:tr h="20627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GB" sz="1400" b="1" i="0" u="none" strike="noStrike" dirty="0">
                          <a:effectLst/>
                          <a:latin typeface="Calibri Light" panose="020F0302020204030204" pitchFamily="34" charset="0"/>
                        </a:rPr>
                        <a:t>6)  Illness/unexpected events</a:t>
                      </a:r>
                    </a:p>
                  </a:txBody>
                  <a:tcPr marL="3534" marR="3534" marT="353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575715"/>
                  </a:ext>
                </a:extLst>
              </a:tr>
              <a:tr h="44865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84821" marR="3534" marT="353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 dirty="0">
                          <a:effectLst/>
                          <a:latin typeface="Calibri Light" panose="020F0302020204030204" pitchFamily="34" charset="0"/>
                        </a:rPr>
                        <a:t>Covid-19 or other factors may come into play with unavoidable time off, which could delay the project.</a:t>
                      </a:r>
                    </a:p>
                  </a:txBody>
                  <a:tcPr marL="3534" marR="3534" marT="3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506116"/>
                  </a:ext>
                </a:extLst>
              </a:tr>
              <a:tr h="20627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GB" sz="1400" b="1" i="0" u="none" strike="noStrike" dirty="0">
                          <a:effectLst/>
                          <a:latin typeface="Calibri Light" panose="020F0302020204030204" pitchFamily="34" charset="0"/>
                        </a:rPr>
                        <a:t>7)  Broadband/</a:t>
                      </a:r>
                      <a:r>
                        <a:rPr lang="en-GB" sz="1400" b="1" i="0" u="none" strike="noStrike" dirty="0" err="1">
                          <a:effectLst/>
                          <a:latin typeface="Calibri Light" panose="020F0302020204030204" pitchFamily="34" charset="0"/>
                        </a:rPr>
                        <a:t>wifi</a:t>
                      </a:r>
                      <a:r>
                        <a:rPr lang="en-GB" sz="1400" b="1" i="0" u="none" strike="noStrike" dirty="0">
                          <a:effectLst/>
                          <a:latin typeface="Calibri Light" panose="020F0302020204030204" pitchFamily="34" charset="0"/>
                        </a:rPr>
                        <a:t> connection</a:t>
                      </a:r>
                    </a:p>
                  </a:txBody>
                  <a:tcPr marL="3534" marR="3534" marT="353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126065"/>
                  </a:ext>
                </a:extLst>
              </a:tr>
              <a:tr h="44865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84821" marR="3534" marT="353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 dirty="0">
                          <a:effectLst/>
                          <a:latin typeface="Calibri Light" panose="020F0302020204030204" pitchFamily="34" charset="0"/>
                        </a:rPr>
                        <a:t>Remote working relies on a good broadband connection for </a:t>
                      </a:r>
                      <a:r>
                        <a:rPr lang="en-GB" sz="1400" b="0" i="0" u="none" strike="noStrike" dirty="0" err="1">
                          <a:effectLst/>
                          <a:latin typeface="Calibri Light" panose="020F0302020204030204" pitchFamily="34" charset="0"/>
                        </a:rPr>
                        <a:t>communitcation</a:t>
                      </a:r>
                      <a:r>
                        <a:rPr lang="en-GB" sz="1400" b="0" i="0" u="none" strike="noStrike" dirty="0">
                          <a:effectLst/>
                          <a:latin typeface="Calibri Light" panose="020F0302020204030204" pitchFamily="34" charset="0"/>
                        </a:rPr>
                        <a:t> and file sharing.</a:t>
                      </a:r>
                    </a:p>
                  </a:txBody>
                  <a:tcPr marL="3534" marR="3534" marT="3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543438"/>
                  </a:ext>
                </a:extLst>
              </a:tr>
              <a:tr h="20627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GB" sz="1400" b="1" i="0" u="none" strike="noStrike" dirty="0">
                          <a:effectLst/>
                          <a:latin typeface="Calibri Light" panose="020F0302020204030204" pitchFamily="34" charset="0"/>
                        </a:rPr>
                        <a:t>8)  Complexity of communication</a:t>
                      </a:r>
                    </a:p>
                  </a:txBody>
                  <a:tcPr marL="3534" marR="3534" marT="353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1481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84821" marR="3534" marT="353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 dirty="0">
                          <a:effectLst/>
                          <a:latin typeface="Calibri Light" panose="020F0302020204030204" pitchFamily="34" charset="0"/>
                        </a:rPr>
                        <a:t>Remote working makes it more difficult to explain complex problems.</a:t>
                      </a:r>
                    </a:p>
                  </a:txBody>
                  <a:tcPr marL="3534" marR="3534" marT="3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39514"/>
                  </a:ext>
                </a:extLst>
              </a:tr>
              <a:tr h="20627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GB" sz="1400" b="1" i="0" u="none" strike="noStrike" dirty="0">
                          <a:effectLst/>
                          <a:latin typeface="Calibri Light" panose="020F0302020204030204" pitchFamily="34" charset="0"/>
                        </a:rPr>
                        <a:t>9) Unrealistic expectations/inexperience</a:t>
                      </a:r>
                    </a:p>
                  </a:txBody>
                  <a:tcPr marL="3534" marR="3534" marT="353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0315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84821" marR="3534" marT="353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 dirty="0">
                          <a:effectLst/>
                          <a:latin typeface="Calibri Light" panose="020F0302020204030204" pitchFamily="34" charset="0"/>
                        </a:rPr>
                        <a:t>The goals of the project are not within programmer's coding capabilities</a:t>
                      </a:r>
                      <a:r>
                        <a:rPr lang="en-GB" sz="1400" b="1" i="0" u="none" strike="noStrike" dirty="0">
                          <a:effectLst/>
                          <a:latin typeface="Calibri Light" panose="020F0302020204030204" pitchFamily="34" charset="0"/>
                        </a:rPr>
                        <a:t>.</a:t>
                      </a:r>
                    </a:p>
                  </a:txBody>
                  <a:tcPr marL="3534" marR="3534" marT="3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464812"/>
                  </a:ext>
                </a:extLst>
              </a:tr>
              <a:tr h="20627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GB" sz="1400" b="1" i="0" u="none" strike="noStrike" dirty="0">
                          <a:effectLst/>
                          <a:latin typeface="Calibri Light" panose="020F0302020204030204" pitchFamily="34" charset="0"/>
                        </a:rPr>
                        <a:t>10) Natural/manmade disasters</a:t>
                      </a:r>
                    </a:p>
                  </a:txBody>
                  <a:tcPr marL="3534" marR="3534" marT="353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94812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84821" marR="3534" marT="353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 dirty="0">
                          <a:effectLst/>
                          <a:latin typeface="Calibri Light" panose="020F0302020204030204" pitchFamily="34" charset="0"/>
                        </a:rPr>
                        <a:t>Natural/manmade disaster's may prevent the project from being completed.</a:t>
                      </a:r>
                    </a:p>
                  </a:txBody>
                  <a:tcPr marL="3534" marR="3534" marT="3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581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07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C9F98-35F5-42EE-BA8A-C3D4F916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Risk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EB68CE-5D3F-41A2-8529-67446156C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066370"/>
              </p:ext>
            </p:extLst>
          </p:nvPr>
        </p:nvGraphicFramePr>
        <p:xfrm>
          <a:off x="4252843" y="510813"/>
          <a:ext cx="7369313" cy="5691204"/>
        </p:xfrm>
        <a:graphic>
          <a:graphicData uri="http://schemas.openxmlformats.org/drawingml/2006/table">
            <a:tbl>
              <a:tblPr/>
              <a:tblGrid>
                <a:gridCol w="3002599">
                  <a:extLst>
                    <a:ext uri="{9D8B030D-6E8A-4147-A177-3AD203B41FA5}">
                      <a16:colId xmlns:a16="http://schemas.microsoft.com/office/drawing/2014/main" val="3057239589"/>
                    </a:ext>
                  </a:extLst>
                </a:gridCol>
                <a:gridCol w="452129">
                  <a:extLst>
                    <a:ext uri="{9D8B030D-6E8A-4147-A177-3AD203B41FA5}">
                      <a16:colId xmlns:a16="http://schemas.microsoft.com/office/drawing/2014/main" val="1095225860"/>
                    </a:ext>
                  </a:extLst>
                </a:gridCol>
                <a:gridCol w="637618">
                  <a:extLst>
                    <a:ext uri="{9D8B030D-6E8A-4147-A177-3AD203B41FA5}">
                      <a16:colId xmlns:a16="http://schemas.microsoft.com/office/drawing/2014/main" val="2094254552"/>
                    </a:ext>
                  </a:extLst>
                </a:gridCol>
                <a:gridCol w="3276967">
                  <a:extLst>
                    <a:ext uri="{9D8B030D-6E8A-4147-A177-3AD203B41FA5}">
                      <a16:colId xmlns:a16="http://schemas.microsoft.com/office/drawing/2014/main" val="1188280000"/>
                    </a:ext>
                  </a:extLst>
                </a:gridCol>
              </a:tblGrid>
              <a:tr h="43295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effectLst/>
                          <a:latin typeface="Calibri Light" panose="020F0302020204030204" pitchFamily="34" charset="0"/>
                        </a:rPr>
                        <a:t>Risk Category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effectLst/>
                          <a:latin typeface="Calibri Light" panose="020F0302020204030204" pitchFamily="34" charset="0"/>
                        </a:rPr>
                        <a:t>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effectLst/>
                          <a:latin typeface="Calibri Light" panose="020F0302020204030204" pitchFamily="34" charset="0"/>
                        </a:rPr>
                        <a:t>Ranking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effectLst/>
                          <a:latin typeface="Calibri Light" panose="020F0302020204030204" pitchFamily="34" charset="0"/>
                        </a:rPr>
                        <a:t>Risk Mitigation Strategy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275662"/>
                  </a:ext>
                </a:extLst>
              </a:tr>
              <a:tr h="454639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i="0" u="none" strike="noStrike">
                          <a:effectLst/>
                          <a:latin typeface="Calibri Light" panose="020F0302020204030204" pitchFamily="34" charset="0"/>
                        </a:rPr>
                        <a:t>1)  Lack of planning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H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Project plan with Kanban board and continously update.  Establish clear goals.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589483"/>
                  </a:ext>
                </a:extLst>
              </a:tr>
              <a:tr h="676995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i="0" u="none" strike="noStrike">
                          <a:effectLst/>
                          <a:latin typeface="Calibri Light" panose="020F0302020204030204" pitchFamily="34" charset="0"/>
                        </a:rPr>
                        <a:t>2)  Unrealistic schedule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Make sure your allow adequate time for planning, design, testing, and documentation.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603365"/>
                  </a:ext>
                </a:extLst>
              </a:tr>
              <a:tr h="676995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i="0" u="none" strike="noStrike">
                          <a:effectLst/>
                          <a:latin typeface="Calibri Light" panose="020F0302020204030204" pitchFamily="34" charset="0"/>
                        </a:rPr>
                        <a:t>3) Hardware/ Software failure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H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Ensure virus software installed and working.  Make sure all software programs are installed and tested early on in the project.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038856"/>
                  </a:ext>
                </a:extLst>
              </a:tr>
              <a:tr h="676995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i="0" u="none" strike="noStrike">
                          <a:effectLst/>
                          <a:latin typeface="Calibri Light" panose="020F0302020204030204" pitchFamily="34" charset="0"/>
                        </a:rPr>
                        <a:t>4)  Scope creep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H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Make sure each stage of the project is well planned and documented, and includes schecduled time for the design process.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336088"/>
                  </a:ext>
                </a:extLst>
              </a:tr>
              <a:tr h="454639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i="0" u="none" strike="noStrike">
                          <a:effectLst/>
                          <a:latin typeface="Calibri Light" panose="020F0302020204030204" pitchFamily="34" charset="0"/>
                        </a:rPr>
                        <a:t>5)  Tutor support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Make sure all channels of communitcation are used to ensure support.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620893"/>
                  </a:ext>
                </a:extLst>
              </a:tr>
              <a:tr h="676995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i="0" u="none" strike="noStrike">
                          <a:effectLst/>
                          <a:latin typeface="Calibri Light" panose="020F0302020204030204" pitchFamily="34" charset="0"/>
                        </a:rPr>
                        <a:t>6)  Illness/unexpected events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H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Plan for disruptions.  Ensure Kanban board is well planned and is adjusted for any unforeseen circumstances.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744432"/>
                  </a:ext>
                </a:extLst>
              </a:tr>
              <a:tr h="676995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i="0" u="none" strike="noStrike">
                          <a:effectLst/>
                          <a:latin typeface="Calibri Light" panose="020F0302020204030204" pitchFamily="34" charset="0"/>
                        </a:rPr>
                        <a:t>7)  Broadband/wifi connection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Make sure there is a backup system in place, like a mobile hotspot, or a community space that supplies free wifi connection.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742129"/>
                  </a:ext>
                </a:extLst>
              </a:tr>
              <a:tr h="254679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i="0" u="none" strike="noStrike">
                          <a:effectLst/>
                          <a:latin typeface="Calibri Light" panose="020F0302020204030204" pitchFamily="34" charset="0"/>
                        </a:rPr>
                        <a:t>8)  Complexity of communication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Simplify complex ideas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96210"/>
                  </a:ext>
                </a:extLst>
              </a:tr>
              <a:tr h="454639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i="0" u="none" strike="noStrike">
                          <a:effectLst/>
                          <a:latin typeface="Calibri Light" panose="020F0302020204030204" pitchFamily="34" charset="0"/>
                        </a:rPr>
                        <a:t>9) Unrealistic expectations/inexperience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Consider cutting out some program features. Plan skills workshopping time.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504550"/>
                  </a:ext>
                </a:extLst>
              </a:tr>
              <a:tr h="254679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i="0" u="none" strike="noStrike">
                          <a:effectLst/>
                          <a:latin typeface="Calibri Light" panose="020F0302020204030204" pitchFamily="34" charset="0"/>
                        </a:rPr>
                        <a:t>10) Natural/manmade disasters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>
                          <a:effectLst/>
                          <a:latin typeface="Calibri Light" panose="020F0302020204030204" pitchFamily="34" charset="0"/>
                        </a:rPr>
                        <a:t>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 dirty="0">
                          <a:effectLst/>
                          <a:latin typeface="Calibri Light" panose="020F0302020204030204" pitchFamily="34" charset="0"/>
                        </a:rPr>
                        <a:t>Ensure back-up systems are in place.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895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72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C9F98-35F5-42EE-BA8A-C3D4F916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Jira Board</a:t>
            </a: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2800" dirty="0">
                <a:solidFill>
                  <a:srgbClr val="FFFFFF"/>
                </a:solidFill>
              </a:rPr>
              <a:t>Kanban</a:t>
            </a:r>
            <a:br>
              <a:rPr lang="en-GB" sz="2800" dirty="0">
                <a:solidFill>
                  <a:srgbClr val="FFFFFF"/>
                </a:solidFill>
              </a:rPr>
            </a:br>
            <a:r>
              <a:rPr lang="en-GB" sz="2800" dirty="0">
                <a:solidFill>
                  <a:srgbClr val="FFFFFF"/>
                </a:solidFill>
              </a:rPr>
              <a:t>New Gen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A1C7DE1-2EA3-407B-8FA1-FDBE0F063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t="31467" r="17788" b="7083"/>
          <a:stretch/>
        </p:blipFill>
        <p:spPr>
          <a:xfrm>
            <a:off x="3267854" y="1081668"/>
            <a:ext cx="8534057" cy="473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9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C9F98-35F5-42EE-BA8A-C3D4F916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Testing</a:t>
            </a: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endParaRPr lang="en-GB" sz="28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3546CFE-8129-4DE6-914C-D67C81704AA3}"/>
              </a:ext>
            </a:extLst>
          </p:cNvPr>
          <p:cNvSpPr/>
          <p:nvPr/>
        </p:nvSpPr>
        <p:spPr>
          <a:xfrm>
            <a:off x="7222435" y="1192696"/>
            <a:ext cx="1749287" cy="425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E3CFB-239F-454C-8AE1-603F9BE46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61" t="26968" r="1068" b="10297"/>
          <a:stretch/>
        </p:blipFill>
        <p:spPr>
          <a:xfrm>
            <a:off x="3223867" y="1832922"/>
            <a:ext cx="8266047" cy="3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C9F98-35F5-42EE-BA8A-C3D4F916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Demonstration</a:t>
            </a: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endParaRPr lang="en-GB" sz="28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3546CFE-8129-4DE6-914C-D67C81704AA3}"/>
              </a:ext>
            </a:extLst>
          </p:cNvPr>
          <p:cNvSpPr/>
          <p:nvPr/>
        </p:nvSpPr>
        <p:spPr>
          <a:xfrm>
            <a:off x="7222435" y="1192696"/>
            <a:ext cx="1749287" cy="425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65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529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Montserrat Light</vt:lpstr>
      <vt:lpstr>Office Theme</vt:lpstr>
      <vt:lpstr>ims Project</vt:lpstr>
      <vt:lpstr>Contents</vt:lpstr>
      <vt:lpstr>Introduction </vt:lpstr>
      <vt:lpstr>Design ideas</vt:lpstr>
      <vt:lpstr>Risk Matrix</vt:lpstr>
      <vt:lpstr>Risk Matrix</vt:lpstr>
      <vt:lpstr>Jira Board   Kanban New Gen</vt:lpstr>
      <vt:lpstr>Testing   </vt:lpstr>
      <vt:lpstr>Demonstration   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Shiva King</dc:creator>
  <cp:lastModifiedBy>Shiva King</cp:lastModifiedBy>
  <cp:revision>10</cp:revision>
  <dcterms:created xsi:type="dcterms:W3CDTF">2020-07-16T20:49:47Z</dcterms:created>
  <dcterms:modified xsi:type="dcterms:W3CDTF">2020-07-17T08:50:10Z</dcterms:modified>
</cp:coreProperties>
</file>