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4"/>
  </p:sldMasterIdLst>
  <p:notesMasterIdLst>
    <p:notesMasterId r:id="rId36"/>
  </p:notesMasterIdLst>
  <p:handoutMasterIdLst>
    <p:handoutMasterId r:id="rId37"/>
  </p:handoutMasterIdLst>
  <p:sldIdLst>
    <p:sldId id="257" r:id="rId5"/>
    <p:sldId id="258" r:id="rId6"/>
    <p:sldId id="260" r:id="rId7"/>
    <p:sldId id="261" r:id="rId8"/>
    <p:sldId id="262" r:id="rId9"/>
    <p:sldId id="263" r:id="rId10"/>
    <p:sldId id="264" r:id="rId11"/>
    <p:sldId id="259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8" r:id="rId23"/>
    <p:sldId id="275" r:id="rId24"/>
    <p:sldId id="279" r:id="rId25"/>
    <p:sldId id="276" r:id="rId26"/>
    <p:sldId id="277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04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34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C2751-278C-4682-9C3F-0FF7B4FCFAE7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6890-466E-41CD-A28A-B1EBDF22CA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F0845-D09E-4AF9-9623-EA7EA0297EF3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CD11A-EED3-40CE-98A3-28FEE84867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04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223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2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693A-2307-4FDC-9539-08DC9083DDED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88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BDA2-EB00-4A4D-86B7-63E286A484E5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202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BDA2-EB00-4A4D-86B7-63E286A484E5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930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BDA2-EB00-4A4D-86B7-63E286A484E5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25455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BDA2-EB00-4A4D-86B7-63E286A484E5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789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BDA2-EB00-4A4D-86B7-63E286A484E5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1106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BDA2-EB00-4A4D-86B7-63E286A484E5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4033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EA7-B10E-4739-92FE-8993461CC0B7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18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C13F-2D2A-49BA-966D-6530A12E7C15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2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E1C1-C26F-4479-A8BD-144B4C139DA5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5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9E61-C2D6-49AB-83F2-8FC9FEFBDAFD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8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E74F-367A-4D3C-8AA7-FA60CCA05EAE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3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3F9C-6465-4987-8E4E-615CFD4753AA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5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EFD6-3C20-43C6-9E75-1A9D48D9576F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8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3D5A-A484-46EE-9DC8-9A16BFF8327E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2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7BC8-78D1-4FEB-9D4F-E22E45CC04F7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62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8210-870C-4A62-9D1B-4B25162550AB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6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0CABDA2-EB00-4A4D-86B7-63E286A484E5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03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  <p:sldLayoutId id="2147483960" r:id="rId13"/>
    <p:sldLayoutId id="2147483961" r:id="rId14"/>
    <p:sldLayoutId id="2147483962" r:id="rId15"/>
    <p:sldLayoutId id="2147483963" r:id="rId16"/>
    <p:sldLayoutId id="214748396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6648" userDrawn="1">
          <p15:clr>
            <a:srgbClr val="F26B43"/>
          </p15:clr>
        </p15:guide>
        <p15:guide id="5" orient="horz" pos="3528" userDrawn="1">
          <p15:clr>
            <a:srgbClr val="F26B43"/>
          </p15:clr>
        </p15:guide>
        <p15:guide id="6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028" y="259235"/>
            <a:ext cx="8001000" cy="3803717"/>
          </a:xfrm>
        </p:spPr>
        <p:txBody>
          <a:bodyPr>
            <a:noAutofit/>
          </a:bodyPr>
          <a:lstStyle/>
          <a:p>
            <a:pPr algn="ctr"/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LOAN –STATUS </a:t>
            </a:r>
            <a:b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PREDICTION USING</a:t>
            </a:r>
            <a:b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3937" y="4343486"/>
            <a:ext cx="6400800" cy="1947333"/>
          </a:xfrm>
        </p:spPr>
        <p:txBody>
          <a:bodyPr/>
          <a:lstStyle/>
          <a:p>
            <a:r>
              <a:rPr lang="en-US" b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Shivaleela K  - 232126</a:t>
            </a:r>
          </a:p>
          <a:p>
            <a:r>
              <a:rPr lang="en-US" b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Shradha – 232127</a:t>
            </a:r>
          </a:p>
          <a:p>
            <a:r>
              <a:rPr lang="en-US" b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Sweedal – 232128</a:t>
            </a:r>
          </a:p>
          <a:p>
            <a:r>
              <a:rPr lang="en-US" b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Sooraj - 232129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D0A256-5656-525D-48F5-062794CB3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14" y="490496"/>
            <a:ext cx="5096586" cy="1295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641989-86F1-0596-6DE1-91569511873B}"/>
              </a:ext>
            </a:extLst>
          </p:cNvPr>
          <p:cNvSpPr txBox="1"/>
          <p:nvPr/>
        </p:nvSpPr>
        <p:spPr>
          <a:xfrm>
            <a:off x="933254" y="2045616"/>
            <a:ext cx="8229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effectLst/>
                <a:latin typeface="Consolas" panose="020B0609020204030204" pitchFamily="49" charset="0"/>
              </a:rPr>
              <a:t>#</a:t>
            </a:r>
            <a:r>
              <a:rPr lang="en-US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missing values in the columns</a:t>
            </a:r>
          </a:p>
          <a:p>
            <a:r>
              <a:rPr lang="en-US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data.isnull().sum()*100/len(data)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FB2563-3D7B-5849-1A1B-E15D45ACF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761" y="3095535"/>
            <a:ext cx="3286584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86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ABBBF4-DE4B-7FA6-7940-6367B272C21C}"/>
              </a:ext>
            </a:extLst>
          </p:cNvPr>
          <p:cNvSpPr txBox="1"/>
          <p:nvPr/>
        </p:nvSpPr>
        <p:spPr>
          <a:xfrm>
            <a:off x="358219" y="320511"/>
            <a:ext cx="88046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#Finding out the mode of Credit_History column</a:t>
            </a:r>
          </a:p>
          <a:p>
            <a:r>
              <a:rPr lang="en-US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data['Credit_History'].mode()[0]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71196-15E4-FBDD-8AF1-353DCDFD271B}"/>
              </a:ext>
            </a:extLst>
          </p:cNvPr>
          <p:cNvSpPr txBox="1"/>
          <p:nvPr/>
        </p:nvSpPr>
        <p:spPr>
          <a:xfrm>
            <a:off x="358218" y="966842"/>
            <a:ext cx="111519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#Filling the Credit_History column with its mode</a:t>
            </a:r>
          </a:p>
          <a:p>
            <a:r>
              <a:rPr lang="en-US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data['Credit_History']=data['Credit_History'].fillna(data['Credit_History'].mode()[0])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950C8-A05B-AED8-86A0-E616349129BD}"/>
              </a:ext>
            </a:extLst>
          </p:cNvPr>
          <p:cNvSpPr txBox="1"/>
          <p:nvPr/>
        </p:nvSpPr>
        <p:spPr>
          <a:xfrm>
            <a:off x="518474" y="1936338"/>
            <a:ext cx="88800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#Percentage of missing values in the columns</a:t>
            </a:r>
          </a:p>
          <a:p>
            <a:r>
              <a:rPr lang="en-US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data.isnull().sum()*100/len(data)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A3F10B-6788-2533-D1E8-36AAC2765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663" y="2857163"/>
            <a:ext cx="2657846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25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61089C-EB2F-CE21-E62A-4189D180E23F}"/>
              </a:ext>
            </a:extLst>
          </p:cNvPr>
          <p:cNvSpPr txBox="1"/>
          <p:nvPr/>
        </p:nvSpPr>
        <p:spPr>
          <a:xfrm>
            <a:off x="509047" y="471340"/>
            <a:ext cx="86538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#Displaying the dataframe after treating the missing values</a:t>
            </a:r>
          </a:p>
          <a:p>
            <a:r>
              <a:rPr lang="en-US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A08EAE-28B8-A581-EF34-3EB0D4576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42" y="1268300"/>
            <a:ext cx="11406433" cy="16818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C6D5E7-06C8-C1E8-EE2D-812A3B0C86C2}"/>
              </a:ext>
            </a:extLst>
          </p:cNvPr>
          <p:cNvSpPr txBox="1"/>
          <p:nvPr/>
        </p:nvSpPr>
        <p:spPr>
          <a:xfrm>
            <a:off x="226242" y="3119678"/>
            <a:ext cx="89366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 out shape of the dataframe after treating the missing values.</a:t>
            </a:r>
          </a:p>
          <a:p>
            <a:r>
              <a:rPr lang="en-US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data.shape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453BE5-9D66-5DF3-ED62-E0E3E5DBF885}"/>
              </a:ext>
            </a:extLst>
          </p:cNvPr>
          <p:cNvSpPr txBox="1"/>
          <p:nvPr/>
        </p:nvSpPr>
        <p:spPr>
          <a:xfrm>
            <a:off x="358219" y="3791405"/>
            <a:ext cx="7786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IN" b="0" i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>
                <a:effectLst/>
                <a:latin typeface="Consolas" panose="020B0609020204030204" pitchFamily="49" charset="0"/>
              </a:rPr>
              <a:t>(553, 13)</a:t>
            </a:r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3BC305-0957-00C4-0B11-6F1037AB2DFA}"/>
              </a:ext>
            </a:extLst>
          </p:cNvPr>
          <p:cNvSpPr txBox="1"/>
          <p:nvPr/>
        </p:nvSpPr>
        <p:spPr>
          <a:xfrm>
            <a:off x="226242" y="4402913"/>
            <a:ext cx="75225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#Statistical measures</a:t>
            </a:r>
          </a:p>
          <a:p>
            <a:r>
              <a:rPr lang="en-IN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data.describe()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8BD21A7-36EC-9E83-E685-65F599B2B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181" y="4294929"/>
            <a:ext cx="8377287" cy="25895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733C96-02C5-17C7-8B71-B6E13F9A32CA}"/>
              </a:ext>
            </a:extLst>
          </p:cNvPr>
          <p:cNvSpPr txBox="1"/>
          <p:nvPr/>
        </p:nvSpPr>
        <p:spPr>
          <a:xfrm>
            <a:off x="226242" y="5510909"/>
            <a:ext cx="237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Output  =&gt;&gt;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824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DD75F0-9F91-8CBB-030F-E344A7B3A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77" y="391326"/>
            <a:ext cx="11236751" cy="21915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32E20D-B4D6-98B2-C69E-399099524A6C}"/>
              </a:ext>
            </a:extLst>
          </p:cNvPr>
          <p:cNvSpPr txBox="1"/>
          <p:nvPr/>
        </p:nvSpPr>
        <p:spPr>
          <a:xfrm>
            <a:off x="631596" y="2776863"/>
            <a:ext cx="86820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Converting categorical columns to numeric coloumns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5A414-E462-A259-A80E-84CE04B9ACE1}"/>
              </a:ext>
            </a:extLst>
          </p:cNvPr>
          <p:cNvSpPr txBox="1"/>
          <p:nvPr/>
        </p:nvSpPr>
        <p:spPr>
          <a:xfrm>
            <a:off x="339365" y="3322651"/>
            <a:ext cx="82673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#Finding unique values from Dependents column</a:t>
            </a:r>
          </a:p>
          <a:p>
            <a:r>
              <a:rPr lang="en-US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data['Dependents'].unique()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422C8-7B41-1337-4C21-F42A3F95E5AE}"/>
              </a:ext>
            </a:extLst>
          </p:cNvPr>
          <p:cNvSpPr txBox="1"/>
          <p:nvPr/>
        </p:nvSpPr>
        <p:spPr>
          <a:xfrm>
            <a:off x="1781666" y="4053105"/>
            <a:ext cx="6919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>
                <a:effectLst/>
                <a:latin typeface="Consolas" panose="020B0609020204030204" pitchFamily="49" charset="0"/>
              </a:rPr>
              <a:t>Output :</a:t>
            </a:r>
            <a:r>
              <a:rPr lang="en-US" b="0" i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array([1., 0., 2., 3.])</a:t>
            </a:r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759C59-D2FB-5E5A-7057-83CD3B75F696}"/>
              </a:ext>
            </a:extLst>
          </p:cNvPr>
          <p:cNvSpPr txBox="1"/>
          <p:nvPr/>
        </p:nvSpPr>
        <p:spPr>
          <a:xfrm>
            <a:off x="339365" y="4514444"/>
            <a:ext cx="61085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#Finding unique values from Loan_Status column</a:t>
            </a:r>
          </a:p>
          <a:p>
            <a:r>
              <a:rPr lang="en-US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data['Loan_Status'].unique()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BD7C6C-092A-FE43-10EA-C7868904D4D8}"/>
              </a:ext>
            </a:extLst>
          </p:cNvPr>
          <p:cNvSpPr txBox="1"/>
          <p:nvPr/>
        </p:nvSpPr>
        <p:spPr>
          <a:xfrm>
            <a:off x="1781666" y="5275350"/>
            <a:ext cx="7164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 :</a:t>
            </a:r>
            <a:r>
              <a:rPr lang="en-US" b="0" i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array(['N', 'Y'], dtype=object)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920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C852F0-5AC9-7F69-3127-AD714C7C082D}"/>
              </a:ext>
            </a:extLst>
          </p:cNvPr>
          <p:cNvSpPr txBox="1"/>
          <p:nvPr/>
        </p:nvSpPr>
        <p:spPr>
          <a:xfrm>
            <a:off x="358218" y="235671"/>
            <a:ext cx="1173637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#Label encoding of the categorical columns</a:t>
            </a:r>
          </a:p>
          <a:p>
            <a:r>
              <a:rPr lang="en-IN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data['Gender']=data['Gender'].map({'Male':0,'Female':1})</a:t>
            </a:r>
          </a:p>
          <a:p>
            <a:r>
              <a:rPr lang="en-IN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data['Married']=data['Married'].map({'No':0,'Yes':1})</a:t>
            </a:r>
          </a:p>
          <a:p>
            <a:r>
              <a:rPr lang="en-IN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data['Education']=data['Education'].map({'Graduate':0,'Not Graduate':1})</a:t>
            </a:r>
          </a:p>
          <a:p>
            <a:r>
              <a:rPr lang="en-IN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data['Self_Employed']=data['Self_Employed'].map({'No':1,'Yes':0})</a:t>
            </a:r>
          </a:p>
          <a:p>
            <a:r>
              <a:rPr lang="en-IN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data['Property_Area']=data['Property_Area'].map({'Urban':0,'Semiurban':1,'Rural':2})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DE1A7-F007-54EE-43A3-ED102684372F}"/>
              </a:ext>
            </a:extLst>
          </p:cNvPr>
          <p:cNvSpPr txBox="1"/>
          <p:nvPr/>
        </p:nvSpPr>
        <p:spPr>
          <a:xfrm>
            <a:off x="424206" y="2230552"/>
            <a:ext cx="88046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#Converting class values to numerical values</a:t>
            </a:r>
          </a:p>
          <a:p>
            <a:r>
              <a:rPr lang="en-US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data['Loan_Status']=data['Loan_Status'].map({'N':0,'Y':1})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2DDAED-4754-D158-8972-82A07D02E810}"/>
              </a:ext>
            </a:extLst>
          </p:cNvPr>
          <p:cNvSpPr txBox="1"/>
          <p:nvPr/>
        </p:nvSpPr>
        <p:spPr>
          <a:xfrm>
            <a:off x="424206" y="2950066"/>
            <a:ext cx="87386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#Displaying data after label encoding.</a:t>
            </a:r>
          </a:p>
          <a:p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ata.head()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sz="2000" b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57B9AA-76EE-58FF-BCE4-C814F13A3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15" y="4128622"/>
            <a:ext cx="11736370" cy="193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79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6E4DA7-0C4D-F80C-3F6C-93F2E82EFAFF}"/>
              </a:ext>
            </a:extLst>
          </p:cNvPr>
          <p:cNvSpPr txBox="1"/>
          <p:nvPr/>
        </p:nvSpPr>
        <p:spPr>
          <a:xfrm>
            <a:off x="424206" y="151534"/>
            <a:ext cx="1120847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:Univariate analysis of Numerical Variables </a:t>
            </a:r>
            <a:endParaRPr lang="en-IN" sz="2900" b="1">
              <a:solidFill>
                <a:srgbClr val="D4D4D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41758F-C460-03DB-6DAC-D6422BC0C0C4}"/>
              </a:ext>
            </a:extLst>
          </p:cNvPr>
          <p:cNvSpPr txBox="1"/>
          <p:nvPr/>
        </p:nvSpPr>
        <p:spPr>
          <a:xfrm>
            <a:off x="424206" y="680418"/>
            <a:ext cx="87386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#Histogram =&gt; Loan_Amount_Term</a:t>
            </a:r>
          </a:p>
          <a:p>
            <a:r>
              <a:rPr lang="en-US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plt.hist(data["Loan_Amount_Term"])</a:t>
            </a:r>
          </a:p>
          <a:p>
            <a:r>
              <a:rPr lang="en-US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plt.xlabel("Loan Amount Term")</a:t>
            </a:r>
          </a:p>
          <a:p>
            <a:r>
              <a:rPr lang="en-US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plt.ylabel("Count")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AA03F7-BB02-7648-B5C8-3423945F9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06" y="2040903"/>
            <a:ext cx="4682021" cy="45060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8472C6-0BB3-0CDC-5F18-7FBD2D724FB4}"/>
              </a:ext>
            </a:extLst>
          </p:cNvPr>
          <p:cNvSpPr txBox="1"/>
          <p:nvPr/>
        </p:nvSpPr>
        <p:spPr>
          <a:xfrm>
            <a:off x="6096000" y="680418"/>
            <a:ext cx="610856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Violinplot =&gt; Co Applicant Income</a:t>
            </a:r>
          </a:p>
          <a:p>
            <a:r>
              <a:rPr lang="en-US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plt.violinplot(data["CoapplicantIncome"])</a:t>
            </a:r>
          </a:p>
          <a:p>
            <a:r>
              <a:rPr lang="en-US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plt.xlabel("Co-Application Income")</a:t>
            </a:r>
          </a:p>
          <a:p>
            <a:r>
              <a:rPr lang="en-US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plt.ylabel("Count")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5D859C1-19A9-3955-D584-51C9FB067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42604"/>
            <a:ext cx="5175316" cy="470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02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E9BAA2-4F66-D3D2-088B-1BF362E4C369}"/>
              </a:ext>
            </a:extLst>
          </p:cNvPr>
          <p:cNvSpPr txBox="1"/>
          <p:nvPr/>
        </p:nvSpPr>
        <p:spPr>
          <a:xfrm>
            <a:off x="509048" y="305731"/>
            <a:ext cx="986043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 of categorical variable </a:t>
            </a:r>
            <a:endParaRPr lang="en-IN" sz="29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BE0EB4-0D37-7D74-2BDA-3032D40165D5}"/>
              </a:ext>
            </a:extLst>
          </p:cNvPr>
          <p:cNvSpPr txBox="1"/>
          <p:nvPr/>
        </p:nvSpPr>
        <p:spPr>
          <a:xfrm>
            <a:off x="593889" y="844340"/>
            <a:ext cx="59577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Bar graph =&gt; Gender</a:t>
            </a:r>
          </a:p>
          <a:p>
            <a:r>
              <a:rPr lang="en-IN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gender_counts = data['Gender'].value_counts()</a:t>
            </a:r>
          </a:p>
          <a:p>
            <a:r>
              <a:rPr lang="en-IN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plt.bar(gender_counts.index,gender_counts.values)</a:t>
            </a:r>
          </a:p>
          <a:p>
            <a:r>
              <a:rPr lang="en-IN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plt.title("Gender Distribution")</a:t>
            </a:r>
          </a:p>
          <a:p>
            <a:r>
              <a:rPr lang="en-IN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plt.xlabel("Gender")</a:t>
            </a:r>
          </a:p>
          <a:p>
            <a:r>
              <a:rPr lang="en-IN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plt.ylabel("Count")</a:t>
            </a:r>
          </a:p>
          <a:p>
            <a:r>
              <a:rPr lang="en-IN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plt.show()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7EC8E5-62BD-952B-34A0-6F026BF43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53" y="3172218"/>
            <a:ext cx="5957739" cy="33800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12AFB1-C2F8-8C24-D68B-7E03D4F49E7F}"/>
              </a:ext>
            </a:extLst>
          </p:cNvPr>
          <p:cNvSpPr txBox="1"/>
          <p:nvPr/>
        </p:nvSpPr>
        <p:spPr>
          <a:xfrm>
            <a:off x="6551629" y="844340"/>
            <a:ext cx="580691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Pie chart =&gt; Dependents</a:t>
            </a:r>
          </a:p>
          <a:p>
            <a:r>
              <a:rPr lang="en-IN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dependents = data['Dependents'].value_counts()</a:t>
            </a:r>
          </a:p>
          <a:p>
            <a:r>
              <a:rPr lang="en-IN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plt.pie(dependents.values, labels=dependents.index, autopct='%1.1f%%')</a:t>
            </a:r>
          </a:p>
          <a:p>
            <a:r>
              <a:rPr lang="en-IN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plt.title("Dependents Distribution")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EB99F0-172B-00D0-6601-D147EEA84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365" y="2550970"/>
            <a:ext cx="4304849" cy="423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26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8BD998-CEBF-7FDC-D668-4B9E99F95C1C}"/>
              </a:ext>
            </a:extLst>
          </p:cNvPr>
          <p:cNvSpPr txBox="1"/>
          <p:nvPr/>
        </p:nvSpPr>
        <p:spPr>
          <a:xfrm>
            <a:off x="150829" y="113122"/>
            <a:ext cx="610856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Scatterplot =&gt; Applicant Income &amp; Loan Amount</a:t>
            </a:r>
          </a:p>
          <a:p>
            <a:r>
              <a:rPr lang="en-IN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plt.scatter(data['ApplicantIncome'], data['LoanAmount'])</a:t>
            </a:r>
          </a:p>
          <a:p>
            <a:r>
              <a:rPr lang="en-IN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plt.title("Scatter Plot of Applicant Income vs LoanAmount")</a:t>
            </a:r>
          </a:p>
          <a:p>
            <a:r>
              <a:rPr lang="en-IN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plt.xlabel("Applicant Income")</a:t>
            </a:r>
          </a:p>
          <a:p>
            <a:r>
              <a:rPr lang="en-IN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plt.ylabel("Loan Amount")</a:t>
            </a:r>
          </a:p>
          <a:p>
            <a:r>
              <a:rPr lang="en-IN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plt.show()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78D22-A933-58AC-5435-EBE4DBFBC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29" y="2359891"/>
            <a:ext cx="5260157" cy="4384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E74FD7-76F8-B6AC-5BF2-11E7C0F05223}"/>
              </a:ext>
            </a:extLst>
          </p:cNvPr>
          <p:cNvSpPr txBox="1"/>
          <p:nvPr/>
        </p:nvSpPr>
        <p:spPr>
          <a:xfrm>
            <a:off x="6183984" y="279431"/>
            <a:ext cx="610856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Jointplot =&gt; ApplicantIncome &amp; Loan Amount</a:t>
            </a:r>
          </a:p>
          <a:p>
            <a:r>
              <a:rPr lang="en-US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sns.jointplot(data, x="LoanAmount", y="ApplicantIncome", kind="scatter")</a:t>
            </a:r>
          </a:p>
          <a:p>
            <a:r>
              <a:rPr lang="en-US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plt.suptitle("Joint plot of Loan Amount &amp; Applicant Income")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753C87-6796-EEA7-1EA6-50F9DE26A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624" y="2076956"/>
            <a:ext cx="4996065" cy="459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62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1D525E-96B6-8D3F-40A9-0D21021AB722}"/>
              </a:ext>
            </a:extLst>
          </p:cNvPr>
          <p:cNvSpPr txBox="1"/>
          <p:nvPr/>
        </p:nvSpPr>
        <p:spPr>
          <a:xfrm>
            <a:off x="471340" y="339365"/>
            <a:ext cx="83050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 of Categorical Variables :</a:t>
            </a:r>
            <a:endParaRPr lang="en-IN" sz="27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107AE1-9D04-6DC0-0DF1-90E4374261A2}"/>
              </a:ext>
            </a:extLst>
          </p:cNvPr>
          <p:cNvSpPr txBox="1"/>
          <p:nvPr/>
        </p:nvSpPr>
        <p:spPr>
          <a:xfrm>
            <a:off x="452487" y="792099"/>
            <a:ext cx="58069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Countplot =&gt; Education &amp; Loan Status</a:t>
            </a:r>
          </a:p>
          <a:p>
            <a:r>
              <a:rPr lang="en-US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sns.countplot(data, x="Education", hue="Loan_Status")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3D7C31-2455-3714-F50A-80401B935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40" y="1941672"/>
            <a:ext cx="5656750" cy="39783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AC2259-4475-7181-3765-3C62B6EB4B5E}"/>
              </a:ext>
            </a:extLst>
          </p:cNvPr>
          <p:cNvSpPr txBox="1"/>
          <p:nvPr/>
        </p:nvSpPr>
        <p:spPr>
          <a:xfrm>
            <a:off x="6400799" y="792099"/>
            <a:ext cx="5665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Barplot =&gt; Gender &amp; Application Income</a:t>
            </a:r>
          </a:p>
          <a:p>
            <a:r>
              <a:rPr lang="en-IN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sns.barplot(data, x="Gender", y="ApplicantIncome")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428F22-4F75-8DBB-9FF1-910ADDC1C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055" y="1798831"/>
            <a:ext cx="5420413" cy="427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55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9F8E52-AAB9-BF45-8401-D755F4AB2AA8}"/>
              </a:ext>
            </a:extLst>
          </p:cNvPr>
          <p:cNvSpPr txBox="1"/>
          <p:nvPr/>
        </p:nvSpPr>
        <p:spPr>
          <a:xfrm>
            <a:off x="103695" y="188784"/>
            <a:ext cx="61085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Boxplot =&gt; Self Employed &amp; Application Income</a:t>
            </a:r>
          </a:p>
          <a:p>
            <a:r>
              <a:rPr lang="en-US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sns.boxplot(data, x="Self_Employed", y="ApplicantIncome")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FDB5F-7775-13BB-B254-1151DF03C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46" y="1215110"/>
            <a:ext cx="5624900" cy="44786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D21A9B-B2F8-D12A-F324-97EE63D00403}"/>
              </a:ext>
            </a:extLst>
          </p:cNvPr>
          <p:cNvSpPr txBox="1"/>
          <p:nvPr/>
        </p:nvSpPr>
        <p:spPr>
          <a:xfrm>
            <a:off x="6221450" y="240282"/>
            <a:ext cx="58668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Displot =&gt; Applicant Income &amp; Married</a:t>
            </a:r>
          </a:p>
          <a:p>
            <a:r>
              <a:rPr lang="en-US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sns.displot(data, x= "ApplicantIncome", hue="Married", kind="kde")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7B28FC-38BC-C253-DFEA-E6E508F60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956" y="1215110"/>
            <a:ext cx="5326144" cy="447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1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845864-BE00-B1C0-F483-FA3B0141736D}"/>
              </a:ext>
            </a:extLst>
          </p:cNvPr>
          <p:cNvSpPr txBox="1"/>
          <p:nvPr/>
        </p:nvSpPr>
        <p:spPr>
          <a:xfrm>
            <a:off x="584462" y="688156"/>
            <a:ext cx="10614581" cy="23083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/>
              <a:t>Importing Data and Libraries</a:t>
            </a:r>
          </a:p>
          <a:p>
            <a:endParaRPr lang="en-US" b="1"/>
          </a:p>
          <a:p>
            <a:r>
              <a:rPr lang="en-I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 </a:t>
            </a:r>
          </a:p>
          <a:p>
            <a:r>
              <a:rPr lang="en-I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numpy as np</a:t>
            </a:r>
          </a:p>
          <a:p>
            <a:r>
              <a:rPr lang="en-I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matplotlib.pyplot as plt</a:t>
            </a:r>
          </a:p>
          <a:p>
            <a:r>
              <a:rPr lang="en-I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data= pd.read_csv("C:/Users/Shivaleela Koodlappa/Desktop/Second sem/Machinelearning/loan_data.csv")</a:t>
            </a:r>
          </a:p>
          <a:p>
            <a:r>
              <a:rPr lang="en-I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790D2-9665-09BD-F8A8-4C7764CB0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62" y="3120272"/>
            <a:ext cx="7004115" cy="366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27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264229-419D-F614-9767-6CA3BDECFDA2}"/>
              </a:ext>
            </a:extLst>
          </p:cNvPr>
          <p:cNvSpPr txBox="1"/>
          <p:nvPr/>
        </p:nvSpPr>
        <p:spPr>
          <a:xfrm>
            <a:off x="424206" y="192565"/>
            <a:ext cx="98698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 :</a:t>
            </a:r>
            <a:endParaRPr lang="en-IN" sz="27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E445E-6122-642F-C898-D6362E0FAFDB}"/>
              </a:ext>
            </a:extLst>
          </p:cNvPr>
          <p:cNvSpPr txBox="1"/>
          <p:nvPr/>
        </p:nvSpPr>
        <p:spPr>
          <a:xfrm>
            <a:off x="424206" y="700396"/>
            <a:ext cx="109350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#Heatmap =&gt; All numerical data </a:t>
            </a:r>
          </a:p>
          <a:p>
            <a:r>
              <a:rPr lang="en-IN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num_df = data.select_dtypes(include=['number']) </a:t>
            </a:r>
          </a:p>
          <a:p>
            <a:r>
              <a:rPr lang="en-IN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sns.heatmap(num_df.corr(), annot=True)</a:t>
            </a:r>
          </a:p>
          <a:p>
            <a:r>
              <a:rPr lang="en-IN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plt.title("Correlation Heatmap for all Numerial Variables")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8F9F03-C059-3E16-C961-3B47FAD53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76" y="2023835"/>
            <a:ext cx="9398524" cy="472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11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6A2038-1202-B707-F642-037E3DB766D7}"/>
              </a:ext>
            </a:extLst>
          </p:cNvPr>
          <p:cNvSpPr txBox="1"/>
          <p:nvPr/>
        </p:nvSpPr>
        <p:spPr>
          <a:xfrm>
            <a:off x="339366" y="314236"/>
            <a:ext cx="575663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Barplot =&gt; Gender, Application Income, Loan Status</a:t>
            </a:r>
          </a:p>
          <a:p>
            <a:r>
              <a:rPr lang="en-US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sns.barplot(data, x="Gender", y="ApplicantIncome", hue="Loan_Status")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8E9D6-8844-9F9E-7C11-1FD2128AF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042" y="1759661"/>
            <a:ext cx="5948305" cy="456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62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DC8D1A-E9D1-7FA6-F485-9CD971CC303F}"/>
              </a:ext>
            </a:extLst>
          </p:cNvPr>
          <p:cNvSpPr txBox="1"/>
          <p:nvPr/>
        </p:nvSpPr>
        <p:spPr>
          <a:xfrm>
            <a:off x="480767" y="452487"/>
            <a:ext cx="86820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hist() =&gt; All numeric variables</a:t>
            </a:r>
          </a:p>
          <a:p>
            <a:r>
              <a:rPr lang="en-US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data.hist(bins=50, figsize=(12, 8))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14C924-B986-63AF-9D8B-FFAB1E5A8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51" y="1098818"/>
            <a:ext cx="8682086" cy="56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73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B1DD15-5163-88A8-3D68-EBA586D39F98}"/>
              </a:ext>
            </a:extLst>
          </p:cNvPr>
          <p:cNvSpPr txBox="1"/>
          <p:nvPr/>
        </p:nvSpPr>
        <p:spPr>
          <a:xfrm>
            <a:off x="292231" y="329938"/>
            <a:ext cx="1143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 feature matrix in x and target (response) variable in y vector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0C6A3-F636-2A33-5066-98C6BC9BC1CE}"/>
              </a:ext>
            </a:extLst>
          </p:cNvPr>
          <p:cNvSpPr txBox="1"/>
          <p:nvPr/>
        </p:nvSpPr>
        <p:spPr>
          <a:xfrm>
            <a:off x="207390" y="699271"/>
            <a:ext cx="89554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#Drop the loan_id column from the dataframe.</a:t>
            </a:r>
          </a:p>
          <a:p>
            <a:r>
              <a:rPr lang="en-US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data=data.drop('Loan_ID',axis=1)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E6213A-C39E-57D4-EC6A-523F785097B2}"/>
              </a:ext>
            </a:extLst>
          </p:cNvPr>
          <p:cNvSpPr txBox="1"/>
          <p:nvPr/>
        </p:nvSpPr>
        <p:spPr>
          <a:xfrm>
            <a:off x="292231" y="1442301"/>
            <a:ext cx="88706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#Displaying the first 5 records after droping the loan_id column</a:t>
            </a:r>
          </a:p>
          <a:p>
            <a:r>
              <a:rPr lang="en-US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data.head()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74D88B-0EEA-DED0-8520-FF2A9A5EC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90" y="2185331"/>
            <a:ext cx="11293311" cy="1535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C7EC2A-1A83-4237-6724-46FB28AD081D}"/>
              </a:ext>
            </a:extLst>
          </p:cNvPr>
          <p:cNvSpPr txBox="1"/>
          <p:nvPr/>
        </p:nvSpPr>
        <p:spPr>
          <a:xfrm>
            <a:off x="207390" y="3921798"/>
            <a:ext cx="111142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#Creating the new data frame with all the attributes accept for class attribute</a:t>
            </a:r>
          </a:p>
          <a:p>
            <a:r>
              <a:rPr lang="en-US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X=data.drop('Loan_Status',axis=1)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5C7361-4167-F801-2B09-DC95211D3057}"/>
              </a:ext>
            </a:extLst>
          </p:cNvPr>
          <p:cNvSpPr txBox="1"/>
          <p:nvPr/>
        </p:nvSpPr>
        <p:spPr>
          <a:xfrm>
            <a:off x="207390" y="4568129"/>
            <a:ext cx="99452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#Storing the Loan_status or class data in variable y</a:t>
            </a:r>
          </a:p>
          <a:p>
            <a:r>
              <a:rPr lang="en-US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Y=data['Loan_Status']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58A1D1-916A-C0DC-80A9-89B7DF3EBC22}"/>
              </a:ext>
            </a:extLst>
          </p:cNvPr>
          <p:cNvSpPr txBox="1"/>
          <p:nvPr/>
        </p:nvSpPr>
        <p:spPr>
          <a:xfrm>
            <a:off x="207390" y="5277794"/>
            <a:ext cx="61085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#Print X dataframe</a:t>
            </a:r>
          </a:p>
          <a:p>
            <a:r>
              <a:rPr lang="en-IN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</a:p>
        </p:txBody>
      </p:sp>
    </p:spTree>
    <p:extLst>
      <p:ext uri="{BB962C8B-B14F-4D97-AF65-F5344CB8AC3E}">
        <p14:creationId xmlns:p14="http://schemas.microsoft.com/office/powerpoint/2010/main" val="1330138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CAA067-1043-5CC7-E1D4-DCE34C236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863" y="242443"/>
            <a:ext cx="7154273" cy="63731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90EA09-2B51-0AE7-AB19-4DC0F987ACA1}"/>
              </a:ext>
            </a:extLst>
          </p:cNvPr>
          <p:cNvSpPr txBox="1"/>
          <p:nvPr/>
        </p:nvSpPr>
        <p:spPr>
          <a:xfrm>
            <a:off x="895546" y="242443"/>
            <a:ext cx="384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158207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22B42C-91B0-C402-2E9B-B370E1225200}"/>
              </a:ext>
            </a:extLst>
          </p:cNvPr>
          <p:cNvSpPr txBox="1"/>
          <p:nvPr/>
        </p:nvSpPr>
        <p:spPr>
          <a:xfrm>
            <a:off x="414779" y="358219"/>
            <a:ext cx="11293311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900" b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 :</a:t>
            </a:r>
          </a:p>
          <a:p>
            <a:pPr algn="ctr"/>
            <a:endParaRPr lang="en-US" sz="2900" b="0">
              <a:solidFill>
                <a:srgbClr val="6A995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#Selecting the columns which require scaling</a:t>
            </a:r>
          </a:p>
          <a:p>
            <a:r>
              <a:rPr lang="en-US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cols=['ApplicantIncome','CoapplicantIncome','LoanAmount','Loan_Amount_Term']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FFE36-8A7F-9C99-DF0D-673367EA5B3B}"/>
              </a:ext>
            </a:extLst>
          </p:cNvPr>
          <p:cNvSpPr txBox="1"/>
          <p:nvPr/>
        </p:nvSpPr>
        <p:spPr>
          <a:xfrm>
            <a:off x="414779" y="1897102"/>
            <a:ext cx="87480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#Importing library which is reqiured for scaling</a:t>
            </a:r>
          </a:p>
          <a:p>
            <a:r>
              <a:rPr lang="en-US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sklearn.preprocessing import StandardScaler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69188C-141B-518A-E6A7-0AD2E81C65FE}"/>
              </a:ext>
            </a:extLst>
          </p:cNvPr>
          <p:cNvSpPr txBox="1"/>
          <p:nvPr/>
        </p:nvSpPr>
        <p:spPr>
          <a:xfrm>
            <a:off x="414779" y="2543433"/>
            <a:ext cx="8748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#Performing feature scaling </a:t>
            </a:r>
          </a:p>
          <a:p>
            <a:r>
              <a:rPr lang="en-US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st=StandardScaler()</a:t>
            </a:r>
          </a:p>
          <a:p>
            <a:r>
              <a:rPr lang="en-US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X[cols]=st.fit_transform(X[cols])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847D54-AC3D-40B1-CEDB-0EE259547BFE}"/>
              </a:ext>
            </a:extLst>
          </p:cNvPr>
          <p:cNvSpPr txBox="1"/>
          <p:nvPr/>
        </p:nvSpPr>
        <p:spPr>
          <a:xfrm>
            <a:off x="414779" y="3435985"/>
            <a:ext cx="8748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A681F0-E111-070A-FFD8-ECD3F52D6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283" y="2868148"/>
            <a:ext cx="8078770" cy="403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16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8D6EE1-4DBA-71FA-8930-437562BB7800}"/>
              </a:ext>
            </a:extLst>
          </p:cNvPr>
          <p:cNvSpPr txBox="1"/>
          <p:nvPr/>
        </p:nvSpPr>
        <p:spPr>
          <a:xfrm>
            <a:off x="386498" y="367645"/>
            <a:ext cx="1145356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Splitting the dataset into train and test data and applying K-Fold Cross Validation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3FCD1-C8FB-E163-AFD2-2CEF87C0AE00}"/>
              </a:ext>
            </a:extLst>
          </p:cNvPr>
          <p:cNvSpPr txBox="1"/>
          <p:nvPr/>
        </p:nvSpPr>
        <p:spPr>
          <a:xfrm>
            <a:off x="461913" y="934200"/>
            <a:ext cx="115289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#Defing the function to  train and test data and applying K-Fold Cross Validation.</a:t>
            </a:r>
          </a:p>
          <a:p>
            <a:r>
              <a:rPr lang="en-IN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model_df={}</a:t>
            </a:r>
          </a:p>
          <a:p>
            <a:r>
              <a:rPr lang="en-IN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 model_val(model,X,Y):</a:t>
            </a:r>
          </a:p>
          <a:p>
            <a:r>
              <a:rPr lang="en-IN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x_train,x_test,y_train,y_test=train_test_split(X,Y,test_size=0.20,random_state=42)</a:t>
            </a:r>
          </a:p>
          <a:p>
            <a:r>
              <a:rPr lang="en-IN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model.fit(x_train,y_train)</a:t>
            </a:r>
          </a:p>
          <a:p>
            <a:r>
              <a:rPr lang="en-IN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y_pred=model.predict(x_test)</a:t>
            </a:r>
          </a:p>
          <a:p>
            <a:r>
              <a:rPr lang="en-IN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print(f'{model} accuracy score is {accuracy_score(y_test,y_pred)}')</a:t>
            </a:r>
          </a:p>
          <a:p>
            <a:r>
              <a:rPr lang="en-IN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#5 Fold Cross Validation.</a:t>
            </a:r>
          </a:p>
          <a:p>
            <a:r>
              <a:rPr lang="en-IN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score=cross_val_score(model,X,Y,cv=5)</a:t>
            </a:r>
          </a:p>
          <a:p>
            <a:r>
              <a:rPr lang="en-IN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print(f'{model} average cross val score is {np.mean(score)}')</a:t>
            </a:r>
          </a:p>
          <a:p>
            <a:r>
              <a:rPr lang="en-IN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model_df[model]=round(np.mean(score)*100,2)</a:t>
            </a:r>
          </a:p>
          <a:p>
            <a:r>
              <a:rPr lang="en-IN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667B9-CB3D-C0CA-DB1E-660A9CD701B3}"/>
              </a:ext>
            </a:extLst>
          </p:cNvPr>
          <p:cNvSpPr txBox="1"/>
          <p:nvPr/>
        </p:nvSpPr>
        <p:spPr>
          <a:xfrm>
            <a:off x="461912" y="4072379"/>
            <a:ext cx="62216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IN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LogisticRegression</a:t>
            </a:r>
          </a:p>
          <a:p>
            <a:r>
              <a:rPr lang="en-IN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sklearn.linear_model import LogisticRegression</a:t>
            </a:r>
          </a:p>
          <a:p>
            <a:r>
              <a:rPr lang="en-IN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model=LogisticRegression()</a:t>
            </a:r>
          </a:p>
          <a:p>
            <a:r>
              <a:rPr lang="en-IN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model_val(model,X,Y)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99FA32-9761-B524-F67A-213977325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602" y="5628769"/>
            <a:ext cx="6144482" cy="428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9B12C6-3619-038A-937C-CEC0D1FB12EB}"/>
              </a:ext>
            </a:extLst>
          </p:cNvPr>
          <p:cNvSpPr txBox="1"/>
          <p:nvPr/>
        </p:nvSpPr>
        <p:spPr>
          <a:xfrm>
            <a:off x="669304" y="5628769"/>
            <a:ext cx="6108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/>
              <a:t>: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246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97B156-C8A2-EFD8-286A-D2F1E33CF7F7}"/>
              </a:ext>
            </a:extLst>
          </p:cNvPr>
          <p:cNvSpPr txBox="1"/>
          <p:nvPr/>
        </p:nvSpPr>
        <p:spPr>
          <a:xfrm>
            <a:off x="491543" y="564572"/>
            <a:ext cx="85900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#SVM:</a:t>
            </a:r>
          </a:p>
          <a:p>
            <a:r>
              <a:rPr lang="sv-SE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sklearn import svm</a:t>
            </a:r>
          </a:p>
          <a:p>
            <a:r>
              <a:rPr lang="sv-SE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model=svm.SVC()</a:t>
            </a:r>
          </a:p>
          <a:p>
            <a:r>
              <a:rPr lang="sv-SE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model_val(model,X,Y)</a:t>
            </a:r>
          </a:p>
          <a:p>
            <a:endParaRPr lang="sv-SE" b="0">
              <a:solidFill>
                <a:srgbClr val="D4D4D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9B5330-BB80-C9DB-0533-8122991D4A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562"/>
          <a:stretch/>
        </p:blipFill>
        <p:spPr>
          <a:xfrm>
            <a:off x="2414329" y="1898620"/>
            <a:ext cx="4925112" cy="5057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63D806-F460-5427-2815-D25C6A3B267C}"/>
              </a:ext>
            </a:extLst>
          </p:cNvPr>
          <p:cNvSpPr txBox="1"/>
          <p:nvPr/>
        </p:nvSpPr>
        <p:spPr>
          <a:xfrm>
            <a:off x="424206" y="2819203"/>
            <a:ext cx="61085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#DecisionTreeClassifier</a:t>
            </a:r>
          </a:p>
          <a:p>
            <a:r>
              <a:rPr lang="en-IN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sklearn.tree import DecisionTreeClassifier</a:t>
            </a:r>
          </a:p>
          <a:p>
            <a:r>
              <a:rPr lang="en-IN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model=DecisionTreeClassifier()</a:t>
            </a:r>
          </a:p>
          <a:p>
            <a:r>
              <a:rPr lang="en-IN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model_val(model,X,Y)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E3D287-F133-2CA6-EE95-2171623C1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329" y="4273100"/>
            <a:ext cx="6677957" cy="5430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82430E-4C85-52FD-9513-132D53B38FE0}"/>
              </a:ext>
            </a:extLst>
          </p:cNvPr>
          <p:cNvSpPr txBox="1"/>
          <p:nvPr/>
        </p:nvSpPr>
        <p:spPr>
          <a:xfrm>
            <a:off x="424206" y="1841316"/>
            <a:ext cx="6108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/>
              <a:t>:</a:t>
            </a:r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B9117F-F7BB-57AE-9609-2CCD300F6A59}"/>
              </a:ext>
            </a:extLst>
          </p:cNvPr>
          <p:cNvSpPr txBox="1"/>
          <p:nvPr/>
        </p:nvSpPr>
        <p:spPr>
          <a:xfrm>
            <a:off x="491543" y="4281039"/>
            <a:ext cx="6108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/>
              <a:t>: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038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1E5D99-9DDA-E198-0CD3-A1D75017447E}"/>
              </a:ext>
            </a:extLst>
          </p:cNvPr>
          <p:cNvSpPr txBox="1"/>
          <p:nvPr/>
        </p:nvSpPr>
        <p:spPr>
          <a:xfrm>
            <a:off x="876692" y="169885"/>
            <a:ext cx="9841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 : </a:t>
            </a:r>
            <a:endParaRPr lang="en-I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1E79F-622A-FDF4-340B-3149EFC0086E}"/>
              </a:ext>
            </a:extLst>
          </p:cNvPr>
          <p:cNvSpPr txBox="1"/>
          <p:nvPr/>
        </p:nvSpPr>
        <p:spPr>
          <a:xfrm>
            <a:off x="801278" y="792212"/>
            <a:ext cx="8191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sklearn.model_selection import RandomizedSearchCV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DEEAE2-A6EF-2181-32AF-D36F320481BA}"/>
              </a:ext>
            </a:extLst>
          </p:cNvPr>
          <p:cNvSpPr txBox="1"/>
          <p:nvPr/>
        </p:nvSpPr>
        <p:spPr>
          <a:xfrm>
            <a:off x="725864" y="1491843"/>
            <a:ext cx="105894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log_red_grid={"C":np.logspace(-4,4,20),"solver":['liblinear']}</a:t>
            </a:r>
          </a:p>
          <a:p>
            <a:r>
              <a:rPr lang="en-IN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rs_log_reg=RandomizedSearchCV(LogisticRegression(),param_distributions=log_red_grid,n_iter=20,cv=5,verbose=True)</a:t>
            </a:r>
          </a:p>
          <a:p>
            <a:r>
              <a:rPr lang="en-IN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rs_log_reg.fit(X,Y)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47388-F99D-7A0F-12E4-33FBD967785F}"/>
              </a:ext>
            </a:extLst>
          </p:cNvPr>
          <p:cNvSpPr txBox="1"/>
          <p:nvPr/>
        </p:nvSpPr>
        <p:spPr>
          <a:xfrm>
            <a:off x="914400" y="1161544"/>
            <a:ext cx="762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: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409F12-4801-FA75-67F3-3F8ABAD1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28" y="2940037"/>
            <a:ext cx="6020640" cy="16194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573AA3-BF4C-FC34-3C6B-E5E8D0CAB3C7}"/>
              </a:ext>
            </a:extLst>
          </p:cNvPr>
          <p:cNvSpPr txBox="1"/>
          <p:nvPr/>
        </p:nvSpPr>
        <p:spPr>
          <a:xfrm>
            <a:off x="876692" y="4628561"/>
            <a:ext cx="766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Best score 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E5E64E-AF89-575C-7B84-FD69722935E9}"/>
              </a:ext>
            </a:extLst>
          </p:cNvPr>
          <p:cNvSpPr txBox="1"/>
          <p:nvPr/>
        </p:nvSpPr>
        <p:spPr>
          <a:xfrm>
            <a:off x="832728" y="4920230"/>
            <a:ext cx="3069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rs_log_reg.best_score_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1A8CA9-9292-4769-7DCD-2DC2216AD974}"/>
              </a:ext>
            </a:extLst>
          </p:cNvPr>
          <p:cNvSpPr txBox="1"/>
          <p:nvPr/>
        </p:nvSpPr>
        <p:spPr>
          <a:xfrm>
            <a:off x="3902697" y="4920230"/>
            <a:ext cx="438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Output :</a:t>
            </a:r>
            <a:r>
              <a:rPr lang="en-US"/>
              <a:t> </a:t>
            </a:r>
            <a:r>
              <a:rPr lang="en-IN" b="0" i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0.802964782964783</a:t>
            </a:r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DB4D5-C335-0DD6-6537-3BAC3644CA16}"/>
              </a:ext>
            </a:extLst>
          </p:cNvPr>
          <p:cNvSpPr txBox="1"/>
          <p:nvPr/>
        </p:nvSpPr>
        <p:spPr>
          <a:xfrm>
            <a:off x="788764" y="5396565"/>
            <a:ext cx="3113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rs_log_reg.best_params_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ACC968-567E-3775-B1BD-2C41BEB5F891}"/>
              </a:ext>
            </a:extLst>
          </p:cNvPr>
          <p:cNvSpPr txBox="1"/>
          <p:nvPr/>
        </p:nvSpPr>
        <p:spPr>
          <a:xfrm>
            <a:off x="4053525" y="5427591"/>
            <a:ext cx="734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Output: </a:t>
            </a:r>
            <a:r>
              <a:rPr lang="en-IN" b="0" i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{'solver': 'liblinear', 'C': 0.23357214690901212}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306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829DB6-2064-38F2-95EA-F891E299145D}"/>
              </a:ext>
            </a:extLst>
          </p:cNvPr>
          <p:cNvSpPr txBox="1"/>
          <p:nvPr/>
        </p:nvSpPr>
        <p:spPr>
          <a:xfrm>
            <a:off x="377072" y="727551"/>
            <a:ext cx="8785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svc_grid={'C':[0.25,0.50,0.75,1],"kernel":["linear"]}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DC61C2-5A10-8A77-DC8E-8AEA179EDCAB}"/>
              </a:ext>
            </a:extLst>
          </p:cNvPr>
          <p:cNvSpPr txBox="1"/>
          <p:nvPr/>
        </p:nvSpPr>
        <p:spPr>
          <a:xfrm>
            <a:off x="377072" y="358219"/>
            <a:ext cx="669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SVM : Support Vector Machine </a:t>
            </a:r>
            <a:endParaRPr lang="en-IN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CBA5E8-03A7-5FAF-393B-82C1EA2B0A9A}"/>
              </a:ext>
            </a:extLst>
          </p:cNvPr>
          <p:cNvSpPr txBox="1"/>
          <p:nvPr/>
        </p:nvSpPr>
        <p:spPr>
          <a:xfrm>
            <a:off x="461913" y="1096884"/>
            <a:ext cx="87009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rs_svc=RandomizedSearchCV(svm.SVC(),param_distributions=svc_grid,</a:t>
            </a:r>
          </a:p>
          <a:p>
            <a:r>
              <a:rPr lang="en-IN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n_iter=20,cv=5,verbose=True)</a:t>
            </a:r>
          </a:p>
          <a:p>
            <a:r>
              <a:rPr lang="en-IN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rs_svc.fit(X,Y)  </a:t>
            </a:r>
          </a:p>
          <a:p>
            <a:r>
              <a:rPr lang="en-IN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04920E-35B6-9E2A-CA14-39B9702C5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69" y="2297213"/>
            <a:ext cx="5630061" cy="16671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78581C-22D2-10DE-8250-E7D75A63DBAC}"/>
              </a:ext>
            </a:extLst>
          </p:cNvPr>
          <p:cNvSpPr txBox="1"/>
          <p:nvPr/>
        </p:nvSpPr>
        <p:spPr>
          <a:xfrm>
            <a:off x="669303" y="4841484"/>
            <a:ext cx="26489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rs_svc.best_score_</a:t>
            </a:r>
          </a:p>
          <a:p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rs_svc.best_params_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931AC2-7FDE-63FE-D0C0-F82F721EB6B3}"/>
              </a:ext>
            </a:extLst>
          </p:cNvPr>
          <p:cNvSpPr txBox="1"/>
          <p:nvPr/>
        </p:nvSpPr>
        <p:spPr>
          <a:xfrm>
            <a:off x="3966425" y="4795318"/>
            <a:ext cx="6099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 :</a:t>
            </a:r>
            <a:r>
              <a:rPr lang="en-IN" b="0" i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0.8066011466011467</a:t>
            </a:r>
          </a:p>
          <a:p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</a:rPr>
              <a:t>Output </a:t>
            </a:r>
            <a:r>
              <a:rPr lang="en-IN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b="0" i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{'kernel': 'linear', 'C': 0.25}</a:t>
            </a:r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5D4B92-B396-FD14-F79C-76C41229833C}"/>
              </a:ext>
            </a:extLst>
          </p:cNvPr>
          <p:cNvSpPr txBox="1"/>
          <p:nvPr/>
        </p:nvSpPr>
        <p:spPr>
          <a:xfrm>
            <a:off x="768974" y="4425986"/>
            <a:ext cx="271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score  : 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122307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9C3B4-3457-A1C5-F6EC-165836C31DBD}"/>
              </a:ext>
            </a:extLst>
          </p:cNvPr>
          <p:cNvSpPr txBox="1"/>
          <p:nvPr/>
        </p:nvSpPr>
        <p:spPr>
          <a:xfrm>
            <a:off x="1272619" y="904974"/>
            <a:ext cx="6985261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Getting Information: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44F9F-2842-300B-0BAD-11E50D67F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342" y="1551304"/>
            <a:ext cx="5020376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55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38ED5D-2154-D3E1-EF8E-C4037281E55E}"/>
              </a:ext>
            </a:extLst>
          </p:cNvPr>
          <p:cNvSpPr txBox="1"/>
          <p:nvPr/>
        </p:nvSpPr>
        <p:spPr>
          <a:xfrm>
            <a:off x="876692" y="149078"/>
            <a:ext cx="61274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#save the model</a:t>
            </a:r>
            <a:endParaRPr lang="en-IN" b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joblib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B7760-9538-2A5A-D0B1-F8B5D60EA8CC}"/>
              </a:ext>
            </a:extLst>
          </p:cNvPr>
          <p:cNvSpPr txBox="1"/>
          <p:nvPr/>
        </p:nvSpPr>
        <p:spPr>
          <a:xfrm>
            <a:off x="876692" y="661563"/>
            <a:ext cx="6108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joblib.dump(rf,'loan_status_prediction')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EC1165-3AD2-0FD4-903E-1A41FBCB75D6}"/>
              </a:ext>
            </a:extLst>
          </p:cNvPr>
          <p:cNvSpPr txBox="1"/>
          <p:nvPr/>
        </p:nvSpPr>
        <p:spPr>
          <a:xfrm>
            <a:off x="876692" y="1037741"/>
            <a:ext cx="6108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model=joblib.load('loan_status_prediction')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76AD8E-BD12-91A6-521D-167E422FC6A2}"/>
              </a:ext>
            </a:extLst>
          </p:cNvPr>
          <p:cNvSpPr txBox="1"/>
          <p:nvPr/>
        </p:nvSpPr>
        <p:spPr>
          <a:xfrm>
            <a:off x="895547" y="1376595"/>
            <a:ext cx="111519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r>
              <a:rPr lang="en-IN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df=pd.DataFrame({'Gender':1,'Married':1,'Dependents':0,'Education':2,'Self_Employed':2,'ApplicantIncome':2889</a:t>
            </a:r>
            <a:r>
              <a:rPr lang="en-I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'CoapplicantIncome':0.0,'LoanAmount':45,'Loan_Amount_Term':180,</a:t>
            </a:r>
          </a:p>
          <a:p>
            <a:r>
              <a:rPr lang="en-IN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'Credit_History':0,'Property_Area':1},index=[0])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DE9242-92A5-5A8D-E4A0-929AE80C7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7" y="2676156"/>
            <a:ext cx="9169138" cy="12315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C3CAB0-1F63-7146-5CA9-91249B592751}"/>
              </a:ext>
            </a:extLst>
          </p:cNvPr>
          <p:cNvSpPr txBox="1"/>
          <p:nvPr/>
        </p:nvSpPr>
        <p:spPr>
          <a:xfrm>
            <a:off x="898690" y="4065933"/>
            <a:ext cx="458142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#Predictiong The Results</a:t>
            </a:r>
          </a:p>
          <a:p>
            <a:r>
              <a:rPr lang="en-US" b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result=model.predict(df)</a:t>
            </a:r>
          </a:p>
          <a:p>
            <a:r>
              <a:rPr lang="en-US" b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print(result)</a:t>
            </a:r>
          </a:p>
          <a:p>
            <a:r>
              <a:rPr lang="en-US" b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result==1:</a:t>
            </a:r>
          </a:p>
          <a:p>
            <a:r>
              <a:rPr lang="en-US" b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print("Loan is approved")</a:t>
            </a:r>
          </a:p>
          <a:p>
            <a:r>
              <a:rPr lang="en-US" b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r>
              <a:rPr lang="en-US" b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print("Loan is not approved")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EB772C-3616-249B-652B-EC9643E37A6E}"/>
              </a:ext>
            </a:extLst>
          </p:cNvPr>
          <p:cNvSpPr txBox="1"/>
          <p:nvPr/>
        </p:nvSpPr>
        <p:spPr>
          <a:xfrm>
            <a:off x="5858758" y="6016424"/>
            <a:ext cx="118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ECDCEE1-F487-3AA5-5ADE-6BED5D12F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320" y="5981984"/>
            <a:ext cx="4449453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66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F27E89-67F5-070C-2FE4-A5A9007D43E9}"/>
              </a:ext>
            </a:extLst>
          </p:cNvPr>
          <p:cNvSpPr txBox="1"/>
          <p:nvPr/>
        </p:nvSpPr>
        <p:spPr>
          <a:xfrm>
            <a:off x="1168924" y="2592372"/>
            <a:ext cx="93136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  <a:p>
            <a:pPr algn="ctr"/>
            <a:endParaRPr lang="en-IN"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56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317933-2AFF-4573-4921-2D2272967FAE}"/>
              </a:ext>
            </a:extLst>
          </p:cNvPr>
          <p:cNvSpPr txBox="1"/>
          <p:nvPr/>
        </p:nvSpPr>
        <p:spPr>
          <a:xfrm>
            <a:off x="1084082" y="1159497"/>
            <a:ext cx="8512405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Finding How many Rows and columns are present in our data set:</a:t>
            </a:r>
            <a:endParaRPr lang="en-IN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803DAC-9B99-DF30-E1F7-906FEA592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82" y="1695349"/>
            <a:ext cx="4172532" cy="733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3A47C9-C5C2-1EC1-AD6C-67D9579CE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88" y="2814412"/>
            <a:ext cx="7297168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1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F23E70-DD86-6CCD-59D8-C81AC8FA15AA}"/>
              </a:ext>
            </a:extLst>
          </p:cNvPr>
          <p:cNvSpPr txBox="1"/>
          <p:nvPr/>
        </p:nvSpPr>
        <p:spPr>
          <a:xfrm>
            <a:off x="725864" y="697584"/>
            <a:ext cx="7088957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Getting Unique value from the dataset</a:t>
            </a:r>
            <a:endParaRPr lang="en-IN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CFD8B-14CA-F41B-CC0D-D978DF492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64" y="1181995"/>
            <a:ext cx="3991532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167BC3-724F-FA18-3C9C-4624CA37D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40" y="1324652"/>
            <a:ext cx="10872247" cy="52081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A45BFA-78FB-D8D3-6D88-4A7A00F91681}"/>
              </a:ext>
            </a:extLst>
          </p:cNvPr>
          <p:cNvSpPr txBox="1"/>
          <p:nvPr/>
        </p:nvSpPr>
        <p:spPr>
          <a:xfrm>
            <a:off x="598602" y="683443"/>
            <a:ext cx="491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: 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90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A5752C-0828-9BF7-7929-9BCF33115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1" y="301491"/>
            <a:ext cx="5553850" cy="58967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E23CC1-4988-5070-1F13-9637DB8F5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337" y="386362"/>
            <a:ext cx="6117997" cy="367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3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DD5FDB-899F-1580-5173-149167BF9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18" y="419475"/>
            <a:ext cx="4191585" cy="58682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C57BD4-F1AF-71EB-BA42-05108C8B2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781" y="419475"/>
            <a:ext cx="4744112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12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A0D77C-E3AB-47CD-1CDD-BA93612C3B4E}"/>
              </a:ext>
            </a:extLst>
          </p:cNvPr>
          <p:cNvSpPr txBox="1"/>
          <p:nvPr/>
        </p:nvSpPr>
        <p:spPr>
          <a:xfrm>
            <a:off x="282804" y="311086"/>
            <a:ext cx="96059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 of columns having missing values less than 5%.</a:t>
            </a:r>
          </a:p>
          <a:p>
            <a:r>
              <a:rPr lang="en-US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columns=['Gender','Married','Dependents','LoanAmount','Loan_Amount_Term']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8056BA-76B2-93E4-2F59-45BF01B13D75}"/>
              </a:ext>
            </a:extLst>
          </p:cNvPr>
          <p:cNvSpPr txBox="1"/>
          <p:nvPr/>
        </p:nvSpPr>
        <p:spPr>
          <a:xfrm>
            <a:off x="282804" y="1438184"/>
            <a:ext cx="88800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#Dropping the above listed columns</a:t>
            </a:r>
          </a:p>
          <a:p>
            <a:r>
              <a:rPr lang="en-US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data=data.dropna(subset=columns)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42F3A7-BD83-E476-C31B-1ED25B77219C}"/>
              </a:ext>
            </a:extLst>
          </p:cNvPr>
          <p:cNvSpPr txBox="1"/>
          <p:nvPr/>
        </p:nvSpPr>
        <p:spPr>
          <a:xfrm>
            <a:off x="282804" y="2401530"/>
            <a:ext cx="88140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#Percentage of missing values in the columns</a:t>
            </a:r>
          </a:p>
          <a:p>
            <a:r>
              <a:rPr lang="en-US" sz="2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data.isnull().sum()*100/len(data)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91A89F-E9D1-B36B-AE2B-60F003F80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195" y="3628574"/>
            <a:ext cx="4544059" cy="32294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AA6459-EAFA-F627-C822-DEA8DBFC9C31}"/>
              </a:ext>
            </a:extLst>
          </p:cNvPr>
          <p:cNvSpPr txBox="1"/>
          <p:nvPr/>
        </p:nvSpPr>
        <p:spPr>
          <a:xfrm>
            <a:off x="631595" y="3229426"/>
            <a:ext cx="585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Output : 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105000967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1BD8E5-A18E-435C-B431-90A6B59F4B6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265</TotalTime>
  <Words>1767</Words>
  <Application>Microsoft Office PowerPoint</Application>
  <PresentationFormat>Widescreen</PresentationFormat>
  <Paragraphs>198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Century Gothic</vt:lpstr>
      <vt:lpstr>Consolas</vt:lpstr>
      <vt:lpstr>Times New Roman</vt:lpstr>
      <vt:lpstr>Wingdings 3</vt:lpstr>
      <vt:lpstr>Slice</vt:lpstr>
      <vt:lpstr>LOAN –STATUS  PREDICTION USING 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STATUS   PREDICTION USING   MACHINE LEARNING</dc:title>
  <dc:creator>Shivaleela K</dc:creator>
  <cp:lastModifiedBy>Shivaleela K</cp:lastModifiedBy>
  <cp:revision>104</cp:revision>
  <dcterms:created xsi:type="dcterms:W3CDTF">2024-05-02T05:56:43Z</dcterms:created>
  <dcterms:modified xsi:type="dcterms:W3CDTF">2024-05-30T00:07:03Z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