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10" r:id="rId2"/>
    <p:sldId id="306" r:id="rId3"/>
    <p:sldId id="318" r:id="rId4"/>
    <p:sldId id="301" r:id="rId5"/>
    <p:sldId id="317" r:id="rId6"/>
    <p:sldId id="315" r:id="rId7"/>
    <p:sldId id="319" r:id="rId8"/>
    <p:sldId id="316" r:id="rId9"/>
    <p:sldId id="320" r:id="rId10"/>
    <p:sldId id="302" r:id="rId11"/>
    <p:sldId id="303" r:id="rId12"/>
    <p:sldId id="322" r:id="rId13"/>
    <p:sldId id="323" r:id="rId14"/>
    <p:sldId id="324" r:id="rId15"/>
    <p:sldId id="312" r:id="rId16"/>
    <p:sldId id="313" r:id="rId17"/>
    <p:sldId id="3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2"/>
    <p:restoredTop sz="91895" autoAdjust="0"/>
  </p:normalViewPr>
  <p:slideViewPr>
    <p:cSldViewPr snapToGrid="0" snapToObjects="1">
      <p:cViewPr varScale="1">
        <p:scale>
          <a:sx n="79" d="100"/>
          <a:sy n="79" d="100"/>
        </p:scale>
        <p:origin x="7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t>‹#›</a:t>
            </a:fld>
            <a:endParaRPr lang="en-US"/>
          </a:p>
        </p:txBody>
      </p:sp>
    </p:spTree>
    <p:extLst>
      <p:ext uri="{BB962C8B-B14F-4D97-AF65-F5344CB8AC3E}">
        <p14:creationId xmlns:p14="http://schemas.microsoft.com/office/powerpoint/2010/main"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This is an overview of the seven steps for ETL. The assignment focuses on Steps 1 thru 4 and Step 6</a:t>
            </a:r>
          </a:p>
          <a:p>
            <a:r>
              <a:rPr lang="en-US" sz="1800" b="1" u="sng" dirty="0"/>
              <a:t>Place your finished deliverables into one or more slides</a:t>
            </a:r>
            <a:r>
              <a:rPr lang="en-US" sz="1800" dirty="0"/>
              <a:t>. Add notes to provide additional information/context about what you have done</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a:t>
            </a:fld>
            <a:endParaRPr lang="en-US"/>
          </a:p>
        </p:txBody>
      </p:sp>
    </p:spTree>
    <p:extLst>
      <p:ext uri="{BB962C8B-B14F-4D97-AF65-F5344CB8AC3E}">
        <p14:creationId xmlns:p14="http://schemas.microsoft.com/office/powerpoint/2010/main" val="12021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13EBA-A1BA-BFEF-4F03-9A24700B48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C3B277-BDA9-8567-C6F2-51ACA3197A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0EB468-4DBD-7045-6D52-A53D026090FF}"/>
              </a:ext>
            </a:extLst>
          </p:cNvPr>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a:extLst>
              <a:ext uri="{FF2B5EF4-FFF2-40B4-BE49-F238E27FC236}">
                <a16:creationId xmlns:a16="http://schemas.microsoft.com/office/drawing/2014/main" id="{45CB1AE1-D354-66EC-2F67-57C8E91148D8}"/>
              </a:ext>
            </a:extLst>
          </p:cNvPr>
          <p:cNvSpPr>
            <a:spLocks noGrp="1"/>
          </p:cNvSpPr>
          <p:nvPr>
            <p:ph type="sldNum" sz="quarter" idx="5"/>
          </p:nvPr>
        </p:nvSpPr>
        <p:spPr/>
        <p:txBody>
          <a:bodyPr/>
          <a:lstStyle/>
          <a:p>
            <a:fld id="{F6DEF0AE-F339-5541-BCAE-6926BFE8D36E}" type="slidenum">
              <a:rPr lang="en-US" smtClean="0"/>
              <a:t>13</a:t>
            </a:fld>
            <a:endParaRPr lang="en-US"/>
          </a:p>
        </p:txBody>
      </p:sp>
    </p:spTree>
    <p:extLst>
      <p:ext uri="{BB962C8B-B14F-4D97-AF65-F5344CB8AC3E}">
        <p14:creationId xmlns:p14="http://schemas.microsoft.com/office/powerpoint/2010/main" val="2445325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BF8A4-C3FF-E0FD-91C3-5CCB59C525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B3EA3C-67FD-3D64-2512-C70CED26A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8DC782-A0BC-A646-7242-77B96EC71031}"/>
              </a:ext>
            </a:extLst>
          </p:cNvPr>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Submission Site.</a:t>
            </a:r>
          </a:p>
        </p:txBody>
      </p:sp>
      <p:sp>
        <p:nvSpPr>
          <p:cNvPr id="4" name="Slide Number Placeholder 3">
            <a:extLst>
              <a:ext uri="{FF2B5EF4-FFF2-40B4-BE49-F238E27FC236}">
                <a16:creationId xmlns:a16="http://schemas.microsoft.com/office/drawing/2014/main" id="{06C2BC1F-9F69-5BFF-737F-6806A308A417}"/>
              </a:ext>
            </a:extLst>
          </p:cNvPr>
          <p:cNvSpPr>
            <a:spLocks noGrp="1"/>
          </p:cNvSpPr>
          <p:nvPr>
            <p:ph type="sldNum" sz="quarter" idx="5"/>
          </p:nvPr>
        </p:nvSpPr>
        <p:spPr/>
        <p:txBody>
          <a:bodyPr/>
          <a:lstStyle/>
          <a:p>
            <a:fld id="{F6DEF0AE-F339-5541-BCAE-6926BFE8D36E}" type="slidenum">
              <a:rPr lang="en-US" smtClean="0"/>
              <a:t>14</a:t>
            </a:fld>
            <a:endParaRPr lang="en-US"/>
          </a:p>
        </p:txBody>
      </p:sp>
    </p:spTree>
    <p:extLst>
      <p:ext uri="{BB962C8B-B14F-4D97-AF65-F5344CB8AC3E}">
        <p14:creationId xmlns:p14="http://schemas.microsoft.com/office/powerpoint/2010/main" val="3860614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ETL code from Step 4 but do not submit output table. Use output table for Step 6.</a:t>
            </a:r>
          </a:p>
          <a:p>
            <a:endParaRPr lang="en-US" dirty="0"/>
          </a:p>
          <a:p>
            <a:r>
              <a:rPr lang="en-US" dirty="0"/>
              <a:t>There is no submission for this Step.</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15</a:t>
            </a:fld>
            <a:endParaRPr lang="en-US"/>
          </a:p>
        </p:txBody>
      </p:sp>
    </p:spTree>
    <p:extLst>
      <p:ext uri="{BB962C8B-B14F-4D97-AF65-F5344CB8AC3E}">
        <p14:creationId xmlns:p14="http://schemas.microsoft.com/office/powerpoint/2010/main" val="309780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p:cNvSpPr>
            <a:spLocks noGrp="1"/>
          </p:cNvSpPr>
          <p:nvPr>
            <p:ph type="sldNum" sz="quarter" idx="5"/>
          </p:nvPr>
        </p:nvSpPr>
        <p:spPr/>
        <p:txBody>
          <a:bodyPr/>
          <a:lstStyle/>
          <a:p>
            <a:fld id="{F6DEF0AE-F339-5541-BCAE-6926BFE8D36E}" type="slidenum">
              <a:rPr lang="en-US" smtClean="0"/>
              <a:t>16</a:t>
            </a:fld>
            <a:endParaRPr lang="en-US"/>
          </a:p>
        </p:txBody>
      </p:sp>
    </p:spTree>
    <p:extLst>
      <p:ext uri="{BB962C8B-B14F-4D97-AF65-F5344CB8AC3E}">
        <p14:creationId xmlns:p14="http://schemas.microsoft.com/office/powerpoint/2010/main" val="4222491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17</a:t>
            </a:fld>
            <a:endParaRPr lang="en-US"/>
          </a:p>
        </p:txBody>
      </p:sp>
    </p:spTree>
    <p:extLst>
      <p:ext uri="{BB962C8B-B14F-4D97-AF65-F5344CB8AC3E}">
        <p14:creationId xmlns:p14="http://schemas.microsoft.com/office/powerpoint/2010/main" val="9639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3</a:t>
            </a:fld>
            <a:endParaRPr lang="en-US"/>
          </a:p>
        </p:txBody>
      </p:sp>
    </p:spTree>
    <p:extLst>
      <p:ext uri="{BB962C8B-B14F-4D97-AF65-F5344CB8AC3E}">
        <p14:creationId xmlns:p14="http://schemas.microsoft.com/office/powerpoint/2010/main" val="41419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4</a:t>
            </a:fld>
            <a:endParaRPr lang="en-US"/>
          </a:p>
        </p:txBody>
      </p:sp>
    </p:spTree>
    <p:extLst>
      <p:ext uri="{BB962C8B-B14F-4D97-AF65-F5344CB8AC3E}">
        <p14:creationId xmlns:p14="http://schemas.microsoft.com/office/powerpoint/2010/main" val="419379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5</a:t>
            </a:fld>
            <a:endParaRPr lang="en-US"/>
          </a:p>
        </p:txBody>
      </p:sp>
    </p:spTree>
    <p:extLst>
      <p:ext uri="{BB962C8B-B14F-4D97-AF65-F5344CB8AC3E}">
        <p14:creationId xmlns:p14="http://schemas.microsoft.com/office/powerpoint/2010/main" val="361295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6</a:t>
            </a:fld>
            <a:endParaRPr lang="en-US"/>
          </a:p>
        </p:txBody>
      </p:sp>
    </p:spTree>
    <p:extLst>
      <p:ext uri="{BB962C8B-B14F-4D97-AF65-F5344CB8AC3E}">
        <p14:creationId xmlns:p14="http://schemas.microsoft.com/office/powerpoint/2010/main" val="425016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8</a:t>
            </a:fld>
            <a:endParaRPr lang="en-US"/>
          </a:p>
        </p:txBody>
      </p:sp>
    </p:spTree>
    <p:extLst>
      <p:ext uri="{BB962C8B-B14F-4D97-AF65-F5344CB8AC3E}">
        <p14:creationId xmlns:p14="http://schemas.microsoft.com/office/powerpoint/2010/main" val="2976960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1. See rubric for the types of topics to include here.</a:t>
            </a:r>
          </a:p>
        </p:txBody>
      </p:sp>
      <p:sp>
        <p:nvSpPr>
          <p:cNvPr id="4" name="Slide Number Placeholder 3"/>
          <p:cNvSpPr>
            <a:spLocks noGrp="1"/>
          </p:cNvSpPr>
          <p:nvPr>
            <p:ph type="sldNum" sz="quarter" idx="5"/>
          </p:nvPr>
        </p:nvSpPr>
        <p:spPr/>
        <p:txBody>
          <a:bodyPr/>
          <a:lstStyle/>
          <a:p>
            <a:fld id="{F6DEF0AE-F339-5541-BCAE-6926BFE8D36E}" type="slidenum">
              <a:rPr lang="en-US" smtClean="0"/>
              <a:t>10</a:t>
            </a:fld>
            <a:endParaRPr lang="en-US"/>
          </a:p>
        </p:txBody>
      </p:sp>
    </p:spTree>
    <p:extLst>
      <p:ext uri="{BB962C8B-B14F-4D97-AF65-F5344CB8AC3E}">
        <p14:creationId xmlns:p14="http://schemas.microsoft.com/office/powerpoint/2010/main" val="57530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p:cNvSpPr>
            <a:spLocks noGrp="1"/>
          </p:cNvSpPr>
          <p:nvPr>
            <p:ph type="sldNum" sz="quarter" idx="5"/>
          </p:nvPr>
        </p:nvSpPr>
        <p:spPr/>
        <p:txBody>
          <a:bodyPr/>
          <a:lstStyle/>
          <a:p>
            <a:fld id="{F6DEF0AE-F339-5541-BCAE-6926BFE8D36E}" type="slidenum">
              <a:rPr lang="en-US" smtClean="0"/>
              <a:t>11</a:t>
            </a:fld>
            <a:endParaRPr lang="en-US"/>
          </a:p>
        </p:txBody>
      </p:sp>
    </p:spTree>
    <p:extLst>
      <p:ext uri="{BB962C8B-B14F-4D97-AF65-F5344CB8AC3E}">
        <p14:creationId xmlns:p14="http://schemas.microsoft.com/office/powerpoint/2010/main" val="200575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BC1C7-FBFD-DC19-490C-358C766D01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ACC600-98BF-8DC7-B3A1-3993CBDBBB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2B3E06-D646-B2DA-3F71-42FF6B7947CE}"/>
              </a:ext>
            </a:extLst>
          </p:cNvPr>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a:extLst>
              <a:ext uri="{FF2B5EF4-FFF2-40B4-BE49-F238E27FC236}">
                <a16:creationId xmlns:a16="http://schemas.microsoft.com/office/drawing/2014/main" id="{E1DC1541-BDAB-E978-252C-950B267D78CA}"/>
              </a:ext>
            </a:extLst>
          </p:cNvPr>
          <p:cNvSpPr>
            <a:spLocks noGrp="1"/>
          </p:cNvSpPr>
          <p:nvPr>
            <p:ph type="sldNum" sz="quarter" idx="5"/>
          </p:nvPr>
        </p:nvSpPr>
        <p:spPr/>
        <p:txBody>
          <a:bodyPr/>
          <a:lstStyle/>
          <a:p>
            <a:fld id="{F6DEF0AE-F339-5541-BCAE-6926BFE8D36E}" type="slidenum">
              <a:rPr lang="en-US" smtClean="0"/>
              <a:t>12</a:t>
            </a:fld>
            <a:endParaRPr lang="en-US"/>
          </a:p>
        </p:txBody>
      </p:sp>
    </p:spTree>
    <p:extLst>
      <p:ext uri="{BB962C8B-B14F-4D97-AF65-F5344CB8AC3E}">
        <p14:creationId xmlns:p14="http://schemas.microsoft.com/office/powerpoint/2010/main" val="141463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B102AC-D81F-2048-AADA-6097FD745459}"/>
              </a:ext>
            </a:extLst>
          </p:cNvPr>
          <p:cNvSpPr>
            <a:spLocks noGrp="1"/>
          </p:cNvSpPr>
          <p:nvPr>
            <p:ph type="dt" sz="half" idx="10"/>
          </p:nvPr>
        </p:nvSpPr>
        <p:spPr/>
        <p:txBody>
          <a:bodyPr/>
          <a:lstStyle/>
          <a:p>
            <a:fld id="{E53B3646-E3D9-7D4D-B0A8-D078F50416C4}" type="datetimeFigureOut">
              <a:rPr lang="en-US" smtClean="0"/>
              <a:t>1/26/2025</a:t>
            </a:fld>
            <a:endParaRPr lang="en-US"/>
          </a:p>
        </p:txBody>
      </p:sp>
      <p:sp>
        <p:nvSpPr>
          <p:cNvPr id="5" name="Footer Placeholder 4">
            <a:extLst>
              <a:ext uri="{FF2B5EF4-FFF2-40B4-BE49-F238E27FC236}">
                <a16:creationId xmlns:a16="http://schemas.microsoft.com/office/drawing/2014/main"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3A18A-3C7B-7248-8432-5546B329C1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C2A0-240D-D64F-A499-146D60EF759E}"/>
              </a:ext>
            </a:extLst>
          </p:cNvPr>
          <p:cNvSpPr>
            <a:spLocks noGrp="1"/>
          </p:cNvSpPr>
          <p:nvPr>
            <p:ph type="dt" sz="half" idx="10"/>
          </p:nvPr>
        </p:nvSpPr>
        <p:spPr/>
        <p:txBody>
          <a:bodyPr/>
          <a:lstStyle/>
          <a:p>
            <a:fld id="{E53B3646-E3D9-7D4D-B0A8-D078F50416C4}" type="datetimeFigureOut">
              <a:rPr lang="en-US" smtClean="0"/>
              <a:t>1/26/2025</a:t>
            </a:fld>
            <a:endParaRPr lang="en-US"/>
          </a:p>
        </p:txBody>
      </p:sp>
      <p:sp>
        <p:nvSpPr>
          <p:cNvPr id="5" name="Footer Placeholder 4">
            <a:extLst>
              <a:ext uri="{FF2B5EF4-FFF2-40B4-BE49-F238E27FC236}">
                <a16:creationId xmlns:a16="http://schemas.microsoft.com/office/drawing/2014/main"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128F1-1CB1-524F-8D06-6B0F7F9DFFD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89A06-96AA-D34B-9295-6B0CEB4D7277}"/>
              </a:ext>
            </a:extLst>
          </p:cNvPr>
          <p:cNvSpPr>
            <a:spLocks noGrp="1"/>
          </p:cNvSpPr>
          <p:nvPr>
            <p:ph type="dt" sz="half" idx="10"/>
          </p:nvPr>
        </p:nvSpPr>
        <p:spPr/>
        <p:txBody>
          <a:bodyPr/>
          <a:lstStyle/>
          <a:p>
            <a:fld id="{E53B3646-E3D9-7D4D-B0A8-D078F50416C4}" type="datetimeFigureOut">
              <a:rPr lang="en-US" smtClean="0"/>
              <a:t>1/26/2025</a:t>
            </a:fld>
            <a:endParaRPr lang="en-US"/>
          </a:p>
        </p:txBody>
      </p:sp>
      <p:sp>
        <p:nvSpPr>
          <p:cNvPr id="5" name="Footer Placeholder 4">
            <a:extLst>
              <a:ext uri="{FF2B5EF4-FFF2-40B4-BE49-F238E27FC236}">
                <a16:creationId xmlns:a16="http://schemas.microsoft.com/office/drawing/2014/main"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09078-F7EC-F148-B01C-01FD8B34CE73}"/>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48EB0-D8E6-D34D-A0A9-CB6BADE7413B}"/>
              </a:ext>
            </a:extLst>
          </p:cNvPr>
          <p:cNvSpPr>
            <a:spLocks noGrp="1"/>
          </p:cNvSpPr>
          <p:nvPr>
            <p:ph type="dt" sz="half" idx="10"/>
          </p:nvPr>
        </p:nvSpPr>
        <p:spPr/>
        <p:txBody>
          <a:bodyPr/>
          <a:lstStyle/>
          <a:p>
            <a:fld id="{E53B3646-E3D9-7D4D-B0A8-D078F50416C4}" type="datetimeFigureOut">
              <a:rPr lang="en-US" smtClean="0"/>
              <a:t>1/26/2025</a:t>
            </a:fld>
            <a:endParaRPr lang="en-US"/>
          </a:p>
        </p:txBody>
      </p:sp>
      <p:sp>
        <p:nvSpPr>
          <p:cNvPr id="5" name="Footer Placeholder 4">
            <a:extLst>
              <a:ext uri="{FF2B5EF4-FFF2-40B4-BE49-F238E27FC236}">
                <a16:creationId xmlns:a16="http://schemas.microsoft.com/office/drawing/2014/main"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A57B6-11EE-F940-8DEE-EE9500EEFF8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A823D-78B6-1649-A1C6-798FF73AC32E}"/>
              </a:ext>
            </a:extLst>
          </p:cNvPr>
          <p:cNvSpPr>
            <a:spLocks noGrp="1"/>
          </p:cNvSpPr>
          <p:nvPr>
            <p:ph type="dt" sz="half" idx="10"/>
          </p:nvPr>
        </p:nvSpPr>
        <p:spPr/>
        <p:txBody>
          <a:bodyPr/>
          <a:lstStyle/>
          <a:p>
            <a:fld id="{E53B3646-E3D9-7D4D-B0A8-D078F50416C4}" type="datetimeFigureOut">
              <a:rPr lang="en-US" smtClean="0"/>
              <a:t>1/26/2025</a:t>
            </a:fld>
            <a:endParaRPr lang="en-US"/>
          </a:p>
        </p:txBody>
      </p:sp>
      <p:sp>
        <p:nvSpPr>
          <p:cNvPr id="5" name="Footer Placeholder 4">
            <a:extLst>
              <a:ext uri="{FF2B5EF4-FFF2-40B4-BE49-F238E27FC236}">
                <a16:creationId xmlns:a16="http://schemas.microsoft.com/office/drawing/2014/main"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A633-7BF8-E54E-84A1-0E98C47E0E2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11A24-2DF3-0F46-B4FC-83B3027557C6}"/>
              </a:ext>
            </a:extLst>
          </p:cNvPr>
          <p:cNvSpPr>
            <a:spLocks noGrp="1"/>
          </p:cNvSpPr>
          <p:nvPr>
            <p:ph type="dt" sz="half" idx="10"/>
          </p:nvPr>
        </p:nvSpPr>
        <p:spPr/>
        <p:txBody>
          <a:bodyPr/>
          <a:lstStyle/>
          <a:p>
            <a:fld id="{E53B3646-E3D9-7D4D-B0A8-D078F50416C4}" type="datetimeFigureOut">
              <a:rPr lang="en-US" smtClean="0"/>
              <a:t>1/26/2025</a:t>
            </a:fld>
            <a:endParaRPr lang="en-US"/>
          </a:p>
        </p:txBody>
      </p:sp>
      <p:sp>
        <p:nvSpPr>
          <p:cNvPr id="6" name="Footer Placeholder 5">
            <a:extLst>
              <a:ext uri="{FF2B5EF4-FFF2-40B4-BE49-F238E27FC236}">
                <a16:creationId xmlns:a16="http://schemas.microsoft.com/office/drawing/2014/main"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E6188-8C6B-1845-9D30-45C8914725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9EDA4-AF1E-C941-8832-D2009FA95CCE}"/>
              </a:ext>
            </a:extLst>
          </p:cNvPr>
          <p:cNvSpPr>
            <a:spLocks noGrp="1"/>
          </p:cNvSpPr>
          <p:nvPr>
            <p:ph type="dt" sz="half" idx="10"/>
          </p:nvPr>
        </p:nvSpPr>
        <p:spPr/>
        <p:txBody>
          <a:bodyPr/>
          <a:lstStyle/>
          <a:p>
            <a:fld id="{E53B3646-E3D9-7D4D-B0A8-D078F50416C4}" type="datetimeFigureOut">
              <a:rPr lang="en-US" smtClean="0"/>
              <a:t>1/26/2025</a:t>
            </a:fld>
            <a:endParaRPr lang="en-US"/>
          </a:p>
        </p:txBody>
      </p:sp>
      <p:sp>
        <p:nvSpPr>
          <p:cNvPr id="8" name="Footer Placeholder 7">
            <a:extLst>
              <a:ext uri="{FF2B5EF4-FFF2-40B4-BE49-F238E27FC236}">
                <a16:creationId xmlns:a16="http://schemas.microsoft.com/office/drawing/2014/main"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F3719-82C1-5E4F-B085-F384DC82134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D53C19-EA14-5C4D-A449-30860F84B1FE}"/>
              </a:ext>
            </a:extLst>
          </p:cNvPr>
          <p:cNvSpPr>
            <a:spLocks noGrp="1"/>
          </p:cNvSpPr>
          <p:nvPr>
            <p:ph type="dt" sz="half" idx="10"/>
          </p:nvPr>
        </p:nvSpPr>
        <p:spPr/>
        <p:txBody>
          <a:bodyPr/>
          <a:lstStyle/>
          <a:p>
            <a:fld id="{E53B3646-E3D9-7D4D-B0A8-D078F50416C4}" type="datetimeFigureOut">
              <a:rPr lang="en-US" smtClean="0"/>
              <a:t>1/26/2025</a:t>
            </a:fld>
            <a:endParaRPr lang="en-US"/>
          </a:p>
        </p:txBody>
      </p:sp>
      <p:sp>
        <p:nvSpPr>
          <p:cNvPr id="4" name="Footer Placeholder 3">
            <a:extLst>
              <a:ext uri="{FF2B5EF4-FFF2-40B4-BE49-F238E27FC236}">
                <a16:creationId xmlns:a16="http://schemas.microsoft.com/office/drawing/2014/main"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F6241-8D39-A449-91F3-08CAA3FB8007}"/>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DE0C-5DC0-6949-BBDA-C0D918A347B5}"/>
              </a:ext>
            </a:extLst>
          </p:cNvPr>
          <p:cNvSpPr>
            <a:spLocks noGrp="1"/>
          </p:cNvSpPr>
          <p:nvPr>
            <p:ph type="dt" sz="half" idx="10"/>
          </p:nvPr>
        </p:nvSpPr>
        <p:spPr/>
        <p:txBody>
          <a:bodyPr/>
          <a:lstStyle/>
          <a:p>
            <a:fld id="{E53B3646-E3D9-7D4D-B0A8-D078F50416C4}" type="datetimeFigureOut">
              <a:rPr lang="en-US" smtClean="0"/>
              <a:t>1/26/2025</a:t>
            </a:fld>
            <a:endParaRPr lang="en-US"/>
          </a:p>
        </p:txBody>
      </p:sp>
      <p:sp>
        <p:nvSpPr>
          <p:cNvPr id="3" name="Footer Placeholder 2">
            <a:extLst>
              <a:ext uri="{FF2B5EF4-FFF2-40B4-BE49-F238E27FC236}">
                <a16:creationId xmlns:a16="http://schemas.microsoft.com/office/drawing/2014/main"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7ADFE-69F6-954D-8E9E-1028D9F16560}"/>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08023F-D2DD-E746-A89C-AB5C3F373DCC}"/>
              </a:ext>
            </a:extLst>
          </p:cNvPr>
          <p:cNvSpPr>
            <a:spLocks noGrp="1"/>
          </p:cNvSpPr>
          <p:nvPr>
            <p:ph type="dt" sz="half" idx="10"/>
          </p:nvPr>
        </p:nvSpPr>
        <p:spPr/>
        <p:txBody>
          <a:bodyPr/>
          <a:lstStyle/>
          <a:p>
            <a:fld id="{E53B3646-E3D9-7D4D-B0A8-D078F50416C4}" type="datetimeFigureOut">
              <a:rPr lang="en-US" smtClean="0"/>
              <a:t>1/26/2025</a:t>
            </a:fld>
            <a:endParaRPr lang="en-US"/>
          </a:p>
        </p:txBody>
      </p:sp>
      <p:sp>
        <p:nvSpPr>
          <p:cNvPr id="6" name="Footer Placeholder 5">
            <a:extLst>
              <a:ext uri="{FF2B5EF4-FFF2-40B4-BE49-F238E27FC236}">
                <a16:creationId xmlns:a16="http://schemas.microsoft.com/office/drawing/2014/main"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D9D43-4A81-6749-8680-30E5EFFA7816}"/>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0843C-56E9-174B-9B43-9998EAF5B37A}"/>
              </a:ext>
            </a:extLst>
          </p:cNvPr>
          <p:cNvSpPr>
            <a:spLocks noGrp="1"/>
          </p:cNvSpPr>
          <p:nvPr>
            <p:ph type="dt" sz="half" idx="10"/>
          </p:nvPr>
        </p:nvSpPr>
        <p:spPr/>
        <p:txBody>
          <a:bodyPr/>
          <a:lstStyle/>
          <a:p>
            <a:fld id="{E53B3646-E3D9-7D4D-B0A8-D078F50416C4}" type="datetimeFigureOut">
              <a:rPr lang="en-US" smtClean="0"/>
              <a:t>1/26/2025</a:t>
            </a:fld>
            <a:endParaRPr lang="en-US"/>
          </a:p>
        </p:txBody>
      </p:sp>
      <p:sp>
        <p:nvSpPr>
          <p:cNvPr id="6" name="Footer Placeholder 5">
            <a:extLst>
              <a:ext uri="{FF2B5EF4-FFF2-40B4-BE49-F238E27FC236}">
                <a16:creationId xmlns:a16="http://schemas.microsoft.com/office/drawing/2014/main"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88C77-3756-F145-AC5F-04E466EF9EB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t>1/26/2025</a:t>
            </a:fld>
            <a:endParaRPr lang="en-US"/>
          </a:p>
        </p:txBody>
      </p:sp>
      <p:sp>
        <p:nvSpPr>
          <p:cNvPr id="5" name="Footer Placeholder 4">
            <a:extLst>
              <a:ext uri="{FF2B5EF4-FFF2-40B4-BE49-F238E27FC236}">
                <a16:creationId xmlns:a16="http://schemas.microsoft.com/office/drawing/2014/main"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t>‹#›</a:t>
            </a:fld>
            <a:endParaRPr lang="en-US"/>
          </a:p>
        </p:txBody>
      </p:sp>
    </p:spTree>
    <p:extLst>
      <p:ext uri="{BB962C8B-B14F-4D97-AF65-F5344CB8AC3E}">
        <p14:creationId xmlns:p14="http://schemas.microsoft.com/office/powerpoint/2010/main"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AFF89-6674-9845-8DD1-67FBED9897C8}"/>
              </a:ext>
            </a:extLst>
          </p:cNvPr>
          <p:cNvSpPr>
            <a:spLocks noGrp="1"/>
          </p:cNvSpPr>
          <p:nvPr>
            <p:ph type="title"/>
          </p:nvPr>
        </p:nvSpPr>
        <p:spPr>
          <a:xfrm>
            <a:off x="280737" y="433138"/>
            <a:ext cx="11630526" cy="4129338"/>
          </a:xfrm>
        </p:spPr>
        <p:txBody>
          <a:bodyPr>
            <a:normAutofit fontScale="90000"/>
          </a:bodyPr>
          <a:lstStyle/>
          <a:p>
            <a:r>
              <a:rPr lang="en-US" dirty="0"/>
              <a:t>Course 2 Module 5</a:t>
            </a:r>
            <a:br>
              <a:rPr lang="en-US" dirty="0"/>
            </a:br>
            <a:r>
              <a:rPr lang="en-US" dirty="0"/>
              <a:t>Programming Assignment</a:t>
            </a:r>
            <a:br>
              <a:rPr lang="en-US" dirty="0"/>
            </a:br>
            <a:br>
              <a:rPr lang="en-US" dirty="0"/>
            </a:br>
            <a:r>
              <a:rPr lang="en-US" b="1" dirty="0">
                <a:solidFill>
                  <a:srgbClr val="FF0000"/>
                </a:solidFill>
              </a:rPr>
              <a:t>Assignment is to ETL MIMIC data into the OMOP CONDITION_OCCURRENCE table</a:t>
            </a:r>
            <a:endParaRPr lang="en-US" dirty="0"/>
          </a:p>
        </p:txBody>
      </p:sp>
      <p:sp>
        <p:nvSpPr>
          <p:cNvPr id="5" name="Text Placeholder 4">
            <a:extLst>
              <a:ext uri="{FF2B5EF4-FFF2-40B4-BE49-F238E27FC236}">
                <a16:creationId xmlns:a16="http://schemas.microsoft.com/office/drawing/2014/main" id="{F0EA19D5-0F9C-5A49-B338-670E9F7F74A9}"/>
              </a:ext>
            </a:extLst>
          </p:cNvPr>
          <p:cNvSpPr>
            <a:spLocks noGrp="1"/>
          </p:cNvSpPr>
          <p:nvPr>
            <p:ph type="body" idx="1"/>
          </p:nvPr>
        </p:nvSpPr>
        <p:spPr>
          <a:xfrm>
            <a:off x="838200" y="5342021"/>
            <a:ext cx="10515600" cy="906378"/>
          </a:xfrm>
        </p:spPr>
        <p:txBody>
          <a:bodyPr>
            <a:normAutofit/>
          </a:bodyPr>
          <a:lstStyle/>
          <a:p>
            <a:pPr algn="ctr"/>
            <a:r>
              <a:rPr lang="en-US" sz="3600" b="1" dirty="0"/>
              <a:t>Detailed instructions with Slide Notes</a:t>
            </a:r>
          </a:p>
        </p:txBody>
      </p:sp>
    </p:spTree>
    <p:extLst>
      <p:ext uri="{BB962C8B-B14F-4D97-AF65-F5344CB8AC3E}">
        <p14:creationId xmlns:p14="http://schemas.microsoft.com/office/powerpoint/2010/main" val="414071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3E709-6674-CE42-AE4D-95B31F412994}"/>
              </a:ext>
            </a:extLst>
          </p:cNvPr>
          <p:cNvSpPr>
            <a:spLocks noGrp="1"/>
          </p:cNvSpPr>
          <p:nvPr>
            <p:ph type="title"/>
          </p:nvPr>
        </p:nvSpPr>
        <p:spPr/>
        <p:txBody>
          <a:bodyPr/>
          <a:lstStyle/>
          <a:p>
            <a:r>
              <a:rPr lang="en-US" dirty="0"/>
              <a:t>Step 2: Profile source table or tables</a:t>
            </a:r>
          </a:p>
        </p:txBody>
      </p:sp>
      <p:sp>
        <p:nvSpPr>
          <p:cNvPr id="3" name="Content Placeholder 2">
            <a:extLst>
              <a:ext uri="{FF2B5EF4-FFF2-40B4-BE49-F238E27FC236}">
                <a16:creationId xmlns:a16="http://schemas.microsoft.com/office/drawing/2014/main" id="{0CEA4EE7-1922-E046-8402-CC87A5D41C20}"/>
              </a:ext>
            </a:extLst>
          </p:cNvPr>
          <p:cNvSpPr>
            <a:spLocks noGrp="1"/>
          </p:cNvSpPr>
          <p:nvPr>
            <p:ph idx="1"/>
          </p:nvPr>
        </p:nvSpPr>
        <p:spPr/>
        <p:txBody>
          <a:bodyPr/>
          <a:lstStyle/>
          <a:p>
            <a:pPr marL="0" indent="0">
              <a:buNone/>
            </a:pPr>
            <a:r>
              <a:rPr lang="en-US" sz="3200" b="1" dirty="0">
                <a:solidFill>
                  <a:srgbClr val="FF0000"/>
                </a:solidFill>
              </a:rPr>
              <a:t>Using the White Rabbit profiling data from the 100 patient MIMIC database provided in the Assessment to comment on the distribution of the SUBJECT_ID field from one of the MIMIC tables selected in Step 1</a:t>
            </a:r>
            <a:endParaRPr lang="en-US" dirty="0"/>
          </a:p>
          <a:p>
            <a:endParaRPr lang="en-US" dirty="0"/>
          </a:p>
          <a:p>
            <a:r>
              <a:rPr lang="en-US" dirty="0"/>
              <a:t>MIMIC </a:t>
            </a:r>
            <a:r>
              <a:rPr lang="en-US" sz="2800" b="1" dirty="0">
                <a:solidFill>
                  <a:schemeClr val="tx1"/>
                </a:solidFill>
              </a:rPr>
              <a:t>ADMISSIONS</a:t>
            </a:r>
            <a:endParaRPr lang="en-US" dirty="0"/>
          </a:p>
        </p:txBody>
      </p:sp>
      <p:pic>
        <p:nvPicPr>
          <p:cNvPr id="2" name="Picture 1">
            <a:extLst>
              <a:ext uri="{FF2B5EF4-FFF2-40B4-BE49-F238E27FC236}">
                <a16:creationId xmlns:a16="http://schemas.microsoft.com/office/drawing/2014/main" id="{6E581827-0341-6B10-9514-085C63314347}"/>
              </a:ext>
            </a:extLst>
          </p:cNvPr>
          <p:cNvPicPr>
            <a:picLocks noChangeAspect="1"/>
          </p:cNvPicPr>
          <p:nvPr/>
        </p:nvPicPr>
        <p:blipFill>
          <a:blip r:embed="rId3"/>
          <a:stretch>
            <a:fillRect/>
          </a:stretch>
        </p:blipFill>
        <p:spPr>
          <a:xfrm>
            <a:off x="5081830" y="4221698"/>
            <a:ext cx="4966626" cy="2090202"/>
          </a:xfrm>
          <a:prstGeom prst="rect">
            <a:avLst/>
          </a:prstGeom>
        </p:spPr>
      </p:pic>
      <p:sp>
        <p:nvSpPr>
          <p:cNvPr id="4" name="Speech Bubble: Rectangle with Corners Rounded 3">
            <a:extLst>
              <a:ext uri="{FF2B5EF4-FFF2-40B4-BE49-F238E27FC236}">
                <a16:creationId xmlns:a16="http://schemas.microsoft.com/office/drawing/2014/main" id="{FEDF6D4F-CEC1-C51F-E5BE-A1E80EE240B0}"/>
              </a:ext>
            </a:extLst>
          </p:cNvPr>
          <p:cNvSpPr/>
          <p:nvPr/>
        </p:nvSpPr>
        <p:spPr>
          <a:xfrm>
            <a:off x="8949015" y="3540868"/>
            <a:ext cx="2198883" cy="545893"/>
          </a:xfrm>
          <a:prstGeom prst="wedgeRoundRectCallout">
            <a:avLst>
              <a:gd name="adj1" fmla="val -37841"/>
              <a:gd name="adj2" fmla="val 9222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Assignment 3</a:t>
            </a:r>
          </a:p>
        </p:txBody>
      </p:sp>
    </p:spTree>
    <p:extLst>
      <p:ext uri="{BB962C8B-B14F-4D97-AF65-F5344CB8AC3E}">
        <p14:creationId xmlns:p14="http://schemas.microsoft.com/office/powerpoint/2010/main" val="376153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C0BE7E4-D121-5743-AF77-7D6FEEF9E0CC}"/>
              </a:ext>
            </a:extLst>
          </p:cNvPr>
          <p:cNvPicPr>
            <a:picLocks noChangeAspect="1"/>
          </p:cNvPicPr>
          <p:nvPr/>
        </p:nvPicPr>
        <p:blipFill>
          <a:blip r:embed="rId3"/>
          <a:stretch>
            <a:fillRect/>
          </a:stretch>
        </p:blipFill>
        <p:spPr>
          <a:xfrm>
            <a:off x="7635726" y="720163"/>
            <a:ext cx="4359758" cy="5842790"/>
          </a:xfrm>
          <a:prstGeom prst="rect">
            <a:avLst/>
          </a:prstGeom>
        </p:spPr>
      </p:pic>
      <p:sp>
        <p:nvSpPr>
          <p:cNvPr id="8" name="Title 7">
            <a:extLst>
              <a:ext uri="{FF2B5EF4-FFF2-40B4-BE49-F238E27FC236}">
                <a16:creationId xmlns:a16="http://schemas.microsoft.com/office/drawing/2014/main" id="{A3FEDD6B-8D1D-1046-9C3B-4B51B447E708}"/>
              </a:ext>
            </a:extLst>
          </p:cNvPr>
          <p:cNvSpPr>
            <a:spLocks noGrp="1"/>
          </p:cNvSpPr>
          <p:nvPr>
            <p:ph type="title"/>
          </p:nvPr>
        </p:nvSpPr>
        <p:spPr/>
        <p:txBody>
          <a:bodyPr/>
          <a:lstStyle/>
          <a:p>
            <a:r>
              <a:rPr lang="en-US" dirty="0"/>
              <a:t>Step 3: Create ETL mappings</a:t>
            </a:r>
          </a:p>
        </p:txBody>
      </p:sp>
      <p:graphicFrame>
        <p:nvGraphicFramePr>
          <p:cNvPr id="6" name="Table 5">
            <a:extLst>
              <a:ext uri="{FF2B5EF4-FFF2-40B4-BE49-F238E27FC236}">
                <a16:creationId xmlns:a16="http://schemas.microsoft.com/office/drawing/2014/main" id="{A3A63F07-0626-2243-9B4B-57EE23F9913E}"/>
              </a:ext>
            </a:extLst>
          </p:cNvPr>
          <p:cNvGraphicFramePr>
            <a:graphicFrameLocks noGrp="1"/>
          </p:cNvGraphicFramePr>
          <p:nvPr>
            <p:extLst>
              <p:ext uri="{D42A27DB-BD31-4B8C-83A1-F6EECF244321}">
                <p14:modId xmlns:p14="http://schemas.microsoft.com/office/powerpoint/2010/main" val="3453690104"/>
              </p:ext>
            </p:extLst>
          </p:nvPr>
        </p:nvGraphicFramePr>
        <p:xfrm>
          <a:off x="1750370" y="1323258"/>
          <a:ext cx="1413488" cy="4411864"/>
        </p:xfrm>
        <a:graphic>
          <a:graphicData uri="http://schemas.openxmlformats.org/drawingml/2006/table">
            <a:tbl>
              <a:tblPr firstRow="1" bandRow="1">
                <a:tableStyleId>{72833802-FEF1-4C79-8D5D-14CF1EAF98D9}</a:tableStyleId>
              </a:tblPr>
              <a:tblGrid>
                <a:gridCol w="1413488">
                  <a:extLst>
                    <a:ext uri="{9D8B030D-6E8A-4147-A177-3AD203B41FA5}">
                      <a16:colId xmlns:a16="http://schemas.microsoft.com/office/drawing/2014/main" val="3905820754"/>
                    </a:ext>
                  </a:extLst>
                </a:gridCol>
              </a:tblGrid>
              <a:tr h="503756">
                <a:tc>
                  <a:txBody>
                    <a:bodyPr/>
                    <a:lstStyle/>
                    <a:p>
                      <a:r>
                        <a:rPr lang="en-US" dirty="0"/>
                        <a:t>MIMIC PATIENTS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487436"/>
                  </a:ext>
                </a:extLst>
              </a:tr>
              <a:tr h="471473">
                <a:tc>
                  <a:txBody>
                    <a:bodyPr/>
                    <a:lstStyle/>
                    <a:p>
                      <a:pPr algn="ctr"/>
                      <a:r>
                        <a:rPr lang="en-US" dirty="0"/>
                        <a:t>Field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7046"/>
                  </a:ext>
                </a:extLst>
              </a:tr>
              <a:tr h="471473">
                <a:tc>
                  <a:txBody>
                    <a:bodyPr/>
                    <a:lstStyle/>
                    <a:p>
                      <a:pPr algn="ctr"/>
                      <a:r>
                        <a:rPr lang="en-US" dirty="0"/>
                        <a:t>Field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629565"/>
                  </a:ext>
                </a:extLst>
              </a:tr>
              <a:tr h="471473">
                <a:tc>
                  <a:txBody>
                    <a:bodyPr/>
                    <a:lstStyle/>
                    <a:p>
                      <a:pPr algn="ctr"/>
                      <a:r>
                        <a:rPr lang="en-US" dirty="0"/>
                        <a:t>SUBJECT_ID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010826"/>
                  </a:ext>
                </a:extLst>
              </a:tr>
              <a:tr h="471473">
                <a:tc>
                  <a:txBody>
                    <a:bodyPr/>
                    <a:lstStyle/>
                    <a:p>
                      <a:pPr algn="ctr"/>
                      <a:r>
                        <a:rPr lang="en-US" dirty="0"/>
                        <a:t>Field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6307706"/>
                  </a:ext>
                </a:extLst>
              </a:tr>
              <a:tr h="471473">
                <a:tc>
                  <a:txBody>
                    <a:bodyPr/>
                    <a:lstStyle/>
                    <a:p>
                      <a:pPr algn="ctr"/>
                      <a:r>
                        <a:rPr lang="en-US" dirty="0"/>
                        <a:t>Field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6972745"/>
                  </a:ext>
                </a:extLst>
              </a:tr>
              <a:tr h="471473">
                <a:tc>
                  <a:txBody>
                    <a:bodyPr/>
                    <a:lstStyle/>
                    <a:p>
                      <a:pPr algn="ctr"/>
                      <a:r>
                        <a:rPr lang="en-US" dirty="0"/>
                        <a:t>Field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9126517"/>
                  </a:ext>
                </a:extLst>
              </a:tr>
              <a:tr h="471473">
                <a:tc>
                  <a:txBody>
                    <a:bodyPr/>
                    <a:lstStyle/>
                    <a:p>
                      <a:pPr algn="ctr"/>
                      <a:r>
                        <a:rPr lang="en-US" dirty="0"/>
                        <a:t>Field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895457"/>
                  </a:ext>
                </a:extLst>
              </a:tr>
              <a:tr h="471473">
                <a:tc>
                  <a:txBody>
                    <a:bodyPr/>
                    <a:lstStyle/>
                    <a:p>
                      <a:pPr algn="ctr"/>
                      <a:r>
                        <a:rPr lang="en-US" dirty="0"/>
                        <a:t>Field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16672"/>
                  </a:ext>
                </a:extLst>
              </a:tr>
            </a:tbl>
          </a:graphicData>
        </a:graphic>
      </p:graphicFrame>
      <p:cxnSp>
        <p:nvCxnSpPr>
          <p:cNvPr id="11" name="Straight Arrow Connector 10">
            <a:extLst>
              <a:ext uri="{FF2B5EF4-FFF2-40B4-BE49-F238E27FC236}">
                <a16:creationId xmlns:a16="http://schemas.microsoft.com/office/drawing/2014/main" id="{5178E6C9-0722-224D-B729-0590DFC73BD3}"/>
              </a:ext>
            </a:extLst>
          </p:cNvPr>
          <p:cNvCxnSpPr>
            <a:cxnSpLocks/>
          </p:cNvCxnSpPr>
          <p:nvPr/>
        </p:nvCxnSpPr>
        <p:spPr>
          <a:xfrm flipV="1">
            <a:off x="3163858" y="1943100"/>
            <a:ext cx="4595842" cy="121271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1627D4-E80B-9042-84F6-E98A921A2443}"/>
              </a:ext>
            </a:extLst>
          </p:cNvPr>
          <p:cNvSpPr txBox="1"/>
          <p:nvPr/>
        </p:nvSpPr>
        <p:spPr>
          <a:xfrm>
            <a:off x="196516" y="5895112"/>
            <a:ext cx="6992224" cy="707886"/>
          </a:xfrm>
          <a:prstGeom prst="rect">
            <a:avLst/>
          </a:prstGeom>
          <a:noFill/>
          <a:ln w="28575">
            <a:solidFill>
              <a:schemeClr val="tx1"/>
            </a:solidFill>
          </a:ln>
        </p:spPr>
        <p:txBody>
          <a:bodyPr wrap="square" rtlCol="0">
            <a:spAutoFit/>
          </a:bodyPr>
          <a:lstStyle/>
          <a:p>
            <a:r>
              <a:rPr lang="en-US" sz="2000" b="1" dirty="0">
                <a:solidFill>
                  <a:srgbClr val="FF0000"/>
                </a:solidFill>
              </a:rPr>
              <a:t>The ‘</a:t>
            </a:r>
            <a:r>
              <a:rPr lang="en-US" sz="2000" b="1" dirty="0" err="1">
                <a:solidFill>
                  <a:srgbClr val="FF0000"/>
                </a:solidFill>
              </a:rPr>
              <a:t>Patient_id</a:t>
            </a:r>
            <a:r>
              <a:rPr lang="en-US" sz="2000" b="1" dirty="0">
                <a:solidFill>
                  <a:srgbClr val="FF0000"/>
                </a:solidFill>
              </a:rPr>
              <a:t>’ from OMOP CONDITION_OCCURENCE table is mapped to ‘SUBJECT_ID’ from the MIMIC PATIENTS Table</a:t>
            </a:r>
          </a:p>
        </p:txBody>
      </p:sp>
      <p:sp>
        <p:nvSpPr>
          <p:cNvPr id="7" name="Rectangle 6">
            <a:extLst>
              <a:ext uri="{FF2B5EF4-FFF2-40B4-BE49-F238E27FC236}">
                <a16:creationId xmlns:a16="http://schemas.microsoft.com/office/drawing/2014/main" id="{3ADBC655-F225-EEA9-E0EE-EC8E31907A5F}"/>
              </a:ext>
            </a:extLst>
          </p:cNvPr>
          <p:cNvSpPr/>
          <p:nvPr/>
        </p:nvSpPr>
        <p:spPr>
          <a:xfrm>
            <a:off x="4104640" y="-1"/>
            <a:ext cx="3657600" cy="327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Assignment 4</a:t>
            </a:r>
          </a:p>
        </p:txBody>
      </p:sp>
    </p:spTree>
    <p:extLst>
      <p:ext uri="{BB962C8B-B14F-4D97-AF65-F5344CB8AC3E}">
        <p14:creationId xmlns:p14="http://schemas.microsoft.com/office/powerpoint/2010/main" val="3975935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051B7-6814-39C2-456C-6649AD047A52}"/>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46A00146-1EFF-4EBB-1658-7C9D3DAC73A0}"/>
              </a:ext>
            </a:extLst>
          </p:cNvPr>
          <p:cNvPicPr>
            <a:picLocks noChangeAspect="1"/>
          </p:cNvPicPr>
          <p:nvPr/>
        </p:nvPicPr>
        <p:blipFill>
          <a:blip r:embed="rId3"/>
          <a:stretch>
            <a:fillRect/>
          </a:stretch>
        </p:blipFill>
        <p:spPr>
          <a:xfrm>
            <a:off x="7635726" y="720163"/>
            <a:ext cx="4359758" cy="5842790"/>
          </a:xfrm>
          <a:prstGeom prst="rect">
            <a:avLst/>
          </a:prstGeom>
        </p:spPr>
      </p:pic>
      <p:sp>
        <p:nvSpPr>
          <p:cNvPr id="8" name="Title 7">
            <a:extLst>
              <a:ext uri="{FF2B5EF4-FFF2-40B4-BE49-F238E27FC236}">
                <a16:creationId xmlns:a16="http://schemas.microsoft.com/office/drawing/2014/main" id="{92405C3D-5A19-CE4F-44CF-1052ABF3F563}"/>
              </a:ext>
            </a:extLst>
          </p:cNvPr>
          <p:cNvSpPr>
            <a:spLocks noGrp="1"/>
          </p:cNvSpPr>
          <p:nvPr>
            <p:ph type="title"/>
          </p:nvPr>
        </p:nvSpPr>
        <p:spPr/>
        <p:txBody>
          <a:bodyPr/>
          <a:lstStyle/>
          <a:p>
            <a:r>
              <a:rPr lang="en-US" dirty="0"/>
              <a:t>Step 3: Create ETL mappings</a:t>
            </a:r>
          </a:p>
        </p:txBody>
      </p:sp>
      <p:graphicFrame>
        <p:nvGraphicFramePr>
          <p:cNvPr id="6" name="Table 5">
            <a:extLst>
              <a:ext uri="{FF2B5EF4-FFF2-40B4-BE49-F238E27FC236}">
                <a16:creationId xmlns:a16="http://schemas.microsoft.com/office/drawing/2014/main" id="{A1506A4F-BE58-56B6-6A75-37CAFC7AA048}"/>
              </a:ext>
            </a:extLst>
          </p:cNvPr>
          <p:cNvGraphicFramePr>
            <a:graphicFrameLocks noGrp="1"/>
          </p:cNvGraphicFramePr>
          <p:nvPr>
            <p:extLst>
              <p:ext uri="{D42A27DB-BD31-4B8C-83A1-F6EECF244321}">
                <p14:modId xmlns:p14="http://schemas.microsoft.com/office/powerpoint/2010/main" val="1535763487"/>
              </p:ext>
            </p:extLst>
          </p:nvPr>
        </p:nvGraphicFramePr>
        <p:xfrm>
          <a:off x="1079770" y="1323258"/>
          <a:ext cx="2084088" cy="4411864"/>
        </p:xfrm>
        <a:graphic>
          <a:graphicData uri="http://schemas.openxmlformats.org/drawingml/2006/table">
            <a:tbl>
              <a:tblPr firstRow="1" bandRow="1">
                <a:tableStyleId>{72833802-FEF1-4C79-8D5D-14CF1EAF98D9}</a:tableStyleId>
              </a:tblPr>
              <a:tblGrid>
                <a:gridCol w="2084088">
                  <a:extLst>
                    <a:ext uri="{9D8B030D-6E8A-4147-A177-3AD203B41FA5}">
                      <a16:colId xmlns:a16="http://schemas.microsoft.com/office/drawing/2014/main" val="3905820754"/>
                    </a:ext>
                  </a:extLst>
                </a:gridCol>
              </a:tblGrid>
              <a:tr h="503756">
                <a:tc>
                  <a:txBody>
                    <a:bodyPr/>
                    <a:lstStyle/>
                    <a:p>
                      <a:r>
                        <a:rPr lang="en-US" dirty="0"/>
                        <a:t>MIMIC D_ICD_DIAGNOSES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487436"/>
                  </a:ext>
                </a:extLst>
              </a:tr>
              <a:tr h="471473">
                <a:tc>
                  <a:txBody>
                    <a:bodyPr/>
                    <a:lstStyle/>
                    <a:p>
                      <a:pPr algn="ctr"/>
                      <a:r>
                        <a:rPr lang="en-US" dirty="0"/>
                        <a:t>Field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7046"/>
                  </a:ext>
                </a:extLst>
              </a:tr>
              <a:tr h="471473">
                <a:tc>
                  <a:txBody>
                    <a:bodyPr/>
                    <a:lstStyle/>
                    <a:p>
                      <a:pPr algn="ctr"/>
                      <a:r>
                        <a:rPr lang="en-US" dirty="0"/>
                        <a:t>Field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629565"/>
                  </a:ext>
                </a:extLst>
              </a:tr>
              <a:tr h="471473">
                <a:tc>
                  <a:txBody>
                    <a:bodyPr/>
                    <a:lstStyle/>
                    <a:p>
                      <a:pPr algn="ctr"/>
                      <a:r>
                        <a:rPr lang="en-US" dirty="0"/>
                        <a:t>Field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010826"/>
                  </a:ext>
                </a:extLst>
              </a:tr>
              <a:tr h="471473">
                <a:tc>
                  <a:txBody>
                    <a:bodyPr/>
                    <a:lstStyle/>
                    <a:p>
                      <a:pPr algn="ctr"/>
                      <a:r>
                        <a:rPr lang="en-US" dirty="0"/>
                        <a:t>Field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6307706"/>
                  </a:ext>
                </a:extLst>
              </a:tr>
              <a:tr h="471473">
                <a:tc>
                  <a:txBody>
                    <a:bodyPr/>
                    <a:lstStyle/>
                    <a:p>
                      <a:pPr algn="ctr"/>
                      <a:r>
                        <a:rPr lang="en-US" dirty="0"/>
                        <a:t>ICD9_CODE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6972745"/>
                  </a:ext>
                </a:extLst>
              </a:tr>
              <a:tr h="471473">
                <a:tc>
                  <a:txBody>
                    <a:bodyPr/>
                    <a:lstStyle/>
                    <a:p>
                      <a:pPr algn="ctr"/>
                      <a:r>
                        <a:rPr lang="en-US" dirty="0"/>
                        <a:t>Field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9126517"/>
                  </a:ext>
                </a:extLst>
              </a:tr>
              <a:tr h="471473">
                <a:tc>
                  <a:txBody>
                    <a:bodyPr/>
                    <a:lstStyle/>
                    <a:p>
                      <a:pPr algn="ctr"/>
                      <a:r>
                        <a:rPr lang="en-US" dirty="0"/>
                        <a:t>Field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895457"/>
                  </a:ext>
                </a:extLst>
              </a:tr>
              <a:tr h="471473">
                <a:tc>
                  <a:txBody>
                    <a:bodyPr/>
                    <a:lstStyle/>
                    <a:p>
                      <a:pPr algn="ctr"/>
                      <a:r>
                        <a:rPr lang="en-US" dirty="0"/>
                        <a:t>Field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16672"/>
                  </a:ext>
                </a:extLst>
              </a:tr>
            </a:tbl>
          </a:graphicData>
        </a:graphic>
      </p:graphicFrame>
      <p:cxnSp>
        <p:nvCxnSpPr>
          <p:cNvPr id="13" name="Straight Arrow Connector 12">
            <a:extLst>
              <a:ext uri="{FF2B5EF4-FFF2-40B4-BE49-F238E27FC236}">
                <a16:creationId xmlns:a16="http://schemas.microsoft.com/office/drawing/2014/main" id="{909940A2-71E6-DA80-C3A8-855FF9C9C5AE}"/>
              </a:ext>
            </a:extLst>
          </p:cNvPr>
          <p:cNvCxnSpPr>
            <a:cxnSpLocks/>
          </p:cNvCxnSpPr>
          <p:nvPr/>
        </p:nvCxnSpPr>
        <p:spPr>
          <a:xfrm>
            <a:off x="3163858" y="4113951"/>
            <a:ext cx="4595842" cy="128800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A55EE1F-843F-A494-7B57-02D741666887}"/>
              </a:ext>
            </a:extLst>
          </p:cNvPr>
          <p:cNvSpPr/>
          <p:nvPr/>
        </p:nvSpPr>
        <p:spPr>
          <a:xfrm>
            <a:off x="4104640" y="-1"/>
            <a:ext cx="3657600" cy="327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Assignment 4</a:t>
            </a:r>
          </a:p>
        </p:txBody>
      </p:sp>
      <p:sp>
        <p:nvSpPr>
          <p:cNvPr id="5" name="TextBox 4">
            <a:extLst>
              <a:ext uri="{FF2B5EF4-FFF2-40B4-BE49-F238E27FC236}">
                <a16:creationId xmlns:a16="http://schemas.microsoft.com/office/drawing/2014/main" id="{74D56944-9D89-C4A2-9463-E016155FF858}"/>
              </a:ext>
            </a:extLst>
          </p:cNvPr>
          <p:cNvSpPr txBox="1"/>
          <p:nvPr/>
        </p:nvSpPr>
        <p:spPr>
          <a:xfrm>
            <a:off x="196516" y="5895112"/>
            <a:ext cx="6992224" cy="646331"/>
          </a:xfrm>
          <a:prstGeom prst="rect">
            <a:avLst/>
          </a:prstGeom>
          <a:noFill/>
          <a:ln w="28575">
            <a:solidFill>
              <a:schemeClr val="tx1"/>
            </a:solidFill>
          </a:ln>
        </p:spPr>
        <p:txBody>
          <a:bodyPr wrap="square" rtlCol="0">
            <a:spAutoFit/>
          </a:bodyPr>
          <a:lstStyle/>
          <a:p>
            <a:r>
              <a:rPr lang="en-US" b="1" dirty="0">
                <a:solidFill>
                  <a:srgbClr val="FF0000"/>
                </a:solidFill>
              </a:rPr>
              <a:t>The ‘</a:t>
            </a:r>
            <a:r>
              <a:rPr lang="en-US" b="1" dirty="0" err="1">
                <a:solidFill>
                  <a:srgbClr val="FF0000"/>
                </a:solidFill>
              </a:rPr>
              <a:t>condition_source_value</a:t>
            </a:r>
            <a:r>
              <a:rPr lang="en-US" b="1" dirty="0">
                <a:solidFill>
                  <a:srgbClr val="FF0000"/>
                </a:solidFill>
              </a:rPr>
              <a:t>’ from OMOP CONDITION_OCCURENCE table is mapped to ‘ICD9_CODE’ from the MIMIC PATIENTS Table</a:t>
            </a:r>
          </a:p>
        </p:txBody>
      </p:sp>
    </p:spTree>
    <p:extLst>
      <p:ext uri="{BB962C8B-B14F-4D97-AF65-F5344CB8AC3E}">
        <p14:creationId xmlns:p14="http://schemas.microsoft.com/office/powerpoint/2010/main" val="422768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7B6D3-1D40-57FA-2A46-5F0A536906C3}"/>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212B7CA4-CE7B-0430-0CF1-9F27129D66BA}"/>
              </a:ext>
            </a:extLst>
          </p:cNvPr>
          <p:cNvPicPr>
            <a:picLocks noChangeAspect="1"/>
          </p:cNvPicPr>
          <p:nvPr/>
        </p:nvPicPr>
        <p:blipFill>
          <a:blip r:embed="rId3"/>
          <a:stretch>
            <a:fillRect/>
          </a:stretch>
        </p:blipFill>
        <p:spPr>
          <a:xfrm>
            <a:off x="7635726" y="720163"/>
            <a:ext cx="4359758" cy="5842790"/>
          </a:xfrm>
          <a:prstGeom prst="rect">
            <a:avLst/>
          </a:prstGeom>
        </p:spPr>
      </p:pic>
      <p:sp>
        <p:nvSpPr>
          <p:cNvPr id="8" name="Title 7">
            <a:extLst>
              <a:ext uri="{FF2B5EF4-FFF2-40B4-BE49-F238E27FC236}">
                <a16:creationId xmlns:a16="http://schemas.microsoft.com/office/drawing/2014/main" id="{C092CDCD-7CC8-269E-9514-72908FD3A3CF}"/>
              </a:ext>
            </a:extLst>
          </p:cNvPr>
          <p:cNvSpPr>
            <a:spLocks noGrp="1"/>
          </p:cNvSpPr>
          <p:nvPr>
            <p:ph type="title"/>
          </p:nvPr>
        </p:nvSpPr>
        <p:spPr/>
        <p:txBody>
          <a:bodyPr/>
          <a:lstStyle/>
          <a:p>
            <a:r>
              <a:rPr lang="en-US" dirty="0"/>
              <a:t>Step 3: Create ETL mappings</a:t>
            </a:r>
          </a:p>
        </p:txBody>
      </p:sp>
      <p:graphicFrame>
        <p:nvGraphicFramePr>
          <p:cNvPr id="6" name="Table 5">
            <a:extLst>
              <a:ext uri="{FF2B5EF4-FFF2-40B4-BE49-F238E27FC236}">
                <a16:creationId xmlns:a16="http://schemas.microsoft.com/office/drawing/2014/main" id="{F9620EF4-1F9B-43C3-2ED1-95861F1131B1}"/>
              </a:ext>
            </a:extLst>
          </p:cNvPr>
          <p:cNvGraphicFramePr>
            <a:graphicFrameLocks noGrp="1"/>
          </p:cNvGraphicFramePr>
          <p:nvPr>
            <p:extLst>
              <p:ext uri="{D42A27DB-BD31-4B8C-83A1-F6EECF244321}">
                <p14:modId xmlns:p14="http://schemas.microsoft.com/office/powerpoint/2010/main" val="433622090"/>
              </p:ext>
            </p:extLst>
          </p:nvPr>
        </p:nvGraphicFramePr>
        <p:xfrm>
          <a:off x="1400783" y="1323258"/>
          <a:ext cx="1763075" cy="4411864"/>
        </p:xfrm>
        <a:graphic>
          <a:graphicData uri="http://schemas.openxmlformats.org/drawingml/2006/table">
            <a:tbl>
              <a:tblPr firstRow="1" bandRow="1">
                <a:tableStyleId>{72833802-FEF1-4C79-8D5D-14CF1EAF98D9}</a:tableStyleId>
              </a:tblPr>
              <a:tblGrid>
                <a:gridCol w="1763075">
                  <a:extLst>
                    <a:ext uri="{9D8B030D-6E8A-4147-A177-3AD203B41FA5}">
                      <a16:colId xmlns:a16="http://schemas.microsoft.com/office/drawing/2014/main" val="3905820754"/>
                    </a:ext>
                  </a:extLst>
                </a:gridCol>
              </a:tblGrid>
              <a:tr h="503756">
                <a:tc>
                  <a:txBody>
                    <a:bodyPr/>
                    <a:lstStyle/>
                    <a:p>
                      <a:r>
                        <a:rPr lang="en-US" dirty="0"/>
                        <a:t>MIMIC ADMISSIONS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487436"/>
                  </a:ext>
                </a:extLst>
              </a:tr>
              <a:tr h="471473">
                <a:tc>
                  <a:txBody>
                    <a:bodyPr/>
                    <a:lstStyle/>
                    <a:p>
                      <a:pPr algn="ctr"/>
                      <a:r>
                        <a:rPr lang="en-US" dirty="0"/>
                        <a:t>Field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7046"/>
                  </a:ext>
                </a:extLst>
              </a:tr>
              <a:tr h="471473">
                <a:tc>
                  <a:txBody>
                    <a:bodyPr/>
                    <a:lstStyle/>
                    <a:p>
                      <a:pPr algn="ctr"/>
                      <a:r>
                        <a:rPr lang="en-US" dirty="0"/>
                        <a:t>Field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629565"/>
                  </a:ext>
                </a:extLst>
              </a:tr>
              <a:tr h="471473">
                <a:tc>
                  <a:txBody>
                    <a:bodyPr/>
                    <a:lstStyle/>
                    <a:p>
                      <a:pPr algn="ctr"/>
                      <a:r>
                        <a:rPr lang="en-US" dirty="0"/>
                        <a:t>Field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010826"/>
                  </a:ext>
                </a:extLst>
              </a:tr>
              <a:tr h="471473">
                <a:tc>
                  <a:txBody>
                    <a:bodyPr/>
                    <a:lstStyle/>
                    <a:p>
                      <a:pPr algn="ctr"/>
                      <a:r>
                        <a:rPr lang="en-US" dirty="0"/>
                        <a:t>Field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6307706"/>
                  </a:ext>
                </a:extLst>
              </a:tr>
              <a:tr h="471473">
                <a:tc>
                  <a:txBody>
                    <a:bodyPr/>
                    <a:lstStyle/>
                    <a:p>
                      <a:pPr algn="ctr"/>
                      <a:r>
                        <a:rPr lang="en-US" dirty="0"/>
                        <a:t>Field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6972745"/>
                  </a:ext>
                </a:extLst>
              </a:tr>
              <a:tr h="471473">
                <a:tc>
                  <a:txBody>
                    <a:bodyPr/>
                    <a:lstStyle/>
                    <a:p>
                      <a:pPr algn="ctr"/>
                      <a:r>
                        <a:rPr lang="en-US" dirty="0"/>
                        <a:t>Field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9126517"/>
                  </a:ext>
                </a:extLst>
              </a:tr>
              <a:tr h="471473">
                <a:tc>
                  <a:txBody>
                    <a:bodyPr/>
                    <a:lstStyle/>
                    <a:p>
                      <a:pPr algn="ctr"/>
                      <a:r>
                        <a:rPr lang="en-US" dirty="0"/>
                        <a:t>Field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895457"/>
                  </a:ext>
                </a:extLst>
              </a:tr>
              <a:tr h="471473">
                <a:tc>
                  <a:txBody>
                    <a:bodyPr/>
                    <a:lstStyle/>
                    <a:p>
                      <a:pPr algn="ctr"/>
                      <a:r>
                        <a:rPr lang="en-US" dirty="0"/>
                        <a:t>HADM_ID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16672"/>
                  </a:ext>
                </a:extLst>
              </a:tr>
            </a:tbl>
          </a:graphicData>
        </a:graphic>
      </p:graphicFrame>
      <p:cxnSp>
        <p:nvCxnSpPr>
          <p:cNvPr id="15" name="Straight Arrow Connector 14">
            <a:extLst>
              <a:ext uri="{FF2B5EF4-FFF2-40B4-BE49-F238E27FC236}">
                <a16:creationId xmlns:a16="http://schemas.microsoft.com/office/drawing/2014/main" id="{D93246A7-17A5-182B-4514-4351E9F365D6}"/>
              </a:ext>
            </a:extLst>
          </p:cNvPr>
          <p:cNvCxnSpPr>
            <a:cxnSpLocks/>
          </p:cNvCxnSpPr>
          <p:nvPr/>
        </p:nvCxnSpPr>
        <p:spPr>
          <a:xfrm flipV="1">
            <a:off x="3163858" y="4730325"/>
            <a:ext cx="4595842" cy="74337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D9882E5-B3EA-4534-BDE0-3832EE37F386}"/>
              </a:ext>
            </a:extLst>
          </p:cNvPr>
          <p:cNvSpPr/>
          <p:nvPr/>
        </p:nvSpPr>
        <p:spPr>
          <a:xfrm>
            <a:off x="4104640" y="-1"/>
            <a:ext cx="3657600" cy="327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Assignment 4</a:t>
            </a:r>
          </a:p>
        </p:txBody>
      </p:sp>
      <p:sp>
        <p:nvSpPr>
          <p:cNvPr id="4" name="TextBox 3">
            <a:extLst>
              <a:ext uri="{FF2B5EF4-FFF2-40B4-BE49-F238E27FC236}">
                <a16:creationId xmlns:a16="http://schemas.microsoft.com/office/drawing/2014/main" id="{DFD7E833-CC9D-6B7C-EF19-496EED1DB057}"/>
              </a:ext>
            </a:extLst>
          </p:cNvPr>
          <p:cNvSpPr txBox="1"/>
          <p:nvPr/>
        </p:nvSpPr>
        <p:spPr>
          <a:xfrm>
            <a:off x="196516" y="5895112"/>
            <a:ext cx="6992224" cy="707886"/>
          </a:xfrm>
          <a:prstGeom prst="rect">
            <a:avLst/>
          </a:prstGeom>
          <a:noFill/>
          <a:ln w="28575">
            <a:solidFill>
              <a:schemeClr val="tx1"/>
            </a:solidFill>
          </a:ln>
        </p:spPr>
        <p:txBody>
          <a:bodyPr wrap="square" rtlCol="0">
            <a:spAutoFit/>
          </a:bodyPr>
          <a:lstStyle/>
          <a:p>
            <a:r>
              <a:rPr lang="en-US" sz="2000" b="1" dirty="0">
                <a:solidFill>
                  <a:srgbClr val="FF0000"/>
                </a:solidFill>
              </a:rPr>
              <a:t>The ‘</a:t>
            </a:r>
            <a:r>
              <a:rPr lang="en-US" sz="2000" b="1" dirty="0" err="1">
                <a:solidFill>
                  <a:srgbClr val="FF0000"/>
                </a:solidFill>
              </a:rPr>
              <a:t>visit_occurrence_id</a:t>
            </a:r>
            <a:r>
              <a:rPr lang="en-US" sz="2000" b="1" dirty="0">
                <a:solidFill>
                  <a:srgbClr val="FF0000"/>
                </a:solidFill>
              </a:rPr>
              <a:t>’ from OMOP CONDITION_OCCURENCE table is mapped to ‘HADM_ID’ from the MIMIC PATIENTS Table</a:t>
            </a:r>
          </a:p>
        </p:txBody>
      </p:sp>
    </p:spTree>
    <p:extLst>
      <p:ext uri="{BB962C8B-B14F-4D97-AF65-F5344CB8AC3E}">
        <p14:creationId xmlns:p14="http://schemas.microsoft.com/office/powerpoint/2010/main" val="3144706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86B19-4343-EE74-2046-2B81CBA67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E0965-93EE-18AA-AB61-B0E19C53B5C2}"/>
              </a:ext>
            </a:extLst>
          </p:cNvPr>
          <p:cNvSpPr>
            <a:spLocks noGrp="1"/>
          </p:cNvSpPr>
          <p:nvPr>
            <p:ph type="title"/>
          </p:nvPr>
        </p:nvSpPr>
        <p:spPr/>
        <p:txBody>
          <a:bodyPr/>
          <a:lstStyle/>
          <a:p>
            <a:r>
              <a:rPr lang="en-US" dirty="0"/>
              <a:t>Step 4: Write transformation code</a:t>
            </a:r>
          </a:p>
        </p:txBody>
      </p:sp>
      <p:sp>
        <p:nvSpPr>
          <p:cNvPr id="3" name="TextBox 2">
            <a:extLst>
              <a:ext uri="{FF2B5EF4-FFF2-40B4-BE49-F238E27FC236}">
                <a16:creationId xmlns:a16="http://schemas.microsoft.com/office/drawing/2014/main" id="{09A81DDA-72F0-1069-172C-0E16B3749B95}"/>
              </a:ext>
            </a:extLst>
          </p:cNvPr>
          <p:cNvSpPr txBox="1"/>
          <p:nvPr/>
        </p:nvSpPr>
        <p:spPr>
          <a:xfrm>
            <a:off x="272375" y="1271855"/>
            <a:ext cx="6023565" cy="5586145"/>
          </a:xfrm>
          <a:prstGeom prst="rect">
            <a:avLst/>
          </a:prstGeom>
          <a:noFill/>
          <a:ln w="25400">
            <a:solidFill>
              <a:schemeClr val="tx1"/>
            </a:solidFill>
          </a:ln>
        </p:spPr>
        <p:txBody>
          <a:bodyPr wrap="square" rtlCol="0">
            <a:spAutoFit/>
          </a:bodyPr>
          <a:lstStyle/>
          <a:p>
            <a:r>
              <a:rPr lang="en-US" sz="700" dirty="0"/>
              <a:t>WITH person1 as (select distinct </a:t>
            </a:r>
            <a:r>
              <a:rPr lang="en-US" sz="700" dirty="0" err="1"/>
              <a:t>mp.subject_id</a:t>
            </a:r>
            <a:r>
              <a:rPr lang="en-US" sz="700" dirty="0"/>
              <a:t> as </a:t>
            </a:r>
            <a:r>
              <a:rPr lang="en-US" sz="700" dirty="0" err="1"/>
              <a:t>person_id</a:t>
            </a:r>
            <a:r>
              <a:rPr lang="en-US" sz="700" dirty="0"/>
              <a:t>, </a:t>
            </a:r>
          </a:p>
          <a:p>
            <a:r>
              <a:rPr lang="en-US" sz="700" dirty="0"/>
              <a:t>                                 </a:t>
            </a:r>
            <a:r>
              <a:rPr lang="en-US" sz="700" dirty="0" err="1"/>
              <a:t>mp.subject_id</a:t>
            </a:r>
            <a:r>
              <a:rPr lang="en-US" sz="700" dirty="0"/>
              <a:t> as </a:t>
            </a:r>
            <a:r>
              <a:rPr lang="en-US" sz="700" dirty="0" err="1"/>
              <a:t>person_source_value</a:t>
            </a:r>
            <a:r>
              <a:rPr lang="en-US" sz="700" dirty="0"/>
              <a:t> from mimic3_demo.PATIENTS </a:t>
            </a:r>
            <a:r>
              <a:rPr lang="en-US" sz="700" dirty="0" err="1"/>
              <a:t>mp</a:t>
            </a:r>
            <a:r>
              <a:rPr lang="en-US" sz="700" dirty="0"/>
              <a:t>),</a:t>
            </a:r>
          </a:p>
          <a:p>
            <a:r>
              <a:rPr lang="en-US" sz="700" dirty="0"/>
              <a:t>     person2 as (select distinct p1.person_id, p1.person_source_value</a:t>
            </a:r>
          </a:p>
          <a:p>
            <a:r>
              <a:rPr lang="en-US" sz="700" dirty="0"/>
              <a:t>                     ,</a:t>
            </a:r>
            <a:r>
              <a:rPr lang="en-US" sz="700" dirty="0" err="1"/>
              <a:t>mp.GENDER</a:t>
            </a:r>
            <a:r>
              <a:rPr lang="en-US" sz="700" dirty="0"/>
              <a:t> as </a:t>
            </a:r>
            <a:r>
              <a:rPr lang="en-US" sz="700" dirty="0" err="1"/>
              <a:t>gender_source_value</a:t>
            </a:r>
            <a:endParaRPr lang="en-US" sz="700" dirty="0"/>
          </a:p>
          <a:p>
            <a:r>
              <a:rPr lang="en-US" sz="700" dirty="0"/>
              <a:t>                    ,CASE </a:t>
            </a:r>
            <a:r>
              <a:rPr lang="en-US" sz="700" dirty="0" err="1"/>
              <a:t>mp.GENDER</a:t>
            </a:r>
            <a:r>
              <a:rPr lang="en-US" sz="700" dirty="0"/>
              <a:t> </a:t>
            </a:r>
          </a:p>
          <a:p>
            <a:r>
              <a:rPr lang="en-US" sz="700" dirty="0"/>
              <a:t>                     WHEN 'F' then 8532 </a:t>
            </a:r>
          </a:p>
          <a:p>
            <a:r>
              <a:rPr lang="en-US" sz="700" dirty="0"/>
              <a:t>                     WHEN 'M' then 8507 </a:t>
            </a:r>
          </a:p>
          <a:p>
            <a:r>
              <a:rPr lang="en-US" sz="700" dirty="0"/>
              <a:t>                     ELSE 0 END  as </a:t>
            </a:r>
            <a:r>
              <a:rPr lang="en-US" sz="700" dirty="0" err="1"/>
              <a:t>gender_concept_id</a:t>
            </a:r>
            <a:endParaRPr lang="en-US" sz="700" dirty="0"/>
          </a:p>
          <a:p>
            <a:r>
              <a:rPr lang="en-US" sz="700" dirty="0"/>
              <a:t>                 from person1 p1 join mimic3_demo.PATIENTS </a:t>
            </a:r>
            <a:r>
              <a:rPr lang="en-US" sz="700" dirty="0" err="1"/>
              <a:t>mp</a:t>
            </a:r>
            <a:r>
              <a:rPr lang="en-US" sz="700" dirty="0"/>
              <a:t> on p1.person_id = </a:t>
            </a:r>
            <a:r>
              <a:rPr lang="en-US" sz="700" dirty="0" err="1"/>
              <a:t>mp.subject_id</a:t>
            </a:r>
            <a:r>
              <a:rPr lang="en-US" sz="700" dirty="0"/>
              <a:t>),</a:t>
            </a:r>
          </a:p>
          <a:p>
            <a:r>
              <a:rPr lang="en-US" sz="700" dirty="0"/>
              <a:t>     person3 as (select distinct p2.person_id, p2.person_source_value</a:t>
            </a:r>
          </a:p>
          <a:p>
            <a:r>
              <a:rPr lang="en-US" sz="700" dirty="0"/>
              <a:t>                                ,p2.gender_source_value, p2.gender_concept_id</a:t>
            </a:r>
          </a:p>
          <a:p>
            <a:r>
              <a:rPr lang="en-US" sz="700" dirty="0"/>
              <a:t>                                ,extract(year from </a:t>
            </a:r>
            <a:r>
              <a:rPr lang="en-US" sz="700" dirty="0" err="1"/>
              <a:t>mp.dob</a:t>
            </a:r>
            <a:r>
              <a:rPr lang="en-US" sz="700" dirty="0"/>
              <a:t>) as </a:t>
            </a:r>
            <a:r>
              <a:rPr lang="en-US" sz="700" dirty="0" err="1"/>
              <a:t>year_of_birth</a:t>
            </a:r>
            <a:endParaRPr lang="en-US" sz="700" dirty="0"/>
          </a:p>
          <a:p>
            <a:r>
              <a:rPr lang="en-US" sz="700" dirty="0"/>
              <a:t>                                ,extract(month from </a:t>
            </a:r>
            <a:r>
              <a:rPr lang="en-US" sz="700" dirty="0" err="1"/>
              <a:t>mp.dob</a:t>
            </a:r>
            <a:r>
              <a:rPr lang="en-US" sz="700" dirty="0"/>
              <a:t>) as </a:t>
            </a:r>
            <a:r>
              <a:rPr lang="en-US" sz="700" dirty="0" err="1"/>
              <a:t>month_of_birth</a:t>
            </a:r>
            <a:endParaRPr lang="en-US" sz="700" dirty="0"/>
          </a:p>
          <a:p>
            <a:r>
              <a:rPr lang="en-US" sz="700" dirty="0"/>
              <a:t>                                ,extract(day from </a:t>
            </a:r>
            <a:r>
              <a:rPr lang="en-US" sz="700" dirty="0" err="1"/>
              <a:t>mp.dob</a:t>
            </a:r>
            <a:r>
              <a:rPr lang="en-US" sz="700" dirty="0"/>
              <a:t>) as </a:t>
            </a:r>
            <a:r>
              <a:rPr lang="en-US" sz="700" dirty="0" err="1"/>
              <a:t>day_of_birth</a:t>
            </a:r>
            <a:endParaRPr lang="en-US" sz="700" dirty="0"/>
          </a:p>
          <a:p>
            <a:r>
              <a:rPr lang="en-US" sz="700" dirty="0"/>
              <a:t>                                ,</a:t>
            </a:r>
            <a:r>
              <a:rPr lang="en-US" sz="700" dirty="0" err="1"/>
              <a:t>dob</a:t>
            </a:r>
            <a:r>
              <a:rPr lang="en-US" sz="700" dirty="0"/>
              <a:t> as </a:t>
            </a:r>
            <a:r>
              <a:rPr lang="en-US" sz="700" dirty="0" err="1"/>
              <a:t>birth_datetime</a:t>
            </a:r>
            <a:endParaRPr lang="en-US" sz="700" dirty="0"/>
          </a:p>
          <a:p>
            <a:r>
              <a:rPr lang="en-US" sz="700" dirty="0"/>
              <a:t>                  from person2 p2 join mimic3_demo.PATIENTS </a:t>
            </a:r>
            <a:r>
              <a:rPr lang="en-US" sz="700" dirty="0" err="1"/>
              <a:t>mp</a:t>
            </a:r>
            <a:r>
              <a:rPr lang="en-US" sz="700" dirty="0"/>
              <a:t> on p2.person_id = </a:t>
            </a:r>
            <a:r>
              <a:rPr lang="en-US" sz="700" dirty="0" err="1"/>
              <a:t>mp.subject_id</a:t>
            </a:r>
            <a:r>
              <a:rPr lang="en-US" sz="700" dirty="0"/>
              <a:t>),</a:t>
            </a:r>
          </a:p>
          <a:p>
            <a:r>
              <a:rPr lang="en-US" sz="700" dirty="0"/>
              <a:t>     person4 as (select distinct p3.person_id, p3.person_source_value</a:t>
            </a:r>
          </a:p>
          <a:p>
            <a:r>
              <a:rPr lang="en-US" sz="700" dirty="0"/>
              <a:t>                                ,p3.gender_source_value,p3.gender_concept_id </a:t>
            </a:r>
          </a:p>
          <a:p>
            <a:r>
              <a:rPr lang="en-US" sz="700" dirty="0"/>
              <a:t>                         ,p3.year_of_birth, p3.month_of_birth, p3.day_of_birth, p3.birth_datetime</a:t>
            </a:r>
          </a:p>
          <a:p>
            <a:r>
              <a:rPr lang="en-US" sz="700" dirty="0"/>
              <a:t>                         ,</a:t>
            </a:r>
            <a:r>
              <a:rPr lang="en-US" sz="700" dirty="0" err="1"/>
              <a:t>ma.ethnicity</a:t>
            </a:r>
            <a:r>
              <a:rPr lang="en-US" sz="700" dirty="0"/>
              <a:t> as </a:t>
            </a:r>
            <a:r>
              <a:rPr lang="en-US" sz="700" dirty="0" err="1"/>
              <a:t>race_source_value</a:t>
            </a:r>
            <a:endParaRPr lang="en-US" sz="700" dirty="0"/>
          </a:p>
          <a:p>
            <a:r>
              <a:rPr lang="en-US" sz="700" dirty="0"/>
              <a:t>                         ,case </a:t>
            </a:r>
            <a:r>
              <a:rPr lang="en-US" sz="700" dirty="0" err="1"/>
              <a:t>ma.ethnicity</a:t>
            </a:r>
            <a:endParaRPr lang="en-US" sz="700" dirty="0"/>
          </a:p>
          <a:p>
            <a:r>
              <a:rPr lang="en-US" sz="700" dirty="0"/>
              <a:t>		                         when 'WHITE' then 8527</a:t>
            </a:r>
          </a:p>
          <a:p>
            <a:r>
              <a:rPr lang="en-US" sz="700" dirty="0"/>
              <a:t>		                         when 'BLACK/AFRICAN AMERICAN' then 8516</a:t>
            </a:r>
          </a:p>
          <a:p>
            <a:r>
              <a:rPr lang="en-US" sz="700" dirty="0"/>
              <a:t>		                         when 'ASIAN' then 8515</a:t>
            </a:r>
          </a:p>
          <a:p>
            <a:r>
              <a:rPr lang="en-US" sz="700" dirty="0"/>
              <a:t>		                         when 'HISPANIC/LATINO-PUERTO RICAN' then 44814653</a:t>
            </a:r>
          </a:p>
          <a:p>
            <a:r>
              <a:rPr lang="en-US" sz="700" dirty="0"/>
              <a:t>		                         when 'HISPANIC OR LATINO' then 44814653</a:t>
            </a:r>
          </a:p>
          <a:p>
            <a:r>
              <a:rPr lang="en-US" sz="700" dirty="0"/>
              <a:t>		                         when 'UNKNOWN/NOT SPECIFIED' then 44814653</a:t>
            </a:r>
          </a:p>
          <a:p>
            <a:r>
              <a:rPr lang="en-US" sz="700" dirty="0"/>
              <a:t>		                         when 'OTHER' then 44814653</a:t>
            </a:r>
          </a:p>
          <a:p>
            <a:r>
              <a:rPr lang="en-US" sz="700" dirty="0"/>
              <a:t>		                         when 'AMERICAN INDIAN/ALASKA NATIVE FEDERALLY RECOGNIZED TRIBE' then 8657</a:t>
            </a:r>
          </a:p>
          <a:p>
            <a:r>
              <a:rPr lang="en-US" sz="700" dirty="0"/>
              <a:t>		                         when 'UNABLE TO OBTAIN' then 44814650</a:t>
            </a:r>
          </a:p>
          <a:p>
            <a:r>
              <a:rPr lang="en-US" sz="700" dirty="0"/>
              <a:t>		                         else 0 end as </a:t>
            </a:r>
            <a:r>
              <a:rPr lang="en-US" sz="700" dirty="0" err="1"/>
              <a:t>race_concept_id</a:t>
            </a:r>
            <a:endParaRPr lang="en-US" sz="700" dirty="0"/>
          </a:p>
          <a:p>
            <a:r>
              <a:rPr lang="en-US" sz="700" dirty="0"/>
              <a:t>                      from person3 p3 join mimic3_demo.ADMISSIONS ma on p3.person_id = </a:t>
            </a:r>
            <a:r>
              <a:rPr lang="en-US" sz="700" dirty="0" err="1"/>
              <a:t>ma.subject_id</a:t>
            </a:r>
            <a:r>
              <a:rPr lang="en-US" sz="700" dirty="0"/>
              <a:t>),</a:t>
            </a:r>
          </a:p>
          <a:p>
            <a:r>
              <a:rPr lang="en-US" sz="700" dirty="0"/>
              <a:t>     person as (select distinct p4.person_id, p4.person_source_value</a:t>
            </a:r>
          </a:p>
          <a:p>
            <a:r>
              <a:rPr lang="en-US" sz="700" dirty="0"/>
              <a:t>                        ,p4.gender_source_value,p4.gender_concept_id</a:t>
            </a:r>
          </a:p>
          <a:p>
            <a:r>
              <a:rPr lang="en-US" sz="700" dirty="0"/>
              <a:t>                        ,p4.year_of_birth, p4.month_of_birth, p4.day_of_birth, p4.birth_datetime</a:t>
            </a:r>
          </a:p>
          <a:p>
            <a:r>
              <a:rPr lang="en-US" sz="700" dirty="0"/>
              <a:t>                        ,p4.race_source_value, p4.race_concept_id</a:t>
            </a:r>
          </a:p>
          <a:p>
            <a:r>
              <a:rPr lang="en-US" sz="700" dirty="0"/>
              <a:t>                        ,ethnicity as </a:t>
            </a:r>
            <a:r>
              <a:rPr lang="en-US" sz="700" dirty="0" err="1"/>
              <a:t>ethnicity_source_value</a:t>
            </a:r>
            <a:endParaRPr lang="en-US" sz="700" dirty="0"/>
          </a:p>
          <a:p>
            <a:r>
              <a:rPr lang="en-US" sz="700" dirty="0"/>
              <a:t>                        ,case </a:t>
            </a:r>
            <a:r>
              <a:rPr lang="en-US" sz="700" dirty="0" err="1"/>
              <a:t>ma.ethnicity</a:t>
            </a:r>
            <a:endParaRPr lang="en-US" sz="700" dirty="0"/>
          </a:p>
          <a:p>
            <a:r>
              <a:rPr lang="en-US" sz="700" dirty="0"/>
              <a:t>		                         when 'WHITE' then 38003564</a:t>
            </a:r>
          </a:p>
          <a:p>
            <a:r>
              <a:rPr lang="en-US" sz="700" dirty="0"/>
              <a:t>		                         when 'BLACK/AFRICAN AMERICAN' then 38003564</a:t>
            </a:r>
          </a:p>
          <a:p>
            <a:r>
              <a:rPr lang="en-US" sz="700" dirty="0"/>
              <a:t>		                         when 'ASIAN' then 38003564</a:t>
            </a:r>
          </a:p>
          <a:p>
            <a:r>
              <a:rPr lang="en-US" sz="700" dirty="0"/>
              <a:t>		                         when 'HISPANIC/LATINO-PUERTO RICAN' then 38003563</a:t>
            </a:r>
          </a:p>
          <a:p>
            <a:r>
              <a:rPr lang="en-US" sz="700" dirty="0"/>
              <a:t>		                         when 'HISPANIC OR LATINO' then 38003563</a:t>
            </a:r>
          </a:p>
          <a:p>
            <a:r>
              <a:rPr lang="en-US" sz="700" dirty="0"/>
              <a:t>		                         when 'UNKNOWN/NOT SPECIFIED' then 44814653</a:t>
            </a:r>
          </a:p>
          <a:p>
            <a:r>
              <a:rPr lang="en-US" sz="700" dirty="0"/>
              <a:t>		                         when 'OTHER' then 38003564</a:t>
            </a:r>
          </a:p>
          <a:p>
            <a:r>
              <a:rPr lang="en-US" sz="700" dirty="0"/>
              <a:t>		                         when 'AMERICAN INDIAN/ALASKA NATIVE FEDERALLY RECOGNIZED TRIBE' then 38003564</a:t>
            </a:r>
          </a:p>
          <a:p>
            <a:r>
              <a:rPr lang="en-US" sz="700" dirty="0"/>
              <a:t>		                         when 'UNABLE TO OBTAIN' then 44814650</a:t>
            </a:r>
          </a:p>
          <a:p>
            <a:r>
              <a:rPr lang="en-US" sz="700" dirty="0"/>
              <a:t>		                         else 0 end as </a:t>
            </a:r>
            <a:r>
              <a:rPr lang="en-US" sz="700" dirty="0" err="1"/>
              <a:t>ethnicity_concept_id</a:t>
            </a:r>
            <a:endParaRPr lang="en-US" sz="700" dirty="0"/>
          </a:p>
          <a:p>
            <a:r>
              <a:rPr lang="en-US" sz="700" dirty="0"/>
              <a:t>                      from person4 p4 join mimic3_demo.ADMISSIONS ma on p4.person_id = </a:t>
            </a:r>
            <a:r>
              <a:rPr lang="en-US" sz="700" dirty="0" err="1"/>
              <a:t>ma.subject_id</a:t>
            </a:r>
            <a:r>
              <a:rPr lang="en-US" sz="700" dirty="0"/>
              <a:t>)</a:t>
            </a:r>
          </a:p>
          <a:p>
            <a:r>
              <a:rPr lang="en-US" sz="700" dirty="0"/>
              <a:t>select * from person</a:t>
            </a:r>
          </a:p>
          <a:p>
            <a:r>
              <a:rPr lang="en-US" sz="700" dirty="0"/>
              <a:t> </a:t>
            </a:r>
          </a:p>
        </p:txBody>
      </p:sp>
      <p:sp>
        <p:nvSpPr>
          <p:cNvPr id="4" name="TextBox 3">
            <a:extLst>
              <a:ext uri="{FF2B5EF4-FFF2-40B4-BE49-F238E27FC236}">
                <a16:creationId xmlns:a16="http://schemas.microsoft.com/office/drawing/2014/main" id="{CCD086DF-CBE5-48E0-F264-F51CE5D067F4}"/>
              </a:ext>
            </a:extLst>
          </p:cNvPr>
          <p:cNvSpPr txBox="1"/>
          <p:nvPr/>
        </p:nvSpPr>
        <p:spPr>
          <a:xfrm>
            <a:off x="6657422" y="1416931"/>
            <a:ext cx="5408056" cy="4985980"/>
          </a:xfrm>
          <a:prstGeom prst="rect">
            <a:avLst/>
          </a:prstGeom>
          <a:noFill/>
        </p:spPr>
        <p:txBody>
          <a:bodyPr wrap="square" rtlCol="0">
            <a:spAutoFit/>
          </a:bodyPr>
          <a:lstStyle/>
          <a:p>
            <a:r>
              <a:rPr lang="en-US" sz="2800" b="1" dirty="0">
                <a:solidFill>
                  <a:srgbClr val="FF0000"/>
                </a:solidFill>
              </a:rPr>
              <a:t>Paste the SQL statements that transform data from one or more MIMIC tables into the three OMOP CONDITION_OCCURRENCE fields (patient-id, </a:t>
            </a:r>
            <a:r>
              <a:rPr lang="en-US" sz="2800" b="1" dirty="0" err="1">
                <a:solidFill>
                  <a:srgbClr val="FF0000"/>
                </a:solidFill>
              </a:rPr>
              <a:t>visit_occurrence_id</a:t>
            </a:r>
            <a:r>
              <a:rPr lang="en-US" sz="2800" b="1" dirty="0">
                <a:solidFill>
                  <a:srgbClr val="FF0000"/>
                </a:solidFill>
              </a:rPr>
              <a:t>, </a:t>
            </a:r>
            <a:r>
              <a:rPr lang="en-US" sz="2800" b="1" dirty="0" err="1">
                <a:solidFill>
                  <a:srgbClr val="FF0000"/>
                </a:solidFill>
              </a:rPr>
              <a:t>condition_source_value</a:t>
            </a:r>
            <a:r>
              <a:rPr lang="en-US" sz="2800" b="1" dirty="0">
                <a:solidFill>
                  <a:srgbClr val="FF0000"/>
                </a:solidFill>
              </a:rPr>
              <a:t>) into the Coursera Submission Site</a:t>
            </a:r>
          </a:p>
          <a:p>
            <a:endParaRPr lang="en-US" sz="2400" dirty="0"/>
          </a:p>
          <a:p>
            <a:r>
              <a:rPr lang="en-US" sz="2000" dirty="0"/>
              <a:t>Transformation code shown here is from the Course 2 videos showing transformation of MIMIC PATIENTS to OMOP PERSON</a:t>
            </a:r>
          </a:p>
          <a:p>
            <a:endParaRPr lang="en-US" sz="2000" dirty="0"/>
          </a:p>
          <a:p>
            <a:endParaRPr lang="en-US" dirty="0"/>
          </a:p>
        </p:txBody>
      </p:sp>
    </p:spTree>
    <p:extLst>
      <p:ext uri="{BB962C8B-B14F-4D97-AF65-F5344CB8AC3E}">
        <p14:creationId xmlns:p14="http://schemas.microsoft.com/office/powerpoint/2010/main" val="342519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5: Execute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394368" y="2717966"/>
            <a:ext cx="11403264" cy="3139321"/>
          </a:xfrm>
          <a:prstGeom prst="rect">
            <a:avLst/>
          </a:prstGeom>
          <a:noFill/>
        </p:spPr>
        <p:txBody>
          <a:bodyPr wrap="square" rtlCol="0">
            <a:spAutoFit/>
          </a:bodyPr>
          <a:lstStyle/>
          <a:p>
            <a:pPr algn="ctr"/>
            <a:r>
              <a:rPr lang="en-US" sz="3600" b="1" dirty="0">
                <a:solidFill>
                  <a:srgbClr val="FF0000"/>
                </a:solidFill>
              </a:rPr>
              <a:t>Execute the ETL code from Step 4 but do not submit the output table.</a:t>
            </a:r>
          </a:p>
          <a:p>
            <a:pPr algn="ctr"/>
            <a:r>
              <a:rPr lang="en-US" sz="3600" b="1" dirty="0">
                <a:solidFill>
                  <a:srgbClr val="FF0000"/>
                </a:solidFill>
              </a:rPr>
              <a:t>Use the output table for Step 6.</a:t>
            </a:r>
          </a:p>
          <a:p>
            <a:pPr algn="ctr"/>
            <a:endParaRPr lang="en-US" sz="3600" b="1" dirty="0">
              <a:solidFill>
                <a:srgbClr val="FF0000"/>
              </a:solidFill>
            </a:endParaRPr>
          </a:p>
          <a:p>
            <a:pPr algn="ctr"/>
            <a:r>
              <a:rPr lang="en-US" sz="3600" b="1" dirty="0">
                <a:solidFill>
                  <a:srgbClr val="FF0000"/>
                </a:solidFill>
              </a:rPr>
              <a:t>There is no submission for this Step.</a:t>
            </a:r>
          </a:p>
          <a:p>
            <a:endParaRPr lang="en-US" dirty="0"/>
          </a:p>
        </p:txBody>
      </p:sp>
    </p:spTree>
    <p:extLst>
      <p:ext uri="{BB962C8B-B14F-4D97-AF65-F5344CB8AC3E}">
        <p14:creationId xmlns:p14="http://schemas.microsoft.com/office/powerpoint/2010/main" val="3276593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6: Perform data quality assessment</a:t>
            </a:r>
          </a:p>
        </p:txBody>
      </p:sp>
      <p:sp>
        <p:nvSpPr>
          <p:cNvPr id="4" name="TextBox 3">
            <a:extLst>
              <a:ext uri="{FF2B5EF4-FFF2-40B4-BE49-F238E27FC236}">
                <a16:creationId xmlns:a16="http://schemas.microsoft.com/office/drawing/2014/main" id="{5EEAFD0A-6DF5-F64D-A913-D8040DD9BDF1}"/>
              </a:ext>
            </a:extLst>
          </p:cNvPr>
          <p:cNvSpPr txBox="1"/>
          <p:nvPr/>
        </p:nvSpPr>
        <p:spPr>
          <a:xfrm>
            <a:off x="1191795" y="4782266"/>
            <a:ext cx="9496926" cy="1846659"/>
          </a:xfrm>
          <a:prstGeom prst="rect">
            <a:avLst/>
          </a:prstGeom>
          <a:noFill/>
        </p:spPr>
        <p:txBody>
          <a:bodyPr wrap="square" rtlCol="0">
            <a:spAutoFit/>
          </a:bodyPr>
          <a:lstStyle/>
          <a:p>
            <a:r>
              <a:rPr lang="en-US" sz="2400" dirty="0"/>
              <a:t>Example output table from the Course 2 videos showing transformation of MIMIC PATIENTS to OMOP PERSON</a:t>
            </a:r>
          </a:p>
          <a:p>
            <a:endParaRPr lang="en-US" sz="2400" dirty="0"/>
          </a:p>
          <a:p>
            <a:r>
              <a:rPr lang="en-US" sz="2400" dirty="0"/>
              <a:t>OK to paste link to a </a:t>
            </a:r>
            <a:r>
              <a:rPr lang="en-US" sz="2400" dirty="0" err="1"/>
              <a:t>GoogleDoc</a:t>
            </a:r>
            <a:r>
              <a:rPr lang="en-US" sz="2400" dirty="0"/>
              <a:t> instead.</a:t>
            </a:r>
          </a:p>
          <a:p>
            <a:endParaRPr lang="en-US" dirty="0"/>
          </a:p>
        </p:txBody>
      </p:sp>
      <p:pic>
        <p:nvPicPr>
          <p:cNvPr id="6" name="Picture 5">
            <a:extLst>
              <a:ext uri="{FF2B5EF4-FFF2-40B4-BE49-F238E27FC236}">
                <a16:creationId xmlns:a16="http://schemas.microsoft.com/office/drawing/2014/main" id="{644FD9B8-CED6-6940-8A80-BCE91FBB2D09}"/>
              </a:ext>
            </a:extLst>
          </p:cNvPr>
          <p:cNvPicPr>
            <a:picLocks noChangeAspect="1"/>
          </p:cNvPicPr>
          <p:nvPr/>
        </p:nvPicPr>
        <p:blipFill rotWithShape="1">
          <a:blip r:embed="rId3"/>
          <a:srcRect t="81450" r="57750"/>
          <a:stretch/>
        </p:blipFill>
        <p:spPr>
          <a:xfrm>
            <a:off x="2659439" y="3429000"/>
            <a:ext cx="6561638" cy="1093655"/>
          </a:xfrm>
          <a:prstGeom prst="rect">
            <a:avLst/>
          </a:prstGeom>
          <a:ln w="25400">
            <a:solidFill>
              <a:schemeClr val="tx1"/>
            </a:solidFill>
          </a:ln>
        </p:spPr>
      </p:pic>
      <p:sp>
        <p:nvSpPr>
          <p:cNvPr id="3" name="TextBox 2">
            <a:extLst>
              <a:ext uri="{FF2B5EF4-FFF2-40B4-BE49-F238E27FC236}">
                <a16:creationId xmlns:a16="http://schemas.microsoft.com/office/drawing/2014/main" id="{AEA9CBDB-84DC-7A4D-8239-C6844D2F77BC}"/>
              </a:ext>
            </a:extLst>
          </p:cNvPr>
          <p:cNvSpPr txBox="1"/>
          <p:nvPr/>
        </p:nvSpPr>
        <p:spPr>
          <a:xfrm>
            <a:off x="393700" y="1611053"/>
            <a:ext cx="12140895" cy="1569660"/>
          </a:xfrm>
          <a:prstGeom prst="rect">
            <a:avLst/>
          </a:prstGeom>
          <a:noFill/>
        </p:spPr>
        <p:txBody>
          <a:bodyPr wrap="square" rtlCol="0">
            <a:spAutoFit/>
          </a:bodyPr>
          <a:lstStyle/>
          <a:p>
            <a:r>
              <a:rPr lang="en-US" sz="3200" b="1" dirty="0">
                <a:solidFill>
                  <a:srgbClr val="FF0000"/>
                </a:solidFill>
              </a:rPr>
              <a:t>Define, implement, execute one or more data quality measures.</a:t>
            </a:r>
          </a:p>
          <a:p>
            <a:r>
              <a:rPr lang="en-US" sz="3200" b="1" dirty="0">
                <a:solidFill>
                  <a:srgbClr val="FF0000"/>
                </a:solidFill>
              </a:rPr>
              <a:t>Submit final DQ measure and an explanation why you created your measure(s).</a:t>
            </a:r>
          </a:p>
        </p:txBody>
      </p:sp>
    </p:spTree>
    <p:extLst>
      <p:ext uri="{BB962C8B-B14F-4D97-AF65-F5344CB8AC3E}">
        <p14:creationId xmlns:p14="http://schemas.microsoft.com/office/powerpoint/2010/main" val="40467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7: Package documentation </a:t>
            </a:r>
          </a:p>
        </p:txBody>
      </p:sp>
      <p:sp>
        <p:nvSpPr>
          <p:cNvPr id="3" name="Content Placeholder 2">
            <a:extLst>
              <a:ext uri="{FF2B5EF4-FFF2-40B4-BE49-F238E27FC236}">
                <a16:creationId xmlns:a16="http://schemas.microsoft.com/office/drawing/2014/main" id="{324AA166-58A0-9A45-BB6F-CA8144B562BA}"/>
              </a:ext>
            </a:extLst>
          </p:cNvPr>
          <p:cNvSpPr>
            <a:spLocks noGrp="1"/>
          </p:cNvSpPr>
          <p:nvPr>
            <p:ph idx="1"/>
          </p:nvPr>
        </p:nvSpPr>
        <p:spPr/>
        <p:txBody>
          <a:bodyPr>
            <a:normAutofit/>
          </a:bodyPr>
          <a:lstStyle/>
          <a:p>
            <a:r>
              <a:rPr lang="en-US" dirty="0"/>
              <a:t>Congratulations! The materials in the previous slides constitute a complete ETL package.</a:t>
            </a:r>
          </a:p>
          <a:p>
            <a:endParaRPr lang="en-US" dirty="0"/>
          </a:p>
          <a:p>
            <a:endParaRPr lang="en-US" dirty="0"/>
          </a:p>
          <a:p>
            <a:pPr marL="0" indent="0">
              <a:buNone/>
            </a:pPr>
            <a:r>
              <a:rPr lang="en-US" sz="4400" b="1" dirty="0">
                <a:solidFill>
                  <a:srgbClr val="FF0000"/>
                </a:solidFill>
              </a:rPr>
              <a:t>There is no submission for this Step.</a:t>
            </a:r>
          </a:p>
          <a:p>
            <a:pPr marL="0" indent="0">
              <a:buNone/>
            </a:pPr>
            <a:endParaRPr lang="en-US" dirty="0"/>
          </a:p>
        </p:txBody>
      </p:sp>
    </p:spTree>
    <p:extLst>
      <p:ext uri="{BB962C8B-B14F-4D97-AF65-F5344CB8AC3E}">
        <p14:creationId xmlns:p14="http://schemas.microsoft.com/office/powerpoint/2010/main" val="317582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E89-E7AA-4A44-A3B2-ADCFC8386B15}"/>
              </a:ext>
            </a:extLst>
          </p:cNvPr>
          <p:cNvSpPr>
            <a:spLocks noGrp="1"/>
          </p:cNvSpPr>
          <p:nvPr>
            <p:ph type="title"/>
          </p:nvPr>
        </p:nvSpPr>
        <p:spPr>
          <a:xfrm>
            <a:off x="148389" y="1557967"/>
            <a:ext cx="10515600" cy="1325563"/>
          </a:xfrm>
        </p:spPr>
        <p:txBody>
          <a:bodyPr/>
          <a:lstStyle/>
          <a:p>
            <a:r>
              <a:rPr lang="en-US" dirty="0"/>
              <a:t>ETL Steps</a:t>
            </a:r>
          </a:p>
        </p:txBody>
      </p:sp>
      <p:sp>
        <p:nvSpPr>
          <p:cNvPr id="3" name="Content Placeholder 2">
            <a:extLst>
              <a:ext uri="{FF2B5EF4-FFF2-40B4-BE49-F238E27FC236}">
                <a16:creationId xmlns:a16="http://schemas.microsoft.com/office/drawing/2014/main" id="{7EEFDE2A-DF9B-C84B-A704-E4FE76547C18}"/>
              </a:ext>
            </a:extLst>
          </p:cNvPr>
          <p:cNvSpPr>
            <a:spLocks noGrp="1"/>
          </p:cNvSpPr>
          <p:nvPr>
            <p:ph idx="1"/>
          </p:nvPr>
        </p:nvSpPr>
        <p:spPr>
          <a:xfrm>
            <a:off x="838200" y="2883530"/>
            <a:ext cx="10515600" cy="3708691"/>
          </a:xfrm>
        </p:spPr>
        <p:txBody>
          <a:bodyPr/>
          <a:lstStyle/>
          <a:p>
            <a:pPr marL="495325" indent="-495325">
              <a:buFont typeface="+mj-lt"/>
              <a:buAutoNum type="arabicPeriod"/>
            </a:pPr>
            <a:r>
              <a:rPr lang="en-US" dirty="0"/>
              <a:t>Understand source/target data models</a:t>
            </a:r>
          </a:p>
          <a:p>
            <a:pPr marL="495325" indent="-495325">
              <a:buFont typeface="+mj-lt"/>
              <a:buAutoNum type="arabicPeriod"/>
            </a:pPr>
            <a:r>
              <a:rPr lang="en-US" dirty="0"/>
              <a:t>Profile source tables</a:t>
            </a:r>
          </a:p>
          <a:p>
            <a:pPr marL="495325" indent="-495325">
              <a:buFont typeface="+mj-lt"/>
              <a:buAutoNum type="arabicPeriod"/>
            </a:pPr>
            <a:r>
              <a:rPr lang="en-US" dirty="0"/>
              <a:t>Create ETL mappings</a:t>
            </a:r>
          </a:p>
          <a:p>
            <a:pPr marL="495325" indent="-495325">
              <a:buFont typeface="+mj-lt"/>
              <a:buAutoNum type="arabicPeriod"/>
            </a:pPr>
            <a:r>
              <a:rPr lang="en-US" dirty="0"/>
              <a:t>Write transformation code</a:t>
            </a:r>
          </a:p>
          <a:p>
            <a:pPr marL="495325" indent="-495325">
              <a:buFont typeface="+mj-lt"/>
              <a:buAutoNum type="arabicPeriod"/>
            </a:pPr>
            <a:r>
              <a:rPr lang="en-US" dirty="0"/>
              <a:t>Execute transformation</a:t>
            </a:r>
          </a:p>
          <a:p>
            <a:pPr marL="495325" indent="-495325">
              <a:buFont typeface="+mj-lt"/>
              <a:buAutoNum type="arabicPeriod"/>
            </a:pPr>
            <a:r>
              <a:rPr lang="en-US" dirty="0"/>
              <a:t>Perform data quality assessment</a:t>
            </a:r>
          </a:p>
          <a:p>
            <a:pPr marL="495325" indent="-495325">
              <a:buFont typeface="+mj-lt"/>
              <a:buAutoNum type="arabicPeriod"/>
            </a:pPr>
            <a:r>
              <a:rPr lang="en-US" dirty="0"/>
              <a:t>Package documentation</a:t>
            </a:r>
          </a:p>
        </p:txBody>
      </p:sp>
      <p:sp>
        <p:nvSpPr>
          <p:cNvPr id="15" name="Content Placeholder 2">
            <a:extLst>
              <a:ext uri="{FF2B5EF4-FFF2-40B4-BE49-F238E27FC236}">
                <a16:creationId xmlns:a16="http://schemas.microsoft.com/office/drawing/2014/main" id="{407ED4B9-3B24-CB40-9544-62340D9BFCD3}"/>
              </a:ext>
            </a:extLst>
          </p:cNvPr>
          <p:cNvSpPr txBox="1">
            <a:spLocks/>
          </p:cNvSpPr>
          <p:nvPr/>
        </p:nvSpPr>
        <p:spPr>
          <a:xfrm>
            <a:off x="0" y="265778"/>
            <a:ext cx="12192000" cy="157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rgbClr val="FF0000"/>
                </a:solidFill>
              </a:rPr>
              <a:t>Assignment is to ETL MIMIC data into the OMOP CONDITION_OCCURRENCE table</a:t>
            </a:r>
          </a:p>
        </p:txBody>
      </p:sp>
    </p:spTree>
    <p:extLst>
      <p:ext uri="{BB962C8B-B14F-4D97-AF65-F5344CB8AC3E}">
        <p14:creationId xmlns:p14="http://schemas.microsoft.com/office/powerpoint/2010/main" val="144118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3785652"/>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r>
              <a:rPr lang="en-US" sz="2800" b="1" dirty="0">
                <a:solidFill>
                  <a:srgbClr val="FF0000"/>
                </a:solidFill>
              </a:rPr>
              <a:t>Read the OMOP documentation about the type of data stored in CONDITION_OCCURRENCE and for three fields below that are in that table:</a:t>
            </a:r>
          </a:p>
          <a:p>
            <a:pPr marL="742950" lvl="1" indent="-285750">
              <a:buFont typeface="Arial" panose="020B0604020202020204" pitchFamily="34" charset="0"/>
              <a:buChar char="•"/>
            </a:pPr>
            <a:r>
              <a:rPr lang="en-US" sz="2800" b="1" dirty="0" err="1">
                <a:solidFill>
                  <a:srgbClr val="FF0000"/>
                </a:solidFill>
              </a:rPr>
              <a:t>person_id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visit_occurrence_id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condition_source_value</a:t>
            </a:r>
            <a:br>
              <a:rPr lang="en-US" sz="2400" b="1" dirty="0">
                <a:solidFill>
                  <a:srgbClr val="FF0000"/>
                </a:solidFill>
              </a:rPr>
            </a:br>
            <a:endParaRPr lang="en-US" sz="2400" b="1" dirty="0">
              <a:solidFill>
                <a:srgbClr val="FF0000"/>
              </a:solidFill>
            </a:endParaRPr>
          </a:p>
        </p:txBody>
      </p:sp>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26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2923877"/>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endParaRPr lang="en-US" sz="2400" b="1" dirty="0">
              <a:solidFill>
                <a:srgbClr val="FF0000"/>
              </a:solidFill>
            </a:endParaRPr>
          </a:p>
          <a:p>
            <a:r>
              <a:rPr lang="en-US" sz="2800" b="1" dirty="0">
                <a:solidFill>
                  <a:srgbClr val="FF0000"/>
                </a:solidFill>
              </a:rPr>
              <a:t>Select one or more MIMIC tables from the table screen shots on the next slides that you feel are most related to the three fields in CONDITION_OCCURRENCE.</a:t>
            </a:r>
          </a:p>
        </p:txBody>
      </p:sp>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61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B4C27C-F6E9-B741-A2EB-40C96088F068}"/>
              </a:ext>
            </a:extLst>
          </p:cNvPr>
          <p:cNvPicPr>
            <a:picLocks noChangeAspect="1"/>
          </p:cNvPicPr>
          <p:nvPr/>
        </p:nvPicPr>
        <p:blipFill rotWithShape="1">
          <a:blip r:embed="rId3"/>
          <a:srcRect r="17881"/>
          <a:stretch/>
        </p:blipFill>
        <p:spPr>
          <a:xfrm>
            <a:off x="6256611" y="4982465"/>
            <a:ext cx="2168064" cy="1901454"/>
          </a:xfrm>
          <a:prstGeom prst="rect">
            <a:avLst/>
          </a:prstGeom>
        </p:spPr>
      </p:pic>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AC69C6E1-7CE1-5E42-80AD-CB00572B678B}"/>
              </a:ext>
            </a:extLst>
          </p:cNvPr>
          <p:cNvPicPr>
            <a:picLocks noChangeAspect="1"/>
          </p:cNvPicPr>
          <p:nvPr/>
        </p:nvPicPr>
        <p:blipFill rotWithShape="1">
          <a:blip r:embed="rId4"/>
          <a:srcRect r="25590"/>
          <a:stretch/>
        </p:blipFill>
        <p:spPr>
          <a:xfrm>
            <a:off x="0" y="0"/>
            <a:ext cx="1831708" cy="5380417"/>
          </a:xfrm>
          <a:prstGeom prst="rect">
            <a:avLst/>
          </a:prstGeom>
        </p:spPr>
      </p:pic>
      <p:pic>
        <p:nvPicPr>
          <p:cNvPr id="7" name="Picture 6">
            <a:extLst>
              <a:ext uri="{FF2B5EF4-FFF2-40B4-BE49-F238E27FC236}">
                <a16:creationId xmlns:a16="http://schemas.microsoft.com/office/drawing/2014/main" id="{A2D370AD-74BC-D44F-80CE-1608A74DFCF9}"/>
              </a:ext>
            </a:extLst>
          </p:cNvPr>
          <p:cNvPicPr>
            <a:picLocks noChangeAspect="1"/>
          </p:cNvPicPr>
          <p:nvPr/>
        </p:nvPicPr>
        <p:blipFill>
          <a:blip r:embed="rId5"/>
          <a:stretch>
            <a:fillRect/>
          </a:stretch>
        </p:blipFill>
        <p:spPr>
          <a:xfrm>
            <a:off x="2106660" y="0"/>
            <a:ext cx="2390061" cy="2212674"/>
          </a:xfrm>
          <a:prstGeom prst="rect">
            <a:avLst/>
          </a:prstGeom>
        </p:spPr>
      </p:pic>
      <p:pic>
        <p:nvPicPr>
          <p:cNvPr id="8" name="Picture 7">
            <a:extLst>
              <a:ext uri="{FF2B5EF4-FFF2-40B4-BE49-F238E27FC236}">
                <a16:creationId xmlns:a16="http://schemas.microsoft.com/office/drawing/2014/main" id="{11C916D9-7993-3E4E-87C1-D9897A3E2D20}"/>
              </a:ext>
            </a:extLst>
          </p:cNvPr>
          <p:cNvPicPr>
            <a:picLocks noChangeAspect="1"/>
          </p:cNvPicPr>
          <p:nvPr/>
        </p:nvPicPr>
        <p:blipFill rotWithShape="1">
          <a:blip r:embed="rId6"/>
          <a:srcRect r="40045"/>
          <a:stretch/>
        </p:blipFill>
        <p:spPr>
          <a:xfrm>
            <a:off x="2200627" y="2212674"/>
            <a:ext cx="1694179" cy="3276600"/>
          </a:xfrm>
          <a:prstGeom prst="rect">
            <a:avLst/>
          </a:prstGeom>
        </p:spPr>
      </p:pic>
      <p:pic>
        <p:nvPicPr>
          <p:cNvPr id="9" name="Picture 8">
            <a:extLst>
              <a:ext uri="{FF2B5EF4-FFF2-40B4-BE49-F238E27FC236}">
                <a16:creationId xmlns:a16="http://schemas.microsoft.com/office/drawing/2014/main" id="{AF25005F-51B0-534D-A982-177C52CDC4DB}"/>
              </a:ext>
            </a:extLst>
          </p:cNvPr>
          <p:cNvPicPr>
            <a:picLocks noChangeAspect="1"/>
          </p:cNvPicPr>
          <p:nvPr/>
        </p:nvPicPr>
        <p:blipFill rotWithShape="1">
          <a:blip r:embed="rId7"/>
          <a:srcRect r="34595"/>
          <a:stretch/>
        </p:blipFill>
        <p:spPr>
          <a:xfrm>
            <a:off x="4684146" y="219873"/>
            <a:ext cx="1299855" cy="2431030"/>
          </a:xfrm>
          <a:prstGeom prst="rect">
            <a:avLst/>
          </a:prstGeom>
        </p:spPr>
      </p:pic>
      <p:pic>
        <p:nvPicPr>
          <p:cNvPr id="10" name="Picture 9">
            <a:extLst>
              <a:ext uri="{FF2B5EF4-FFF2-40B4-BE49-F238E27FC236}">
                <a16:creationId xmlns:a16="http://schemas.microsoft.com/office/drawing/2014/main" id="{B081D60D-925E-E744-90CB-984A353CFDD6}"/>
              </a:ext>
            </a:extLst>
          </p:cNvPr>
          <p:cNvPicPr>
            <a:picLocks noChangeAspect="1"/>
          </p:cNvPicPr>
          <p:nvPr/>
        </p:nvPicPr>
        <p:blipFill>
          <a:blip r:embed="rId8"/>
          <a:stretch>
            <a:fillRect/>
          </a:stretch>
        </p:blipFill>
        <p:spPr>
          <a:xfrm>
            <a:off x="4018837" y="4307009"/>
            <a:ext cx="2013774" cy="1459524"/>
          </a:xfrm>
          <a:prstGeom prst="rect">
            <a:avLst/>
          </a:prstGeom>
        </p:spPr>
      </p:pic>
      <p:pic>
        <p:nvPicPr>
          <p:cNvPr id="11" name="Picture 10">
            <a:extLst>
              <a:ext uri="{FF2B5EF4-FFF2-40B4-BE49-F238E27FC236}">
                <a16:creationId xmlns:a16="http://schemas.microsoft.com/office/drawing/2014/main" id="{E0FE456B-CDE2-A74E-981D-22F3256E318C}"/>
              </a:ext>
            </a:extLst>
          </p:cNvPr>
          <p:cNvPicPr>
            <a:picLocks noChangeAspect="1"/>
          </p:cNvPicPr>
          <p:nvPr/>
        </p:nvPicPr>
        <p:blipFill>
          <a:blip r:embed="rId9"/>
          <a:stretch>
            <a:fillRect/>
          </a:stretch>
        </p:blipFill>
        <p:spPr>
          <a:xfrm>
            <a:off x="4056751" y="2844618"/>
            <a:ext cx="2013774" cy="1387397"/>
          </a:xfrm>
          <a:prstGeom prst="rect">
            <a:avLst/>
          </a:prstGeom>
        </p:spPr>
      </p:pic>
      <p:pic>
        <p:nvPicPr>
          <p:cNvPr id="13" name="Picture 12">
            <a:extLst>
              <a:ext uri="{FF2B5EF4-FFF2-40B4-BE49-F238E27FC236}">
                <a16:creationId xmlns:a16="http://schemas.microsoft.com/office/drawing/2014/main" id="{9AA1C27F-0F23-224C-BDF9-F5858E97BFDD}"/>
              </a:ext>
            </a:extLst>
          </p:cNvPr>
          <p:cNvPicPr>
            <a:picLocks noChangeAspect="1"/>
          </p:cNvPicPr>
          <p:nvPr/>
        </p:nvPicPr>
        <p:blipFill>
          <a:blip r:embed="rId10"/>
          <a:stretch>
            <a:fillRect/>
          </a:stretch>
        </p:blipFill>
        <p:spPr>
          <a:xfrm>
            <a:off x="8648675" y="3353042"/>
            <a:ext cx="1993046" cy="2207114"/>
          </a:xfrm>
          <a:prstGeom prst="rect">
            <a:avLst/>
          </a:prstGeom>
        </p:spPr>
      </p:pic>
      <p:pic>
        <p:nvPicPr>
          <p:cNvPr id="14" name="Picture 13">
            <a:extLst>
              <a:ext uri="{FF2B5EF4-FFF2-40B4-BE49-F238E27FC236}">
                <a16:creationId xmlns:a16="http://schemas.microsoft.com/office/drawing/2014/main" id="{63924449-2ADB-E94A-96E6-6BC6A9307B55}"/>
              </a:ext>
            </a:extLst>
          </p:cNvPr>
          <p:cNvPicPr>
            <a:picLocks noChangeAspect="1"/>
          </p:cNvPicPr>
          <p:nvPr/>
        </p:nvPicPr>
        <p:blipFill>
          <a:blip r:embed="rId11"/>
          <a:stretch>
            <a:fillRect/>
          </a:stretch>
        </p:blipFill>
        <p:spPr>
          <a:xfrm>
            <a:off x="8683563" y="308773"/>
            <a:ext cx="2005697" cy="2964243"/>
          </a:xfrm>
          <a:prstGeom prst="rect">
            <a:avLst/>
          </a:prstGeom>
        </p:spPr>
      </p:pic>
      <p:pic>
        <p:nvPicPr>
          <p:cNvPr id="15" name="Picture 14">
            <a:extLst>
              <a:ext uri="{FF2B5EF4-FFF2-40B4-BE49-F238E27FC236}">
                <a16:creationId xmlns:a16="http://schemas.microsoft.com/office/drawing/2014/main" id="{6A8988AB-08E1-7044-9D09-CD3D9935430D}"/>
              </a:ext>
            </a:extLst>
          </p:cNvPr>
          <p:cNvPicPr>
            <a:picLocks noChangeAspect="1"/>
          </p:cNvPicPr>
          <p:nvPr/>
        </p:nvPicPr>
        <p:blipFill>
          <a:blip r:embed="rId12"/>
          <a:stretch>
            <a:fillRect/>
          </a:stretch>
        </p:blipFill>
        <p:spPr>
          <a:xfrm>
            <a:off x="6208001" y="144559"/>
            <a:ext cx="2168064" cy="4837906"/>
          </a:xfrm>
          <a:prstGeom prst="rect">
            <a:avLst/>
          </a:prstGeom>
        </p:spPr>
      </p:pic>
      <p:sp>
        <p:nvSpPr>
          <p:cNvPr id="17" name="TextBox 16">
            <a:extLst>
              <a:ext uri="{FF2B5EF4-FFF2-40B4-BE49-F238E27FC236}">
                <a16:creationId xmlns:a16="http://schemas.microsoft.com/office/drawing/2014/main" id="{C6377D52-84B9-684F-88CF-2EA6415526FE}"/>
              </a:ext>
            </a:extLst>
          </p:cNvPr>
          <p:cNvSpPr txBox="1"/>
          <p:nvPr/>
        </p:nvSpPr>
        <p:spPr>
          <a:xfrm>
            <a:off x="60059" y="5831052"/>
            <a:ext cx="5875331" cy="1015663"/>
          </a:xfrm>
          <a:prstGeom prst="rect">
            <a:avLst/>
          </a:prstGeom>
          <a:noFill/>
        </p:spPr>
        <p:txBody>
          <a:bodyPr wrap="square" rtlCol="0">
            <a:spAutoFit/>
          </a:bodyPr>
          <a:lstStyle/>
          <a:p>
            <a:r>
              <a:rPr lang="en-US" sz="2000" b="1" dirty="0">
                <a:solidFill>
                  <a:srgbClr val="FF0000"/>
                </a:solidFill>
              </a:rPr>
              <a:t>Use these screen captures (and next slide) to select one or more MIMIC tables that contain data for OMOP CONDITION_OCCURRENCE table</a:t>
            </a:r>
          </a:p>
        </p:txBody>
      </p:sp>
    </p:spTree>
    <p:extLst>
      <p:ext uri="{BB962C8B-B14F-4D97-AF65-F5344CB8AC3E}">
        <p14:creationId xmlns:p14="http://schemas.microsoft.com/office/powerpoint/2010/main" val="21823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0082611D-BF7F-1340-9877-C6EA00DFBCCD}"/>
              </a:ext>
            </a:extLst>
          </p:cNvPr>
          <p:cNvPicPr>
            <a:picLocks noChangeAspect="1"/>
          </p:cNvPicPr>
          <p:nvPr/>
        </p:nvPicPr>
        <p:blipFill>
          <a:blip r:embed="rId3"/>
          <a:stretch>
            <a:fillRect/>
          </a:stretch>
        </p:blipFill>
        <p:spPr>
          <a:xfrm>
            <a:off x="127819" y="328314"/>
            <a:ext cx="2225768" cy="4966668"/>
          </a:xfrm>
          <a:prstGeom prst="rect">
            <a:avLst/>
          </a:prstGeom>
        </p:spPr>
      </p:pic>
      <p:pic>
        <p:nvPicPr>
          <p:cNvPr id="12" name="Picture 11">
            <a:extLst>
              <a:ext uri="{FF2B5EF4-FFF2-40B4-BE49-F238E27FC236}">
                <a16:creationId xmlns:a16="http://schemas.microsoft.com/office/drawing/2014/main" id="{813518DA-3199-A94F-A6DF-453D28827D3B}"/>
              </a:ext>
            </a:extLst>
          </p:cNvPr>
          <p:cNvPicPr>
            <a:picLocks noChangeAspect="1"/>
          </p:cNvPicPr>
          <p:nvPr/>
        </p:nvPicPr>
        <p:blipFill>
          <a:blip r:embed="rId4"/>
          <a:stretch>
            <a:fillRect/>
          </a:stretch>
        </p:blipFill>
        <p:spPr>
          <a:xfrm>
            <a:off x="2485706" y="285724"/>
            <a:ext cx="2225768" cy="3388858"/>
          </a:xfrm>
          <a:prstGeom prst="rect">
            <a:avLst/>
          </a:prstGeom>
        </p:spPr>
      </p:pic>
      <p:pic>
        <p:nvPicPr>
          <p:cNvPr id="16" name="Picture 15">
            <a:extLst>
              <a:ext uri="{FF2B5EF4-FFF2-40B4-BE49-F238E27FC236}">
                <a16:creationId xmlns:a16="http://schemas.microsoft.com/office/drawing/2014/main" id="{F29D4187-2DCF-1640-A448-BC6265B59EBD}"/>
              </a:ext>
            </a:extLst>
          </p:cNvPr>
          <p:cNvPicPr>
            <a:picLocks noChangeAspect="1"/>
          </p:cNvPicPr>
          <p:nvPr/>
        </p:nvPicPr>
        <p:blipFill>
          <a:blip r:embed="rId5"/>
          <a:stretch>
            <a:fillRect/>
          </a:stretch>
        </p:blipFill>
        <p:spPr>
          <a:xfrm>
            <a:off x="4936170" y="183534"/>
            <a:ext cx="2024222" cy="3491048"/>
          </a:xfrm>
          <a:prstGeom prst="rect">
            <a:avLst/>
          </a:prstGeom>
        </p:spPr>
      </p:pic>
      <p:pic>
        <p:nvPicPr>
          <p:cNvPr id="17" name="Picture 16">
            <a:extLst>
              <a:ext uri="{FF2B5EF4-FFF2-40B4-BE49-F238E27FC236}">
                <a16:creationId xmlns:a16="http://schemas.microsoft.com/office/drawing/2014/main" id="{CF807863-CEDB-6F4E-8788-8478BC6F41C9}"/>
              </a:ext>
            </a:extLst>
          </p:cNvPr>
          <p:cNvPicPr>
            <a:picLocks noChangeAspect="1"/>
          </p:cNvPicPr>
          <p:nvPr/>
        </p:nvPicPr>
        <p:blipFill>
          <a:blip r:embed="rId6"/>
          <a:stretch>
            <a:fillRect/>
          </a:stretch>
        </p:blipFill>
        <p:spPr>
          <a:xfrm>
            <a:off x="4936170" y="3829050"/>
            <a:ext cx="1985369" cy="2628114"/>
          </a:xfrm>
          <a:prstGeom prst="rect">
            <a:avLst/>
          </a:prstGeom>
        </p:spPr>
      </p:pic>
      <p:pic>
        <p:nvPicPr>
          <p:cNvPr id="18" name="Picture 17">
            <a:extLst>
              <a:ext uri="{FF2B5EF4-FFF2-40B4-BE49-F238E27FC236}">
                <a16:creationId xmlns:a16="http://schemas.microsoft.com/office/drawing/2014/main" id="{483CEA66-7AB7-BF4E-A3C9-439F59C1EDDB}"/>
              </a:ext>
            </a:extLst>
          </p:cNvPr>
          <p:cNvPicPr>
            <a:picLocks noChangeAspect="1"/>
          </p:cNvPicPr>
          <p:nvPr/>
        </p:nvPicPr>
        <p:blipFill>
          <a:blip r:embed="rId7"/>
          <a:stretch>
            <a:fillRect/>
          </a:stretch>
        </p:blipFill>
        <p:spPr>
          <a:xfrm>
            <a:off x="7092511" y="481479"/>
            <a:ext cx="2298844" cy="5167312"/>
          </a:xfrm>
          <a:prstGeom prst="rect">
            <a:avLst/>
          </a:prstGeom>
        </p:spPr>
      </p:pic>
      <p:pic>
        <p:nvPicPr>
          <p:cNvPr id="19" name="Picture 18">
            <a:extLst>
              <a:ext uri="{FF2B5EF4-FFF2-40B4-BE49-F238E27FC236}">
                <a16:creationId xmlns:a16="http://schemas.microsoft.com/office/drawing/2014/main" id="{AAF2116C-1E9A-8946-A3B7-B855A35EA206}"/>
              </a:ext>
            </a:extLst>
          </p:cNvPr>
          <p:cNvPicPr>
            <a:picLocks noChangeAspect="1"/>
          </p:cNvPicPr>
          <p:nvPr/>
        </p:nvPicPr>
        <p:blipFill>
          <a:blip r:embed="rId8"/>
          <a:stretch>
            <a:fillRect/>
          </a:stretch>
        </p:blipFill>
        <p:spPr>
          <a:xfrm>
            <a:off x="9496698" y="386734"/>
            <a:ext cx="2323506" cy="1831469"/>
          </a:xfrm>
          <a:prstGeom prst="rect">
            <a:avLst/>
          </a:prstGeom>
        </p:spPr>
      </p:pic>
      <p:pic>
        <p:nvPicPr>
          <p:cNvPr id="20" name="Picture 19">
            <a:extLst>
              <a:ext uri="{FF2B5EF4-FFF2-40B4-BE49-F238E27FC236}">
                <a16:creationId xmlns:a16="http://schemas.microsoft.com/office/drawing/2014/main" id="{F9EA3B45-D683-524A-84C0-FE998A23034F}"/>
              </a:ext>
            </a:extLst>
          </p:cNvPr>
          <p:cNvPicPr>
            <a:picLocks noChangeAspect="1"/>
          </p:cNvPicPr>
          <p:nvPr/>
        </p:nvPicPr>
        <p:blipFill>
          <a:blip r:embed="rId9"/>
          <a:stretch>
            <a:fillRect/>
          </a:stretch>
        </p:blipFill>
        <p:spPr>
          <a:xfrm>
            <a:off x="9496698" y="2358469"/>
            <a:ext cx="2428602" cy="4410472"/>
          </a:xfrm>
          <a:prstGeom prst="rect">
            <a:avLst/>
          </a:prstGeom>
        </p:spPr>
      </p:pic>
      <p:sp>
        <p:nvSpPr>
          <p:cNvPr id="13" name="TextBox 12">
            <a:extLst>
              <a:ext uri="{FF2B5EF4-FFF2-40B4-BE49-F238E27FC236}">
                <a16:creationId xmlns:a16="http://schemas.microsoft.com/office/drawing/2014/main" id="{00C97BE4-897E-1B49-A388-92F0859D9C40}"/>
              </a:ext>
            </a:extLst>
          </p:cNvPr>
          <p:cNvSpPr txBox="1"/>
          <p:nvPr/>
        </p:nvSpPr>
        <p:spPr>
          <a:xfrm>
            <a:off x="53523" y="5430093"/>
            <a:ext cx="4882647" cy="1323439"/>
          </a:xfrm>
          <a:prstGeom prst="rect">
            <a:avLst/>
          </a:prstGeom>
          <a:noFill/>
        </p:spPr>
        <p:txBody>
          <a:bodyPr wrap="square" rtlCol="0">
            <a:spAutoFit/>
          </a:bodyPr>
          <a:lstStyle/>
          <a:p>
            <a:r>
              <a:rPr lang="en-US" sz="2000" b="1" dirty="0">
                <a:solidFill>
                  <a:srgbClr val="FF0000"/>
                </a:solidFill>
              </a:rPr>
              <a:t>Use these screen captures (and previous slide) to select one or more MIMIC tables that contain data for OMOP CONDITION_OCCURRENCE table</a:t>
            </a:r>
          </a:p>
        </p:txBody>
      </p:sp>
    </p:spTree>
    <p:extLst>
      <p:ext uri="{BB962C8B-B14F-4D97-AF65-F5344CB8AC3E}">
        <p14:creationId xmlns:p14="http://schemas.microsoft.com/office/powerpoint/2010/main" val="245338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55BD3F-AAE4-2AF1-B0EA-44264EBE2F3D}"/>
              </a:ext>
            </a:extLst>
          </p:cNvPr>
          <p:cNvSpPr/>
          <p:nvPr/>
        </p:nvSpPr>
        <p:spPr>
          <a:xfrm>
            <a:off x="6096000" y="436880"/>
            <a:ext cx="5770880" cy="629757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800" b="1" dirty="0">
                <a:solidFill>
                  <a:srgbClr val="FF0000"/>
                </a:solidFill>
              </a:rPr>
              <a:t>OMOP CONDITION_OCCURRENCE table</a:t>
            </a:r>
            <a:endParaRPr lang="en-IN" dirty="0">
              <a:solidFill>
                <a:schemeClr val="tx1"/>
              </a:solidFill>
            </a:endParaRPr>
          </a:p>
        </p:txBody>
      </p:sp>
      <p:sp>
        <p:nvSpPr>
          <p:cNvPr id="23" name="Rectangle 22">
            <a:extLst>
              <a:ext uri="{FF2B5EF4-FFF2-40B4-BE49-F238E27FC236}">
                <a16:creationId xmlns:a16="http://schemas.microsoft.com/office/drawing/2014/main" id="{D7B92C17-29A0-D020-BA89-C228BCC3D59D}"/>
              </a:ext>
            </a:extLst>
          </p:cNvPr>
          <p:cNvSpPr/>
          <p:nvPr/>
        </p:nvSpPr>
        <p:spPr>
          <a:xfrm>
            <a:off x="325120" y="436880"/>
            <a:ext cx="5090160" cy="6297572"/>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800" b="1">
                <a:solidFill>
                  <a:schemeClr val="tx1"/>
                </a:solidFill>
              </a:rPr>
              <a:t>MIMIC tables</a:t>
            </a:r>
            <a:endParaRPr lang="en-IN">
              <a:solidFill>
                <a:schemeClr val="tx1"/>
              </a:solidFill>
            </a:endParaRPr>
          </a:p>
        </p:txBody>
      </p:sp>
      <p:pic>
        <p:nvPicPr>
          <p:cNvPr id="3" name="Picture 2">
            <a:extLst>
              <a:ext uri="{FF2B5EF4-FFF2-40B4-BE49-F238E27FC236}">
                <a16:creationId xmlns:a16="http://schemas.microsoft.com/office/drawing/2014/main" id="{C61E4DD5-6644-F308-7240-B5587B787C2E}"/>
              </a:ext>
            </a:extLst>
          </p:cNvPr>
          <p:cNvPicPr>
            <a:picLocks noChangeAspect="1"/>
          </p:cNvPicPr>
          <p:nvPr/>
        </p:nvPicPr>
        <p:blipFill>
          <a:blip r:embed="rId2"/>
          <a:srcRect t="16726" b="75668"/>
          <a:stretch/>
        </p:blipFill>
        <p:spPr>
          <a:xfrm>
            <a:off x="6287841" y="1727442"/>
            <a:ext cx="5387198" cy="557532"/>
          </a:xfrm>
          <a:prstGeom prst="rect">
            <a:avLst/>
          </a:prstGeom>
        </p:spPr>
      </p:pic>
      <p:pic>
        <p:nvPicPr>
          <p:cNvPr id="7" name="Picture 6">
            <a:extLst>
              <a:ext uri="{FF2B5EF4-FFF2-40B4-BE49-F238E27FC236}">
                <a16:creationId xmlns:a16="http://schemas.microsoft.com/office/drawing/2014/main" id="{A1624CF1-438F-E5F2-CEC6-74E20B63AE21}"/>
              </a:ext>
            </a:extLst>
          </p:cNvPr>
          <p:cNvPicPr>
            <a:picLocks noChangeAspect="1"/>
          </p:cNvPicPr>
          <p:nvPr/>
        </p:nvPicPr>
        <p:blipFill>
          <a:blip r:embed="rId2"/>
          <a:srcRect t="76900" b="17607"/>
          <a:stretch/>
        </p:blipFill>
        <p:spPr>
          <a:xfrm>
            <a:off x="6223124" y="5472444"/>
            <a:ext cx="5387191" cy="402662"/>
          </a:xfrm>
          <a:prstGeom prst="rect">
            <a:avLst/>
          </a:prstGeom>
        </p:spPr>
      </p:pic>
      <p:pic>
        <p:nvPicPr>
          <p:cNvPr id="8" name="Picture 7">
            <a:extLst>
              <a:ext uri="{FF2B5EF4-FFF2-40B4-BE49-F238E27FC236}">
                <a16:creationId xmlns:a16="http://schemas.microsoft.com/office/drawing/2014/main" id="{02DC4D02-B64A-329B-B760-8143F1CD3343}"/>
              </a:ext>
            </a:extLst>
          </p:cNvPr>
          <p:cNvPicPr>
            <a:picLocks noChangeAspect="1"/>
          </p:cNvPicPr>
          <p:nvPr/>
        </p:nvPicPr>
        <p:blipFill>
          <a:blip r:embed="rId2"/>
          <a:srcRect t="65596" b="29139"/>
          <a:stretch/>
        </p:blipFill>
        <p:spPr>
          <a:xfrm>
            <a:off x="6287844" y="3492171"/>
            <a:ext cx="5387195" cy="385947"/>
          </a:xfrm>
          <a:prstGeom prst="rect">
            <a:avLst/>
          </a:prstGeom>
        </p:spPr>
      </p:pic>
      <p:pic>
        <p:nvPicPr>
          <p:cNvPr id="11" name="Picture 10">
            <a:extLst>
              <a:ext uri="{FF2B5EF4-FFF2-40B4-BE49-F238E27FC236}">
                <a16:creationId xmlns:a16="http://schemas.microsoft.com/office/drawing/2014/main" id="{EEFE2313-B7E6-6821-6460-3FF93C335F66}"/>
              </a:ext>
            </a:extLst>
          </p:cNvPr>
          <p:cNvPicPr>
            <a:picLocks noChangeAspect="1"/>
          </p:cNvPicPr>
          <p:nvPr/>
        </p:nvPicPr>
        <p:blipFill rotWithShape="1">
          <a:blip r:embed="rId3"/>
          <a:srcRect r="25590"/>
          <a:stretch/>
        </p:blipFill>
        <p:spPr>
          <a:xfrm>
            <a:off x="581685" y="994937"/>
            <a:ext cx="1831708" cy="5380417"/>
          </a:xfrm>
          <a:prstGeom prst="rect">
            <a:avLst/>
          </a:prstGeom>
        </p:spPr>
      </p:pic>
      <p:pic>
        <p:nvPicPr>
          <p:cNvPr id="12" name="Picture 11">
            <a:extLst>
              <a:ext uri="{FF2B5EF4-FFF2-40B4-BE49-F238E27FC236}">
                <a16:creationId xmlns:a16="http://schemas.microsoft.com/office/drawing/2014/main" id="{4BE802BB-4F24-9B2E-1D44-3A11777F48B3}"/>
              </a:ext>
            </a:extLst>
          </p:cNvPr>
          <p:cNvPicPr>
            <a:picLocks noChangeAspect="1"/>
          </p:cNvPicPr>
          <p:nvPr/>
        </p:nvPicPr>
        <p:blipFill>
          <a:blip r:embed="rId4"/>
          <a:stretch>
            <a:fillRect/>
          </a:stretch>
        </p:blipFill>
        <p:spPr>
          <a:xfrm>
            <a:off x="2884902" y="4944013"/>
            <a:ext cx="2013774" cy="1459524"/>
          </a:xfrm>
          <a:prstGeom prst="rect">
            <a:avLst/>
          </a:prstGeom>
        </p:spPr>
      </p:pic>
      <p:pic>
        <p:nvPicPr>
          <p:cNvPr id="13" name="Picture 12">
            <a:extLst>
              <a:ext uri="{FF2B5EF4-FFF2-40B4-BE49-F238E27FC236}">
                <a16:creationId xmlns:a16="http://schemas.microsoft.com/office/drawing/2014/main" id="{51AB1170-EBAD-E239-585D-FBA439450DD2}"/>
              </a:ext>
            </a:extLst>
          </p:cNvPr>
          <p:cNvPicPr>
            <a:picLocks noChangeAspect="1"/>
          </p:cNvPicPr>
          <p:nvPr/>
        </p:nvPicPr>
        <p:blipFill>
          <a:blip r:embed="rId5"/>
          <a:stretch>
            <a:fillRect/>
          </a:stretch>
        </p:blipFill>
        <p:spPr>
          <a:xfrm>
            <a:off x="3216159" y="692151"/>
            <a:ext cx="1985369" cy="2628114"/>
          </a:xfrm>
          <a:prstGeom prst="rect">
            <a:avLst/>
          </a:prstGeom>
        </p:spPr>
      </p:pic>
      <p:cxnSp>
        <p:nvCxnSpPr>
          <p:cNvPr id="15" name="Straight Connector 14">
            <a:extLst>
              <a:ext uri="{FF2B5EF4-FFF2-40B4-BE49-F238E27FC236}">
                <a16:creationId xmlns:a16="http://schemas.microsoft.com/office/drawing/2014/main" id="{4D4C1EEB-DD03-C8B2-162B-75BED0C5EF16}"/>
              </a:ext>
            </a:extLst>
          </p:cNvPr>
          <p:cNvCxnSpPr>
            <a:cxnSpLocks/>
            <a:stCxn id="11" idx="3"/>
            <a:endCxn id="8" idx="1"/>
          </p:cNvCxnSpPr>
          <p:nvPr/>
        </p:nvCxnSpPr>
        <p:spPr>
          <a:xfrm flipV="1">
            <a:off x="2413393" y="3685145"/>
            <a:ext cx="3874451" cy="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43786A1-4BC4-A100-3209-0B7DA34AB599}"/>
              </a:ext>
            </a:extLst>
          </p:cNvPr>
          <p:cNvCxnSpPr>
            <a:cxnSpLocks/>
            <a:stCxn id="13" idx="3"/>
            <a:endCxn id="3" idx="1"/>
          </p:cNvCxnSpPr>
          <p:nvPr/>
        </p:nvCxnSpPr>
        <p:spPr>
          <a:xfrm>
            <a:off x="5201528" y="2006208"/>
            <a:ext cx="1086313"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43AAE25-BAF3-7F09-D9EA-A455019EB083}"/>
              </a:ext>
            </a:extLst>
          </p:cNvPr>
          <p:cNvCxnSpPr>
            <a:cxnSpLocks/>
            <a:stCxn id="12" idx="3"/>
            <a:endCxn id="7" idx="1"/>
          </p:cNvCxnSpPr>
          <p:nvPr/>
        </p:nvCxnSpPr>
        <p:spPr>
          <a:xfrm>
            <a:off x="4898676" y="5673775"/>
            <a:ext cx="1324448"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BB61A4F-F93F-55FC-C216-CF5B7A66B1AC}"/>
              </a:ext>
            </a:extLst>
          </p:cNvPr>
          <p:cNvSpPr/>
          <p:nvPr/>
        </p:nvSpPr>
        <p:spPr>
          <a:xfrm>
            <a:off x="4104640" y="-1"/>
            <a:ext cx="3657600" cy="327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Assignment 1</a:t>
            </a:r>
          </a:p>
        </p:txBody>
      </p:sp>
    </p:spTree>
    <p:extLst>
      <p:ext uri="{BB962C8B-B14F-4D97-AF65-F5344CB8AC3E}">
        <p14:creationId xmlns:p14="http://schemas.microsoft.com/office/powerpoint/2010/main" val="8340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5696D4DA-9797-2442-8B4A-B00B78C51ECC}"/>
              </a:ext>
            </a:extLst>
          </p:cNvPr>
          <p:cNvSpPr txBox="1"/>
          <p:nvPr/>
        </p:nvSpPr>
        <p:spPr>
          <a:xfrm>
            <a:off x="754017" y="2444056"/>
            <a:ext cx="5443583" cy="1815882"/>
          </a:xfrm>
          <a:prstGeom prst="rect">
            <a:avLst/>
          </a:prstGeom>
          <a:noFill/>
        </p:spPr>
        <p:txBody>
          <a:bodyPr wrap="square" rtlCol="0">
            <a:spAutoFit/>
          </a:bodyPr>
          <a:lstStyle/>
          <a:p>
            <a:r>
              <a:rPr lang="en-US" sz="2800" b="1" dirty="0">
                <a:solidFill>
                  <a:srgbClr val="FF0000"/>
                </a:solidFill>
              </a:rPr>
              <a:t>Paste one or more MIMIC table(s) from the previous two slides that contain data for ETL into OMOP CONDITION_OCCURRENCE here!</a:t>
            </a:r>
          </a:p>
        </p:txBody>
      </p:sp>
      <p:pic>
        <p:nvPicPr>
          <p:cNvPr id="5" name="Picture 4">
            <a:extLst>
              <a:ext uri="{FF2B5EF4-FFF2-40B4-BE49-F238E27FC236}">
                <a16:creationId xmlns:a16="http://schemas.microsoft.com/office/drawing/2014/main" id="{2249BACA-F425-5B46-A30A-FD1674CD4179}"/>
              </a:ext>
            </a:extLst>
          </p:cNvPr>
          <p:cNvPicPr>
            <a:picLocks noChangeAspect="1"/>
          </p:cNvPicPr>
          <p:nvPr/>
        </p:nvPicPr>
        <p:blipFill>
          <a:blip r:embed="rId3"/>
          <a:stretch>
            <a:fillRect/>
          </a:stretch>
        </p:blipFill>
        <p:spPr>
          <a:xfrm>
            <a:off x="7785100" y="1465274"/>
            <a:ext cx="3987080" cy="5343341"/>
          </a:xfrm>
          <a:prstGeom prst="rect">
            <a:avLst/>
          </a:prstGeom>
        </p:spPr>
      </p:pic>
    </p:spTree>
    <p:extLst>
      <p:ext uri="{BB962C8B-B14F-4D97-AF65-F5344CB8AC3E}">
        <p14:creationId xmlns:p14="http://schemas.microsoft.com/office/powerpoint/2010/main" val="79492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8DD0C-6331-B2B2-15F7-F62C646D4732}"/>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6B7342BD-9788-B36B-5B30-2B2BD832531A}"/>
              </a:ext>
            </a:extLst>
          </p:cNvPr>
          <p:cNvSpPr/>
          <p:nvPr/>
        </p:nvSpPr>
        <p:spPr>
          <a:xfrm>
            <a:off x="325120" y="436880"/>
            <a:ext cx="9377680" cy="6297572"/>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800" b="1">
                <a:solidFill>
                  <a:schemeClr val="tx1"/>
                </a:solidFill>
              </a:rPr>
              <a:t>MIMIC tables</a:t>
            </a:r>
            <a:endParaRPr lang="en-IN">
              <a:solidFill>
                <a:schemeClr val="tx1"/>
              </a:solidFill>
            </a:endParaRPr>
          </a:p>
        </p:txBody>
      </p:sp>
      <p:pic>
        <p:nvPicPr>
          <p:cNvPr id="11" name="Picture 10">
            <a:extLst>
              <a:ext uri="{FF2B5EF4-FFF2-40B4-BE49-F238E27FC236}">
                <a16:creationId xmlns:a16="http://schemas.microsoft.com/office/drawing/2014/main" id="{28301547-E90C-DCA0-F914-B477C7BC1EC0}"/>
              </a:ext>
            </a:extLst>
          </p:cNvPr>
          <p:cNvPicPr>
            <a:picLocks noChangeAspect="1"/>
          </p:cNvPicPr>
          <p:nvPr/>
        </p:nvPicPr>
        <p:blipFill rotWithShape="1">
          <a:blip r:embed="rId2"/>
          <a:srcRect r="25590"/>
          <a:stretch/>
        </p:blipFill>
        <p:spPr>
          <a:xfrm>
            <a:off x="1817516" y="931015"/>
            <a:ext cx="1831708" cy="5380417"/>
          </a:xfrm>
          <a:prstGeom prst="rect">
            <a:avLst/>
          </a:prstGeom>
        </p:spPr>
      </p:pic>
      <p:pic>
        <p:nvPicPr>
          <p:cNvPr id="12" name="Picture 11">
            <a:extLst>
              <a:ext uri="{FF2B5EF4-FFF2-40B4-BE49-F238E27FC236}">
                <a16:creationId xmlns:a16="http://schemas.microsoft.com/office/drawing/2014/main" id="{22B13A93-1949-B84F-F297-DF6DFB2D2453}"/>
              </a:ext>
            </a:extLst>
          </p:cNvPr>
          <p:cNvPicPr>
            <a:picLocks noChangeAspect="1"/>
          </p:cNvPicPr>
          <p:nvPr/>
        </p:nvPicPr>
        <p:blipFill>
          <a:blip r:embed="rId3"/>
          <a:stretch>
            <a:fillRect/>
          </a:stretch>
        </p:blipFill>
        <p:spPr>
          <a:xfrm>
            <a:off x="5408894" y="4669165"/>
            <a:ext cx="2013774" cy="1459524"/>
          </a:xfrm>
          <a:prstGeom prst="rect">
            <a:avLst/>
          </a:prstGeom>
        </p:spPr>
      </p:pic>
      <p:pic>
        <p:nvPicPr>
          <p:cNvPr id="13" name="Picture 12">
            <a:extLst>
              <a:ext uri="{FF2B5EF4-FFF2-40B4-BE49-F238E27FC236}">
                <a16:creationId xmlns:a16="http://schemas.microsoft.com/office/drawing/2014/main" id="{33C0760D-7253-7A8E-484E-73779BF72140}"/>
              </a:ext>
            </a:extLst>
          </p:cNvPr>
          <p:cNvPicPr>
            <a:picLocks noChangeAspect="1"/>
          </p:cNvPicPr>
          <p:nvPr/>
        </p:nvPicPr>
        <p:blipFill>
          <a:blip r:embed="rId4"/>
          <a:stretch>
            <a:fillRect/>
          </a:stretch>
        </p:blipFill>
        <p:spPr>
          <a:xfrm>
            <a:off x="6375919" y="957552"/>
            <a:ext cx="1985369" cy="2628114"/>
          </a:xfrm>
          <a:prstGeom prst="rect">
            <a:avLst/>
          </a:prstGeom>
        </p:spPr>
      </p:pic>
      <p:sp>
        <p:nvSpPr>
          <p:cNvPr id="41" name="Rectangle 40">
            <a:extLst>
              <a:ext uri="{FF2B5EF4-FFF2-40B4-BE49-F238E27FC236}">
                <a16:creationId xmlns:a16="http://schemas.microsoft.com/office/drawing/2014/main" id="{69BEAFEC-112C-27AF-954B-C90A824D74F5}"/>
              </a:ext>
            </a:extLst>
          </p:cNvPr>
          <p:cNvSpPr/>
          <p:nvPr/>
        </p:nvSpPr>
        <p:spPr>
          <a:xfrm>
            <a:off x="4104640" y="-1"/>
            <a:ext cx="3657600" cy="327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Assignment 2</a:t>
            </a:r>
          </a:p>
        </p:txBody>
      </p:sp>
    </p:spTree>
    <p:extLst>
      <p:ext uri="{BB962C8B-B14F-4D97-AF65-F5344CB8AC3E}">
        <p14:creationId xmlns:p14="http://schemas.microsoft.com/office/powerpoint/2010/main" val="1936493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2170</Words>
  <Application>Microsoft Office PowerPoint</Application>
  <PresentationFormat>Widescreen</PresentationFormat>
  <Paragraphs>181</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Course 2 Module 5 Programming Assignment  Assignment is to ETL MIMIC data into the OMOP CONDITION_OCCURRENCE table</vt:lpstr>
      <vt:lpstr>ETL Steps</vt:lpstr>
      <vt:lpstr>Step 1: Understand source/target data models</vt:lpstr>
      <vt:lpstr>Step 1: Understand source/target data models</vt:lpstr>
      <vt:lpstr>PowerPoint Presentation</vt:lpstr>
      <vt:lpstr>PowerPoint Presentation</vt:lpstr>
      <vt:lpstr>PowerPoint Presentation</vt:lpstr>
      <vt:lpstr>Step 1: Understand source/target data models</vt:lpstr>
      <vt:lpstr>PowerPoint Presentation</vt:lpstr>
      <vt:lpstr>Step 2: Profile source table or tables</vt:lpstr>
      <vt:lpstr>Step 3: Create ETL mappings</vt:lpstr>
      <vt:lpstr>Step 3: Create ETL mappings</vt:lpstr>
      <vt:lpstr>Step 3: Create ETL mappings</vt:lpstr>
      <vt:lpstr>Step 4: Write transformation code</vt:lpstr>
      <vt:lpstr>Step 5: Execute transformation code</vt:lpstr>
      <vt:lpstr>Step 6: Perform data quality assessment</vt:lpstr>
      <vt:lpstr>Step 7: Package documentation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Shivali Jasrotia</cp:lastModifiedBy>
  <cp:revision>45</cp:revision>
  <dcterms:created xsi:type="dcterms:W3CDTF">2018-12-14T03:25:30Z</dcterms:created>
  <dcterms:modified xsi:type="dcterms:W3CDTF">2025-01-26T12:46:53Z</dcterms:modified>
</cp:coreProperties>
</file>