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6DA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 b="def" i="def"/>
      <a:tcStyle>
        <a:tcBdr/>
        <a:fill>
          <a:solidFill>
            <a:srgbClr val="F8F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2744011" y="756699"/>
            <a:ext cx="1081628" cy="1124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" name="Google Shape;11;p2"/>
          <p:cNvSpPr/>
          <p:nvPr/>
        </p:nvSpPr>
        <p:spPr>
          <a:xfrm rot="10800000">
            <a:off x="5318350" y="3266724"/>
            <a:ext cx="1081627" cy="1124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3044700" y="1444253"/>
            <a:ext cx="3054600" cy="15372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3044700" y="3116578"/>
            <a:ext cx="3054600" cy="7014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311698" y="957125"/>
            <a:ext cx="8520603" cy="2128800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311698" y="3162000"/>
            <a:ext cx="8520603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 flipH="1">
            <a:off x="7595937" y="460225"/>
            <a:ext cx="1081627" cy="1124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4" name="Google Shape;17;p3"/>
          <p:cNvSpPr/>
          <p:nvPr/>
        </p:nvSpPr>
        <p:spPr>
          <a:xfrm flipH="1" rot="10800000">
            <a:off x="466424" y="3558324"/>
            <a:ext cx="1081628" cy="1124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311698" y="1225225"/>
            <a:ext cx="3999903" cy="33540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28;p5"/>
          <p:cNvSpPr txBox="1"/>
          <p:nvPr>
            <p:ph type="body" sz="half" idx="13"/>
          </p:nvPr>
        </p:nvSpPr>
        <p:spPr>
          <a:xfrm>
            <a:off x="4832398" y="1225225"/>
            <a:ext cx="3999903" cy="3354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311698" y="1399400"/>
            <a:ext cx="2808003" cy="27849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490250" y="450148"/>
            <a:ext cx="5878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42;p9"/>
          <p:cNvSpPr/>
          <p:nvPr/>
        </p:nvSpPr>
        <p:spPr>
          <a:xfrm>
            <a:off x="4572000" y="-26"/>
            <a:ext cx="4572000" cy="5143503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8" name="Google Shape;43;p9"/>
          <p:cNvSpPr/>
          <p:nvPr/>
        </p:nvSpPr>
        <p:spPr>
          <a:xfrm>
            <a:off x="5029675" y="4495500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265500" y="929273"/>
            <a:ext cx="4045200" cy="178620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CCA67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265500" y="2768999"/>
            <a:ext cx="4045200" cy="15741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Google Shape;46;p9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319499" y="4218925"/>
            <a:ext cx="5998803" cy="5988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marL="1141184" indent="-544284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marL="1598384" indent="-544284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marL="2055584" indent="-544284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marL="2512784" indent="-544284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4"/>
          <p:cNvSpPr/>
          <p:nvPr/>
        </p:nvSpPr>
        <p:spPr>
          <a:xfrm>
            <a:off x="0" y="5045700"/>
            <a:ext cx="9144000" cy="97802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8" y="315924"/>
            <a:ext cx="8520603" cy="83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8" y="1225225"/>
            <a:ext cx="8520603" cy="33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7" y="4692392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in.mathworks.com/help/matlab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HE 352A PROJECT"/>
          <p:cNvSpPr txBox="1"/>
          <p:nvPr/>
        </p:nvSpPr>
        <p:spPr>
          <a:xfrm>
            <a:off x="1966886" y="1777555"/>
            <a:ext cx="521022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3" algn="ctr">
              <a:defRPr b="1" sz="4200">
                <a:latin typeface="Economica"/>
                <a:ea typeface="Economica"/>
                <a:cs typeface="Economica"/>
                <a:sym typeface="Economica"/>
              </a:defRPr>
            </a:pPr>
            <a:r>
              <a:t>CHE 352A PROJECT</a:t>
            </a:r>
          </a:p>
        </p:txBody>
      </p:sp>
      <p:sp>
        <p:nvSpPr>
          <p:cNvPr id="116" name="GROUP 5…"/>
          <p:cNvSpPr txBox="1"/>
          <p:nvPr>
            <p:ph type="body" idx="4294967295"/>
          </p:nvPr>
        </p:nvSpPr>
        <p:spPr>
          <a:xfrm>
            <a:off x="311699" y="2872968"/>
            <a:ext cx="8520602" cy="4185003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SzTx/>
              <a:buNone/>
              <a:defRPr>
                <a:latin typeface="Economica"/>
                <a:ea typeface="Economica"/>
                <a:cs typeface="Economica"/>
                <a:sym typeface="Economica"/>
              </a:defRPr>
            </a:pPr>
          </a:p>
          <a:p>
            <a:pPr marL="0" indent="0" algn="ctr">
              <a:lnSpc>
                <a:spcPct val="100000"/>
              </a:lnSpc>
              <a:buSzTx/>
              <a:buNone/>
              <a:defRPr>
                <a:latin typeface="Economica"/>
                <a:ea typeface="Economica"/>
                <a:cs typeface="Economica"/>
                <a:sym typeface="Economica"/>
              </a:defRPr>
            </a:pPr>
            <a:r>
              <a:t>160651 SHIVALI AGRAWAL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48;p22" descr="Google Shape;148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373" y="1949000"/>
            <a:ext cx="7139229" cy="224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Google Shape;149;p22" descr="Google Shape;149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50" y="298425"/>
            <a:ext cx="2880474" cy="1611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oogle Shape;150;p22" descr="Google Shape;150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97973" y="272773"/>
            <a:ext cx="3073127" cy="147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Google Shape;151;p22" descr="Google Shape;151;p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71098" y="243137"/>
            <a:ext cx="2975827" cy="1611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56;p23"/>
          <p:cNvSpPr txBox="1"/>
          <p:nvPr>
            <p:ph type="title"/>
          </p:nvPr>
        </p:nvSpPr>
        <p:spPr>
          <a:xfrm>
            <a:off x="387899" y="160173"/>
            <a:ext cx="8520602" cy="694804"/>
          </a:xfrm>
          <a:prstGeom prst="rect">
            <a:avLst/>
          </a:prstGeom>
          <a:solidFill>
            <a:srgbClr val="FF71A2"/>
          </a:solidFill>
        </p:spPr>
        <p:txBody>
          <a:bodyPr/>
          <a:lstStyle>
            <a:lvl1pPr algn="ctr" defTabSz="713230">
              <a:defRPr b="1" sz="3200"/>
            </a:lvl1pPr>
          </a:lstStyle>
          <a:p>
            <a:pPr/>
            <a:r>
              <a:t>Convergence</a:t>
            </a:r>
          </a:p>
        </p:txBody>
      </p:sp>
      <p:sp>
        <p:nvSpPr>
          <p:cNvPr id="195" name="Google Shape;157;p23"/>
          <p:cNvSpPr txBox="1"/>
          <p:nvPr>
            <p:ph type="body" sz="quarter" idx="1"/>
          </p:nvPr>
        </p:nvSpPr>
        <p:spPr>
          <a:xfrm>
            <a:off x="311699" y="944450"/>
            <a:ext cx="8520602" cy="745501"/>
          </a:xfrm>
          <a:prstGeom prst="rect">
            <a:avLst/>
          </a:prstGeom>
        </p:spPr>
        <p:txBody>
          <a:bodyPr/>
          <a:lstStyle/>
          <a:p>
            <a:pPr marL="443483" indent="-332613" defTabSz="886967">
              <a:buSzPts val="1700"/>
              <a:defRPr sz="1700"/>
            </a:pPr>
            <a:r>
              <a:t>Used Newton Raphson algorithm for updating the value of X matrix.</a:t>
            </a:r>
          </a:p>
          <a:p>
            <a:pPr marL="443483" indent="-332613" defTabSz="886967">
              <a:buSzPts val="1700"/>
              <a:defRPr sz="1700"/>
            </a:pPr>
            <a:r>
              <a:t>The convergence is achieved when tau becomes less than epsilon.</a:t>
            </a:r>
          </a:p>
        </p:txBody>
      </p:sp>
      <p:pic>
        <p:nvPicPr>
          <p:cNvPr id="196" name="Google Shape;158;p23" descr="Google Shape;158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9724" y="1800773"/>
            <a:ext cx="4393427" cy="694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oogle Shape;159;p23" descr="Google Shape;159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1074" y="2994149"/>
            <a:ext cx="4597428" cy="1124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oogle Shape;160;p23" descr="Google Shape;160;p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1698" y="2530599"/>
            <a:ext cx="3952980" cy="187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65;p24"/>
          <p:cNvSpPr txBox="1"/>
          <p:nvPr>
            <p:ph type="title"/>
          </p:nvPr>
        </p:nvSpPr>
        <p:spPr>
          <a:xfrm>
            <a:off x="311699" y="87324"/>
            <a:ext cx="8520602" cy="745202"/>
          </a:xfrm>
          <a:prstGeom prst="rect">
            <a:avLst/>
          </a:prstGeom>
          <a:solidFill>
            <a:srgbClr val="F1C232"/>
          </a:solidFill>
        </p:spPr>
        <p:txBody>
          <a:bodyPr/>
          <a:lstStyle>
            <a:lvl1pPr indent="2414016" defTabSz="804672">
              <a:defRPr b="1" sz="3600"/>
            </a:lvl1pPr>
          </a:lstStyle>
          <a:p>
            <a:pPr/>
            <a:r>
              <a:t>ASPEN Results</a:t>
            </a:r>
          </a:p>
        </p:txBody>
      </p:sp>
      <p:sp>
        <p:nvSpPr>
          <p:cNvPr id="201" name="Google Shape;166;p24"/>
          <p:cNvSpPr txBox="1"/>
          <p:nvPr>
            <p:ph type="body" sz="quarter" idx="1"/>
          </p:nvPr>
        </p:nvSpPr>
        <p:spPr>
          <a:xfrm>
            <a:off x="311699" y="771475"/>
            <a:ext cx="8520602" cy="353701"/>
          </a:xfrm>
          <a:prstGeom prst="rect">
            <a:avLst/>
          </a:prstGeom>
        </p:spPr>
        <p:txBody>
          <a:bodyPr/>
          <a:lstStyle>
            <a:lvl1pPr marL="0" indent="0" defTabSz="557783">
              <a:spcBef>
                <a:spcPts val="900"/>
              </a:spcBef>
              <a:buSzTx/>
              <a:buNone/>
              <a:defRPr b="1" sz="1000"/>
            </a:lvl1pPr>
          </a:lstStyle>
          <a:p>
            <a:pPr/>
            <a:r>
              <a:t>Block Temperature Profile:</a:t>
            </a:r>
          </a:p>
        </p:txBody>
      </p:sp>
      <p:pic>
        <p:nvPicPr>
          <p:cNvPr id="202" name="Google Shape;167;p24" descr="Google Shape;167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899" y="1317974"/>
            <a:ext cx="8155976" cy="3527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172;p25" descr="Google Shape;172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9023" y="0"/>
            <a:ext cx="7038643" cy="253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Google Shape;173;p25" descr="Google Shape;173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71750"/>
            <a:ext cx="6897976" cy="2461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Google Shape;174;p25"/>
          <p:cNvGrpSpPr/>
          <p:nvPr/>
        </p:nvGrpSpPr>
        <p:grpSpPr>
          <a:xfrm>
            <a:off x="139399" y="768597"/>
            <a:ext cx="1362302" cy="823206"/>
            <a:chOff x="0" y="-1"/>
            <a:chExt cx="1362301" cy="823204"/>
          </a:xfrm>
        </p:grpSpPr>
        <p:sp>
          <p:nvSpPr>
            <p:cNvPr id="206" name="Rectangle"/>
            <p:cNvSpPr/>
            <p:nvPr/>
          </p:nvSpPr>
          <p:spPr>
            <a:xfrm>
              <a:off x="-1" y="-2"/>
              <a:ext cx="1362302" cy="82320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7" name="Liquid Composition Profile"/>
            <p:cNvSpPr txBox="1"/>
            <p:nvPr/>
          </p:nvSpPr>
          <p:spPr>
            <a:xfrm>
              <a:off x="-1" y="-2"/>
              <a:ext cx="1362302" cy="786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Liquid Composition Profile</a:t>
              </a:r>
            </a:p>
          </p:txBody>
        </p:sp>
      </p:grpSp>
      <p:grpSp>
        <p:nvGrpSpPr>
          <p:cNvPr id="211" name="Google Shape;175;p25"/>
          <p:cNvGrpSpPr/>
          <p:nvPr/>
        </p:nvGrpSpPr>
        <p:grpSpPr>
          <a:xfrm>
            <a:off x="7519399" y="3157172"/>
            <a:ext cx="1295703" cy="823204"/>
            <a:chOff x="0" y="-1"/>
            <a:chExt cx="1295702" cy="823203"/>
          </a:xfrm>
        </p:grpSpPr>
        <p:sp>
          <p:nvSpPr>
            <p:cNvPr id="209" name="Rectangle"/>
            <p:cNvSpPr/>
            <p:nvPr/>
          </p:nvSpPr>
          <p:spPr>
            <a:xfrm>
              <a:off x="0" y="-2"/>
              <a:ext cx="1295703" cy="82320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0" name="Vapour Composition Profile"/>
            <p:cNvSpPr txBox="1"/>
            <p:nvPr/>
          </p:nvSpPr>
          <p:spPr>
            <a:xfrm>
              <a:off x="0" y="-2"/>
              <a:ext cx="1295703" cy="786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Vapour Composition Profile</a:t>
              </a:r>
            </a:p>
          </p:txBody>
        </p:sp>
      </p:grpSp>
      <p:sp>
        <p:nvSpPr>
          <p:cNvPr id="212" name="Google Shape;176;p25"/>
          <p:cNvSpPr/>
          <p:nvPr/>
        </p:nvSpPr>
        <p:spPr>
          <a:xfrm>
            <a:off x="1557599" y="1045757"/>
            <a:ext cx="444903" cy="1968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B7B7B7"/>
            </a:solidFill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13" name="Google Shape;177;p25"/>
          <p:cNvSpPr/>
          <p:nvPr/>
        </p:nvSpPr>
        <p:spPr>
          <a:xfrm>
            <a:off x="6951950" y="3483200"/>
            <a:ext cx="510902" cy="19680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B7B7B7"/>
            </a:solidFill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82;p26"/>
          <p:cNvSpPr txBox="1"/>
          <p:nvPr>
            <p:ph type="title"/>
          </p:nvPr>
        </p:nvSpPr>
        <p:spPr>
          <a:xfrm>
            <a:off x="243249" y="42791"/>
            <a:ext cx="8520602" cy="831300"/>
          </a:xfrm>
          <a:prstGeom prst="rect">
            <a:avLst/>
          </a:prstGeom>
          <a:solidFill>
            <a:srgbClr val="6AA84F"/>
          </a:solidFill>
        </p:spPr>
        <p:txBody>
          <a:bodyPr/>
          <a:lstStyle>
            <a:lvl1pPr algn="ctr" defTabSz="786383">
              <a:defRPr b="1" sz="3000"/>
            </a:lvl1pPr>
          </a:lstStyle>
          <a:p>
            <a:pPr/>
            <a:r>
              <a:t>MATLAB Results- Block Temperature Profile</a:t>
            </a:r>
          </a:p>
        </p:txBody>
      </p:sp>
      <p:pic>
        <p:nvPicPr>
          <p:cNvPr id="216" name="Google Shape;183;p26" descr="Google Shape;183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874" y="866025"/>
            <a:ext cx="5393352" cy="4166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88;p27"/>
          <p:cNvSpPr txBox="1"/>
          <p:nvPr>
            <p:ph type="title"/>
          </p:nvPr>
        </p:nvSpPr>
        <p:spPr>
          <a:xfrm>
            <a:off x="551349" y="265300"/>
            <a:ext cx="8520602" cy="660000"/>
          </a:xfrm>
          <a:prstGeom prst="rect">
            <a:avLst/>
          </a:prstGeom>
          <a:solidFill>
            <a:srgbClr val="A64D79"/>
          </a:solidFill>
        </p:spPr>
        <p:txBody>
          <a:bodyPr/>
          <a:lstStyle>
            <a:lvl1pPr algn="ctr" defTabSz="804672">
              <a:defRPr b="1" sz="3100"/>
            </a:lvl1pPr>
          </a:lstStyle>
          <a:p>
            <a:pPr/>
            <a:r>
              <a:t>Concentration Profiles (MATLAB)</a:t>
            </a:r>
          </a:p>
        </p:txBody>
      </p:sp>
      <p:pic>
        <p:nvPicPr>
          <p:cNvPr id="219" name="Google Shape;189;p27" descr="Google Shape;189;p27"/>
          <p:cNvPicPr>
            <a:picLocks noChangeAspect="1"/>
          </p:cNvPicPr>
          <p:nvPr/>
        </p:nvPicPr>
        <p:blipFill>
          <a:blip r:embed="rId2">
            <a:extLst/>
          </a:blip>
          <a:srcRect l="5473" t="3511" r="7091" b="3089"/>
          <a:stretch>
            <a:fillRect/>
          </a:stretch>
        </p:blipFill>
        <p:spPr>
          <a:xfrm>
            <a:off x="12674" y="1173898"/>
            <a:ext cx="4559327" cy="3652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oogle Shape;190;p27" descr="Google Shape;190;p27"/>
          <p:cNvPicPr>
            <a:picLocks noChangeAspect="1"/>
          </p:cNvPicPr>
          <p:nvPr/>
        </p:nvPicPr>
        <p:blipFill>
          <a:blip r:embed="rId3">
            <a:extLst/>
          </a:blip>
          <a:srcRect l="5629" t="2553" r="6000" b="0"/>
          <a:stretch>
            <a:fillRect/>
          </a:stretch>
        </p:blipFill>
        <p:spPr>
          <a:xfrm>
            <a:off x="4495800" y="1111245"/>
            <a:ext cx="4636076" cy="3834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01;p29"/>
          <p:cNvSpPr txBox="1"/>
          <p:nvPr>
            <p:ph type="title"/>
          </p:nvPr>
        </p:nvSpPr>
        <p:spPr>
          <a:xfrm>
            <a:off x="311699" y="315925"/>
            <a:ext cx="8520602" cy="831300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References</a:t>
            </a:r>
          </a:p>
        </p:txBody>
      </p:sp>
      <p:sp>
        <p:nvSpPr>
          <p:cNvPr id="223" name="Google Shape;202;p29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</p:spPr>
        <p:txBody>
          <a:bodyPr/>
          <a:lstStyle/>
          <a:p>
            <a:pPr marL="280415" indent="-280415" defTabSz="630936">
              <a:buSzTx/>
              <a:buNone/>
              <a:defRPr sz="900"/>
            </a:pPr>
            <a:r>
              <a:t>[1] Naphtali, L. M. &amp; Sandholm, D. P. Multicomponent Separation Calculations. (1971).</a:t>
            </a:r>
          </a:p>
          <a:p>
            <a:pPr marL="280415" indent="-280415" defTabSz="630936">
              <a:buSzTx/>
              <a:buNone/>
              <a:defRPr sz="900"/>
            </a:pPr>
            <a:r>
              <a:t>[2] </a:t>
            </a:r>
            <a:r>
              <a:rPr>
                <a:solidFill>
                  <a:srgbClr val="222222"/>
                </a:solidFill>
              </a:rPr>
              <a:t>Seader, Junior D., Ernest J. Henley, and D. Keith Roper. "Separation process principles." (1998).</a:t>
            </a:r>
            <a:endParaRPr>
              <a:solidFill>
                <a:srgbClr val="222222"/>
              </a:solidFill>
            </a:endParaRPr>
          </a:p>
          <a:p>
            <a:pPr marL="280415" indent="-280415" defTabSz="630936">
              <a:buSzTx/>
              <a:buNone/>
              <a:defRPr sz="900">
                <a:solidFill>
                  <a:srgbClr val="222222"/>
                </a:solidFill>
              </a:defRPr>
            </a:pPr>
            <a:r>
              <a:t>[3] Koretsky, Milo D. </a:t>
            </a:r>
            <a:r>
              <a:rPr i="1"/>
              <a:t>Engineering and chemical thermodynamics</a:t>
            </a:r>
            <a:r>
              <a:t>. Vol. 2. New York: Wiley, 2004.</a:t>
            </a:r>
          </a:p>
          <a:p>
            <a:pPr marL="280415" indent="-280415" defTabSz="630936">
              <a:buSzTx/>
              <a:buNone/>
              <a:defRPr sz="900">
                <a:solidFill>
                  <a:srgbClr val="222222"/>
                </a:solidFill>
              </a:defRPr>
            </a:pPr>
            <a:r>
              <a:t>[4] </a:t>
            </a:r>
            <a:r>
              <a:rPr>
                <a:solidFill>
                  <a:srgbClr val="000000"/>
                </a:solidFill>
              </a:rPr>
              <a:t>Gmehling and Onken, </a:t>
            </a:r>
            <a:r>
              <a:rPr i="1">
                <a:solidFill>
                  <a:srgbClr val="000000"/>
                </a:solidFill>
              </a:rPr>
              <a:t>Vapor-Liquid Equilibrium Data Collection, </a:t>
            </a:r>
            <a:r>
              <a:rPr>
                <a:solidFill>
                  <a:srgbClr val="000000"/>
                </a:solidFill>
              </a:rPr>
              <a:t>DECHEMA Chemistry Data ser., vol. 1 (parts 1–10), Frankfurt, 1977.</a:t>
            </a:r>
          </a:p>
          <a:p>
            <a:pPr marL="280415" indent="-280415" defTabSz="630936">
              <a:buSzTx/>
              <a:buNone/>
              <a:defRPr sz="900"/>
            </a:pPr>
            <a:r>
              <a:t>[5] </a:t>
            </a:r>
            <a:r>
              <a:rPr>
                <a:solidFill>
                  <a:srgbClr val="222222"/>
                </a:solidFill>
              </a:rPr>
              <a:t>Perry, John H. "Chemical engineers' handbook." (1950): 533.</a:t>
            </a:r>
            <a:endParaRPr>
              <a:solidFill>
                <a:srgbClr val="222222"/>
              </a:solidFill>
            </a:endParaRPr>
          </a:p>
          <a:p>
            <a:pPr marL="280415" indent="-280415" defTabSz="630936">
              <a:buSzTx/>
              <a:buNone/>
              <a:defRPr sz="900">
                <a:solidFill>
                  <a:srgbClr val="222222"/>
                </a:solidFill>
              </a:defRPr>
            </a:pPr>
            <a:r>
              <a:t>[6] </a:t>
            </a:r>
            <a:r>
              <a:rPr>
                <a:solidFill>
                  <a:srgbClr val="000000"/>
                </a:solidFill>
              </a:rPr>
              <a:t>R. L. Rowley, W. V. Wilding, J. L. Oscar- son, Y. Yang, N. A. Zundel, T. E. Daubert, R. P. Danner,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DIPPR® Data Compilation of Pure Chemical Properties, Design Institute for Physical Properties, AIChE, New York (2007).</a:t>
            </a:r>
          </a:p>
          <a:p>
            <a:pPr marL="280415" indent="-280415" defTabSz="630936">
              <a:buSzTx/>
              <a:buNone/>
              <a:defRPr sz="900"/>
            </a:pPr>
            <a:r>
              <a:t>[7]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https://in.mathworks.com/help/matlab/</a:t>
            </a:r>
          </a:p>
          <a:p>
            <a:pPr marL="280415" indent="-280415" defTabSz="630936">
              <a:buSzTx/>
              <a:buNone/>
              <a:defRPr sz="900"/>
            </a:pPr>
            <a:r>
              <a:t>[8] </a:t>
            </a:r>
            <a:r>
              <a:rPr>
                <a:solidFill>
                  <a:srgbClr val="444444"/>
                </a:solidFill>
              </a:rPr>
              <a:t>Aspen Plus 8.8 (2001) by Aspen Technology.</a:t>
            </a:r>
            <a:endParaRPr>
              <a:solidFill>
                <a:srgbClr val="444444"/>
              </a:solidFill>
            </a:endParaRPr>
          </a:p>
          <a:p>
            <a:pPr marL="0" indent="0" defTabSz="630936">
              <a:buSzTx/>
              <a:buNone/>
              <a:defRPr sz="600">
                <a:solidFill>
                  <a:srgbClr val="444444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0415" indent="-280415" defTabSz="630936">
              <a:buSzTx/>
              <a:buNone/>
              <a:defRPr sz="900"/>
            </a:pPr>
          </a:p>
          <a:p>
            <a:pPr marL="280415" indent="-280415" defTabSz="630936">
              <a:buSzTx/>
              <a:buNone/>
              <a:defRPr sz="900"/>
            </a:pPr>
            <a:r>
              <a:t>					</a:t>
            </a:r>
          </a:p>
          <a:p>
            <a:pPr marL="280415" indent="-280415" defTabSz="630936">
              <a:buSzTx/>
              <a:buNone/>
              <a:defRPr sz="900">
                <a:latin typeface="+mj-lt"/>
                <a:ea typeface="+mj-ea"/>
                <a:cs typeface="+mj-cs"/>
                <a:sym typeface="Arial"/>
              </a:defRPr>
            </a:pPr>
            <a:r>
              <a:t>				</a:t>
            </a:r>
          </a:p>
          <a:p>
            <a:pPr marL="280415" indent="-280415" defTabSz="630936">
              <a:buSzTx/>
              <a:buNone/>
              <a:defRPr sz="900">
                <a:latin typeface="+mj-lt"/>
                <a:ea typeface="+mj-ea"/>
                <a:cs typeface="+mj-cs"/>
                <a:sym typeface="Arial"/>
              </a:defRPr>
            </a:pPr>
            <a:r>
              <a:t>			</a:t>
            </a:r>
          </a:p>
          <a:p>
            <a:pPr marL="280415" indent="-280415" defTabSz="630936">
              <a:buSzTx/>
              <a:buNone/>
              <a:defRPr sz="900">
                <a:latin typeface="+mj-lt"/>
                <a:ea typeface="+mj-ea"/>
                <a:cs typeface="+mj-cs"/>
                <a:sym typeface="Arial"/>
              </a:defRPr>
            </a:pPr>
            <a:r>
              <a:t>		</a:t>
            </a:r>
          </a:p>
          <a:p>
            <a:pPr marL="280415" indent="-280415" defTabSz="630936">
              <a:buSzTx/>
              <a:buNone/>
              <a:defRPr sz="900">
                <a:solidFill>
                  <a:srgbClr val="222222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0415" indent="-280415" defTabSz="630936">
              <a:buSzTx/>
              <a:buNone/>
              <a:defRPr sz="900">
                <a:latin typeface="+mj-lt"/>
                <a:ea typeface="+mj-ea"/>
                <a:cs typeface="+mj-cs"/>
                <a:sym typeface="Arial"/>
              </a:defRPr>
            </a:pPr>
            <a:r>
              <a:t>					</a:t>
            </a:r>
          </a:p>
          <a:p>
            <a:pPr marL="280415" indent="-280415" defTabSz="630936">
              <a:buSzTx/>
              <a:buNone/>
              <a:defRPr sz="900">
                <a:latin typeface="+mj-lt"/>
                <a:ea typeface="+mj-ea"/>
                <a:cs typeface="+mj-cs"/>
                <a:sym typeface="Arial"/>
              </a:defRPr>
            </a:pPr>
            <a:r>
              <a:t>				</a:t>
            </a:r>
          </a:p>
          <a:p>
            <a:pPr marL="280415" indent="-280415" defTabSz="630936">
              <a:buSzTx/>
              <a:buNone/>
              <a:defRPr sz="900">
                <a:latin typeface="+mj-lt"/>
                <a:ea typeface="+mj-ea"/>
                <a:cs typeface="+mj-cs"/>
                <a:sym typeface="Arial"/>
              </a:defRPr>
            </a:pPr>
            <a:r>
              <a:t>			</a:t>
            </a:r>
          </a:p>
          <a:p>
            <a:pPr marL="280415" indent="-280415" defTabSz="630936">
              <a:buSzTx/>
              <a:buNone/>
              <a:defRPr sz="900">
                <a:latin typeface="+mj-lt"/>
                <a:ea typeface="+mj-ea"/>
                <a:cs typeface="+mj-cs"/>
                <a:sym typeface="Arial"/>
              </a:defRPr>
            </a:pPr>
            <a:r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8;p14"/>
          <p:cNvSpPr txBox="1"/>
          <p:nvPr>
            <p:ph type="title"/>
          </p:nvPr>
        </p:nvSpPr>
        <p:spPr>
          <a:xfrm>
            <a:off x="311699" y="474600"/>
            <a:ext cx="8520602" cy="572702"/>
          </a:xfrm>
          <a:prstGeom prst="rect">
            <a:avLst/>
          </a:prstGeom>
          <a:solidFill>
            <a:srgbClr val="CCCCCC"/>
          </a:solidFill>
        </p:spPr>
        <p:txBody>
          <a:bodyPr/>
          <a:lstStyle>
            <a:lvl1pPr defTabSz="768094">
              <a:defRPr b="1" sz="2500"/>
            </a:lvl1pPr>
          </a:lstStyle>
          <a:p>
            <a:pPr/>
            <a:r>
              <a:t>                           Problem Statement </a:t>
            </a:r>
          </a:p>
        </p:txBody>
      </p:sp>
      <p:sp>
        <p:nvSpPr>
          <p:cNvPr id="119" name="Google Shape;69;p14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</p:spPr>
        <p:txBody>
          <a:bodyPr/>
          <a:lstStyle/>
          <a:p>
            <a:pPr>
              <a:buFontTx/>
              <a:buAutoNum type="arabicParenR" startAt="1"/>
              <a:defRPr b="1" u="sng"/>
            </a:pPr>
            <a:r>
              <a:t>Objective:</a:t>
            </a:r>
            <a:r>
              <a:rPr b="0" u="none"/>
              <a:t> To simulate a multicomponent distillation column using Naphtali and Sandholm Newton-Raphson algorithm.</a:t>
            </a:r>
            <a:endParaRPr b="0" u="none"/>
          </a:p>
          <a:p>
            <a:pPr>
              <a:buFontTx/>
              <a:buAutoNum type="arabicParenR" startAt="1"/>
              <a:defRPr b="1" u="sng"/>
            </a:pPr>
            <a:r>
              <a:t>Given</a:t>
            </a:r>
            <a:r>
              <a:rPr b="0"/>
              <a:t>:</a:t>
            </a:r>
            <a:r>
              <a:rPr b="0" u="none"/>
              <a:t> Feed composition, Distillation column details.</a:t>
            </a:r>
            <a:endParaRPr b="0" u="none"/>
          </a:p>
          <a:p>
            <a:pPr>
              <a:buFontTx/>
              <a:buAutoNum type="arabicParenR" startAt="1"/>
              <a:defRPr b="1" u="sng"/>
            </a:pPr>
            <a:r>
              <a:t>Thermodynamic Models</a:t>
            </a:r>
            <a:r>
              <a:rPr b="0" u="none"/>
              <a:t>: WILSON model for activity coefficients,             Redlich-Kwong for vapour phase fugacity coefficients and vapour enthalpy departure function.</a:t>
            </a:r>
            <a:endParaRPr b="0" u="none"/>
          </a:p>
          <a:p>
            <a:pPr>
              <a:buFontTx/>
              <a:buAutoNum type="arabicParenR" startAt="1"/>
              <a:defRPr b="1" u="sng"/>
            </a:pPr>
            <a:r>
              <a:t>Convergence method</a:t>
            </a:r>
            <a:r>
              <a:rPr b="0"/>
              <a:t>:</a:t>
            </a:r>
            <a:r>
              <a:rPr b="0" u="none"/>
              <a:t> Newton-Raphson</a:t>
            </a:r>
            <a:endParaRPr b="0" u="none"/>
          </a:p>
          <a:p>
            <a:pPr>
              <a:buFontTx/>
              <a:buAutoNum type="arabicParenR" startAt="1"/>
              <a:defRPr b="1" u="sng"/>
            </a:pPr>
            <a:r>
              <a:t>To Find:</a:t>
            </a:r>
            <a:r>
              <a:rPr b="0" u="none"/>
              <a:t> Block temperature profile, vapour and liquid compositions at each stage.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4;p15"/>
          <p:cNvSpPr txBox="1"/>
          <p:nvPr>
            <p:ph type="title"/>
          </p:nvPr>
        </p:nvSpPr>
        <p:spPr>
          <a:xfrm>
            <a:off x="311699" y="315925"/>
            <a:ext cx="8520602" cy="831300"/>
          </a:xfrm>
          <a:prstGeom prst="rect">
            <a:avLst/>
          </a:prstGeom>
        </p:spPr>
        <p:txBody>
          <a:bodyPr/>
          <a:lstStyle>
            <a:lvl1pPr defTabSz="649223">
              <a:defRPr sz="2400"/>
            </a:lvl1pPr>
          </a:lstStyle>
          <a:p>
            <a:pPr/>
            <a:r>
              <a:t>Naphtali Sandholm Algorithm for multicomponent distillation</a:t>
            </a:r>
          </a:p>
        </p:txBody>
      </p:sp>
      <p:sp>
        <p:nvSpPr>
          <p:cNvPr id="122" name="Google Shape;75;p15"/>
          <p:cNvSpPr txBox="1"/>
          <p:nvPr/>
        </p:nvSpPr>
        <p:spPr>
          <a:xfrm>
            <a:off x="76175" y="1216900"/>
            <a:ext cx="9144001" cy="441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15000"/>
              </a:lnSpc>
              <a:defRPr sz="1300">
                <a:latin typeface="Open Sans"/>
                <a:ea typeface="Open Sans"/>
                <a:cs typeface="Open Sans"/>
                <a:sym typeface="Open Sans"/>
              </a:defRPr>
            </a:pPr>
            <a:r>
              <a:t>NS equations with Murphree plate efficiency-</a:t>
            </a:r>
          </a:p>
          <a:p>
            <a:pPr marL="457200" indent="-311150">
              <a:lnSpc>
                <a:spcPct val="115000"/>
              </a:lnSpc>
              <a:spcBef>
                <a:spcPts val="1600"/>
              </a:spcBef>
              <a:buClr>
                <a:srgbClr val="000000"/>
              </a:buClr>
              <a:buSzPts val="1300"/>
              <a:buFont typeface="Helvetica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pPr>
            <a:r>
              <a:t>Material Balance  (</a:t>
            </a:r>
            <a:r>
              <a:rPr b="1"/>
              <a:t>M</a:t>
            </a:r>
            <a:r>
              <a:t>) :</a:t>
            </a:r>
          </a:p>
          <a:p>
            <a:pPr lvl="1" marL="914400" indent="-311150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○"/>
              <a:defRPr sz="1300">
                <a:latin typeface="Open Sans"/>
                <a:ea typeface="Open Sans"/>
                <a:cs typeface="Open Sans"/>
                <a:sym typeface="Open Sans"/>
              </a:defRPr>
            </a:pPr>
            <a:r>
              <a:t>M</a:t>
            </a:r>
            <a:r>
              <a:rPr baseline="-25000"/>
              <a:t>ij</a:t>
            </a:r>
            <a:r>
              <a:t> = ( 1 + S</a:t>
            </a:r>
            <a:r>
              <a:rPr baseline="-25000"/>
              <a:t>i</a:t>
            </a:r>
            <a:r>
              <a:t>) * V</a:t>
            </a:r>
            <a:r>
              <a:rPr baseline="-25000"/>
              <a:t>ij</a:t>
            </a:r>
            <a:r>
              <a:t> + (1 + s</a:t>
            </a:r>
            <a:r>
              <a:rPr baseline="-25000"/>
              <a:t>i</a:t>
            </a:r>
            <a:r>
              <a:t>) * L</a:t>
            </a:r>
            <a:r>
              <a:rPr baseline="-25000"/>
              <a:t>ij</a:t>
            </a:r>
            <a:r>
              <a:t> - V</a:t>
            </a:r>
            <a:r>
              <a:rPr baseline="-25000"/>
              <a:t>i+ 1,j</a:t>
            </a:r>
            <a:r>
              <a:t> - L</a:t>
            </a:r>
            <a:r>
              <a:rPr baseline="-25000"/>
              <a:t>i-1,j</a:t>
            </a:r>
            <a:r>
              <a:t> - f</a:t>
            </a:r>
            <a:r>
              <a:rPr baseline="-25000"/>
              <a:t>ij  </a:t>
            </a:r>
            <a:endParaRPr baseline="-25000"/>
          </a:p>
          <a:p>
            <a:pPr marL="457200" indent="-311150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pPr>
            <a:r>
              <a:t>Equilibrium Relations (</a:t>
            </a:r>
            <a:r>
              <a:rPr b="1"/>
              <a:t>E</a:t>
            </a:r>
            <a:r>
              <a:t>) :</a:t>
            </a:r>
          </a:p>
          <a:p>
            <a:pPr lvl="1" marL="914400" indent="-311150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○"/>
              <a:defRPr sz="1300">
                <a:latin typeface="Open Sans"/>
                <a:ea typeface="Open Sans"/>
                <a:cs typeface="Open Sans"/>
                <a:sym typeface="Open Sans"/>
              </a:defRPr>
            </a:pPr>
            <a:r>
              <a:t>Q</a:t>
            </a:r>
            <a:r>
              <a:rPr baseline="-25000"/>
              <a:t>ij </a:t>
            </a:r>
            <a:r>
              <a:t>= (n</a:t>
            </a:r>
            <a:r>
              <a:rPr baseline="-25000"/>
              <a:t>i</a:t>
            </a:r>
            <a:r>
              <a:t> * K</a:t>
            </a:r>
            <a:r>
              <a:rPr baseline="-25000"/>
              <a:t>ij</a:t>
            </a:r>
            <a:r>
              <a:t> * V</a:t>
            </a:r>
            <a:r>
              <a:rPr baseline="-25000"/>
              <a:t>i</a:t>
            </a:r>
            <a:r>
              <a:t> * L</a:t>
            </a:r>
            <a:r>
              <a:rPr baseline="-25000"/>
              <a:t>ij</a:t>
            </a:r>
            <a:r>
              <a:t> / L</a:t>
            </a:r>
            <a:r>
              <a:rPr baseline="-25000"/>
              <a:t>i</a:t>
            </a:r>
            <a:r>
              <a:t>) - V</a:t>
            </a:r>
            <a:r>
              <a:rPr baseline="-25000"/>
              <a:t>ij</a:t>
            </a:r>
            <a:r>
              <a:t> + ((1 - n</a:t>
            </a:r>
            <a:r>
              <a:rPr baseline="-25000"/>
              <a:t>i</a:t>
            </a:r>
            <a:r>
              <a:t>) * V</a:t>
            </a:r>
            <a:r>
              <a:rPr baseline="-25000"/>
              <a:t>i+1,j</a:t>
            </a:r>
            <a:r>
              <a:t> * V</a:t>
            </a:r>
            <a:r>
              <a:rPr baseline="-25000"/>
              <a:t>i</a:t>
            </a:r>
            <a:r>
              <a:t> / V</a:t>
            </a:r>
            <a:r>
              <a:rPr baseline="-25000"/>
              <a:t>i+1</a:t>
            </a:r>
            <a:r>
              <a:t>)</a:t>
            </a:r>
          </a:p>
          <a:p>
            <a:pPr marL="457200" indent="-311150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pPr>
            <a:r>
              <a:t>Enthalpy Balance (</a:t>
            </a:r>
            <a:r>
              <a:rPr b="1"/>
              <a:t>H</a:t>
            </a:r>
            <a:r>
              <a:t>):</a:t>
            </a:r>
          </a:p>
          <a:p>
            <a:pPr lvl="1" marL="914400" indent="-311150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○"/>
              <a:defRPr sz="1300">
                <a:latin typeface="Open Sans"/>
                <a:ea typeface="Open Sans"/>
                <a:cs typeface="Open Sans"/>
                <a:sym typeface="Open Sans"/>
              </a:defRPr>
            </a:pPr>
            <a:r>
              <a:t>E</a:t>
            </a:r>
            <a:r>
              <a:rPr baseline="-25000"/>
              <a:t>i</a:t>
            </a:r>
            <a:r>
              <a:t> = (1 + S</a:t>
            </a:r>
            <a:r>
              <a:rPr baseline="-25000"/>
              <a:t>i</a:t>
            </a:r>
            <a:r>
              <a:t>) * H</a:t>
            </a:r>
            <a:r>
              <a:rPr baseline="-25000"/>
              <a:t>i</a:t>
            </a:r>
            <a:r>
              <a:t> + (1 + s</a:t>
            </a:r>
            <a:r>
              <a:rPr baseline="-25000"/>
              <a:t>i</a:t>
            </a:r>
            <a:r>
              <a:t>) * h</a:t>
            </a:r>
            <a:r>
              <a:rPr baseline="-25000"/>
              <a:t>i</a:t>
            </a:r>
            <a:r>
              <a:t> - H</a:t>
            </a:r>
            <a:r>
              <a:rPr baseline="-25000"/>
              <a:t>i+1</a:t>
            </a:r>
            <a:r>
              <a:t>- h</a:t>
            </a:r>
            <a:r>
              <a:rPr baseline="-25000"/>
              <a:t>i-1</a:t>
            </a:r>
            <a:r>
              <a:t>- h</a:t>
            </a:r>
            <a:r>
              <a:rPr baseline="-25000"/>
              <a:t>ji</a:t>
            </a:r>
          </a:p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Helvetica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pPr>
            <a:r>
              <a:t>Murphree Plate Efficiency Equation : n</a:t>
            </a:r>
            <a:r>
              <a:rPr baseline="-25000"/>
              <a:t>i</a:t>
            </a:r>
            <a:r>
              <a:t> * K</a:t>
            </a:r>
            <a:r>
              <a:rPr baseline="-25000"/>
              <a:t>ij</a:t>
            </a:r>
            <a:r>
              <a:t> * x</a:t>
            </a:r>
            <a:r>
              <a:rPr baseline="-25000"/>
              <a:t>ij</a:t>
            </a:r>
            <a:r>
              <a:t> - y</a:t>
            </a:r>
            <a:r>
              <a:rPr baseline="-25000"/>
              <a:t>ij</a:t>
            </a:r>
            <a:r>
              <a:t> + (1 - n</a:t>
            </a:r>
            <a:r>
              <a:rPr baseline="-25000"/>
              <a:t>i</a:t>
            </a:r>
            <a:r>
              <a:t>) * y</a:t>
            </a:r>
            <a:r>
              <a:rPr baseline="-25000"/>
              <a:t>i+1,j</a:t>
            </a:r>
            <a:r>
              <a:t> = 0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200">
                <a:latin typeface="Montserrat"/>
                <a:ea typeface="Montserrat"/>
                <a:cs typeface="Montserrat"/>
                <a:sym typeface="Montserrat"/>
              </a:defRPr>
            </a:pPr>
            <a:r>
              <a:t>.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2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indent="1371600">
              <a:lnSpc>
                <a:spcPct val="115000"/>
              </a:lnSpc>
              <a:spcBef>
                <a:spcPts val="1600"/>
              </a:spcBef>
              <a:defRPr sz="12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indent="914400">
              <a:lnSpc>
                <a:spcPct val="115000"/>
              </a:lnSpc>
              <a:spcBef>
                <a:spcPts val="1600"/>
              </a:spcBef>
              <a:defRPr sz="1200">
                <a:latin typeface="Montserrat"/>
                <a:ea typeface="Montserrat"/>
                <a:cs typeface="Montserrat"/>
                <a:sym typeface="Montserrat"/>
              </a:defRPr>
            </a:pPr>
          </a:p>
        </p:txBody>
      </p:sp>
      <p:pic>
        <p:nvPicPr>
          <p:cNvPr id="123" name="Screenshot 2018-11-09 at 11.17.00 PM.png" descr="Screenshot 2018-11-09 at 11.17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8165" y="1504537"/>
            <a:ext cx="3204750" cy="2304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0;p16"/>
          <p:cNvSpPr txBox="1"/>
          <p:nvPr>
            <p:ph type="title"/>
          </p:nvPr>
        </p:nvSpPr>
        <p:spPr>
          <a:xfrm>
            <a:off x="731049" y="-116425"/>
            <a:ext cx="8520602" cy="831300"/>
          </a:xfrm>
          <a:prstGeom prst="rect">
            <a:avLst/>
          </a:prstGeom>
        </p:spPr>
        <p:txBody>
          <a:bodyPr/>
          <a:lstStyle>
            <a:lvl1pPr algn="ctr">
              <a:defRPr b="1" sz="3600"/>
            </a:lvl1pPr>
          </a:lstStyle>
          <a:p>
            <a:pPr/>
            <a:r>
              <a:t>Degree of Freedom Analysis</a:t>
            </a:r>
          </a:p>
        </p:txBody>
      </p:sp>
      <p:sp>
        <p:nvSpPr>
          <p:cNvPr id="126" name="Google Shape;81;p16"/>
          <p:cNvSpPr txBox="1"/>
          <p:nvPr>
            <p:ph type="body" idx="1"/>
          </p:nvPr>
        </p:nvSpPr>
        <p:spPr>
          <a:xfrm>
            <a:off x="311699" y="722934"/>
            <a:ext cx="8520602" cy="3855903"/>
          </a:xfrm>
          <a:prstGeom prst="rect">
            <a:avLst/>
          </a:prstGeom>
        </p:spPr>
        <p:txBody>
          <a:bodyPr/>
          <a:lstStyle/>
          <a:p>
            <a:pPr marL="333756" indent="-222504" defTabSz="667512">
              <a:buSzPts val="800"/>
              <a:buChar char="➔"/>
              <a:defRPr b="1" sz="800"/>
            </a:pPr>
            <a:r>
              <a:t>Variables → (11+3c)N-1:</a:t>
            </a:r>
          </a:p>
          <a:p>
            <a:pPr lvl="1" marL="667512" indent="-213233" defTabSz="667512">
              <a:buSzPts val="700"/>
              <a:buChar char="◆"/>
              <a:defRPr sz="700"/>
            </a:pPr>
            <a:r>
              <a:t>Number of stages (N) : </a:t>
            </a:r>
            <a:r>
              <a:rPr b="1"/>
              <a:t>1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Temperature and Pressures of each stage:  </a:t>
            </a:r>
            <a:r>
              <a:rPr b="1"/>
              <a:t>2N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Temperature and Pressure of each Feed</a:t>
            </a:r>
            <a:r>
              <a:rPr b="1"/>
              <a:t>: 2N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Q for each stage:  </a:t>
            </a:r>
            <a:r>
              <a:rPr b="1"/>
              <a:t>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 F, W, U, V, L for each stage:  </a:t>
            </a:r>
            <a:r>
              <a:rPr b="1"/>
              <a:t>5N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Tray efficiency for stage inside the column: </a:t>
            </a:r>
            <a:r>
              <a:rPr b="1"/>
              <a:t>N-2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Mole fractions of components (Vapour, Liquid, Feed) on each stage: </a:t>
            </a:r>
            <a:r>
              <a:rPr b="1"/>
              <a:t>3cN</a:t>
            </a:r>
            <a:endParaRPr b="1"/>
          </a:p>
          <a:p>
            <a:pPr marL="333756" indent="-222504" defTabSz="667512">
              <a:buSzPts val="800"/>
              <a:buChar char="➔"/>
              <a:defRPr b="1" sz="800"/>
            </a:pPr>
            <a:r>
              <a:t>Equations → (2c+3)N:</a:t>
            </a:r>
          </a:p>
          <a:p>
            <a:pPr lvl="1" marL="667512" indent="-213233" defTabSz="667512">
              <a:buSzPts val="700"/>
              <a:buChar char="◆"/>
              <a:defRPr sz="700"/>
            </a:pPr>
            <a:r>
              <a:t>Material balance of each component on each plate:  </a:t>
            </a:r>
            <a:r>
              <a:rPr b="1"/>
              <a:t>cN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Equilibrium relation for each component on each plate :  </a:t>
            </a:r>
            <a:r>
              <a:rPr b="1"/>
              <a:t>cN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Summation equations: </a:t>
            </a:r>
            <a:r>
              <a:rPr b="1"/>
              <a:t>2N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Enthalpy balance on each plate: </a:t>
            </a:r>
            <a:r>
              <a:rPr b="1"/>
              <a:t>N</a:t>
            </a:r>
            <a:endParaRPr b="1"/>
          </a:p>
          <a:p>
            <a:pPr marL="333756" indent="-213233" defTabSz="667512">
              <a:buSzPts val="700"/>
              <a:buChar char="➔"/>
              <a:defRPr b="1" sz="700"/>
            </a:pPr>
            <a:r>
              <a:t>Degrees of Freedom:</a:t>
            </a:r>
            <a:r>
              <a:rPr b="0"/>
              <a:t>  Variables - Equations= </a:t>
            </a:r>
            <a:r>
              <a:t>(c+8)N-1</a:t>
            </a:r>
          </a:p>
          <a:p>
            <a:pPr marL="333756" indent="-213233" defTabSz="667512">
              <a:buSzPts val="700"/>
              <a:buChar char="➔"/>
              <a:defRPr b="1" sz="700"/>
            </a:pPr>
            <a:r>
              <a:t>Specified in problem → (c+8)N-1:</a:t>
            </a:r>
          </a:p>
          <a:p>
            <a:pPr lvl="1" marL="667512" indent="-213233" defTabSz="667512">
              <a:buSzPts val="700"/>
              <a:buChar char="◆"/>
              <a:defRPr sz="700"/>
            </a:pPr>
            <a:r>
              <a:t>Number of stages (N) : </a:t>
            </a:r>
            <a:r>
              <a:rPr b="1"/>
              <a:t>1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Feed rates and Feed composition on each stage: </a:t>
            </a:r>
            <a:r>
              <a:rPr b="1"/>
              <a:t>N+cN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Pressures of Feeds and Stages: </a:t>
            </a:r>
            <a:r>
              <a:rPr b="1"/>
              <a:t>N+N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Temperature of Feeds: </a:t>
            </a:r>
            <a:r>
              <a:rPr b="1"/>
              <a:t>N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Q each stages inside the column (which are all zero): </a:t>
            </a:r>
            <a:r>
              <a:rPr b="1"/>
              <a:t>N-2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Reflux ratio and Bottom flow rate:</a:t>
            </a:r>
            <a:r>
              <a:rPr b="1"/>
              <a:t> 2   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Tray efficiency for stages inside the column: </a:t>
            </a:r>
            <a:r>
              <a:rPr b="1"/>
              <a:t>N-2</a:t>
            </a:r>
            <a:endParaRPr b="1"/>
          </a:p>
          <a:p>
            <a:pPr lvl="1" marL="667512" indent="-213233" defTabSz="667512">
              <a:buSzPts val="700"/>
              <a:buChar char="◆"/>
              <a:defRPr sz="700"/>
            </a:pPr>
            <a:r>
              <a:t>Vapour and Liquid side streams all zero: </a:t>
            </a:r>
            <a:r>
              <a:rPr b="1"/>
              <a:t>2N</a:t>
            </a:r>
            <a:endParaRPr b="1"/>
          </a:p>
          <a:p>
            <a:pPr marL="0" indent="667512" defTabSz="667512">
              <a:spcBef>
                <a:spcPts val="1100"/>
              </a:spcBef>
              <a:buSzTx/>
              <a:buNone/>
              <a:defRPr sz="800"/>
            </a:pPr>
            <a:r>
              <a:t>Since we have specified DoF variables, our problem is properly defined and we can proceed with solving.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86;p17"/>
          <p:cNvSpPr txBox="1"/>
          <p:nvPr>
            <p:ph type="title"/>
          </p:nvPr>
        </p:nvSpPr>
        <p:spPr>
          <a:xfrm>
            <a:off x="440073" y="-107042"/>
            <a:ext cx="8520602" cy="8313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                    </a:t>
            </a:r>
            <a:r>
              <a:rPr sz="3000"/>
              <a:t>APPROACH</a:t>
            </a:r>
          </a:p>
        </p:txBody>
      </p:sp>
      <p:grpSp>
        <p:nvGrpSpPr>
          <p:cNvPr id="131" name="Google Shape;87;p17"/>
          <p:cNvGrpSpPr/>
          <p:nvPr/>
        </p:nvGrpSpPr>
        <p:grpSpPr>
          <a:xfrm>
            <a:off x="970374" y="755324"/>
            <a:ext cx="7338902" cy="583433"/>
            <a:chOff x="0" y="0"/>
            <a:chExt cx="7338900" cy="583431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7338901" cy="549300"/>
            </a:xfrm>
            <a:prstGeom prst="rect">
              <a:avLst/>
            </a:prstGeom>
            <a:solidFill>
              <a:srgbClr val="00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0" name="1) Guess the initial matrix X using Rachford-rice algorithm for vapour and liquid compositions and linearly interpolate the temperature profile."/>
            <p:cNvSpPr txBox="1"/>
            <p:nvPr/>
          </p:nvSpPr>
          <p:spPr>
            <a:xfrm>
              <a:off x="0" y="0"/>
              <a:ext cx="7338901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1) Guess the initial matrix X using Rachford-rice algorithm for vapour and liquid compositions and linearly interpolate the temperature profile.</a:t>
              </a:r>
            </a:p>
          </p:txBody>
        </p:sp>
      </p:grpSp>
      <p:grpSp>
        <p:nvGrpSpPr>
          <p:cNvPr id="134" name="Google Shape;88;p17"/>
          <p:cNvGrpSpPr/>
          <p:nvPr/>
        </p:nvGrpSpPr>
        <p:grpSpPr>
          <a:xfrm>
            <a:off x="970374" y="1754101"/>
            <a:ext cx="7338902" cy="583432"/>
            <a:chOff x="0" y="0"/>
            <a:chExt cx="7338900" cy="583431"/>
          </a:xfrm>
        </p:grpSpPr>
        <p:sp>
          <p:nvSpPr>
            <p:cNvPr id="132" name="Rectangle"/>
            <p:cNvSpPr/>
            <p:nvPr/>
          </p:nvSpPr>
          <p:spPr>
            <a:xfrm>
              <a:off x="0" y="-1"/>
              <a:ext cx="7338902" cy="549301"/>
            </a:xfrm>
            <a:prstGeom prst="rect">
              <a:avLst/>
            </a:prstGeom>
            <a:solidFill>
              <a:srgbClr val="00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3" name="2) Calculating the matrix F by obtaining the enthalpy, material, equilibrium equations (MEH equations) for every stage."/>
            <p:cNvSpPr txBox="1"/>
            <p:nvPr/>
          </p:nvSpPr>
          <p:spPr>
            <a:xfrm>
              <a:off x="0" y="-1"/>
              <a:ext cx="7338902" cy="583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 2) Calculating the matrix F by obtaining the enthalpy, material, equilibrium equations (MEH equations) for every stage.</a:t>
              </a:r>
            </a:p>
          </p:txBody>
        </p:sp>
      </p:grpSp>
      <p:grpSp>
        <p:nvGrpSpPr>
          <p:cNvPr id="137" name="Google Shape;89;p17"/>
          <p:cNvGrpSpPr/>
          <p:nvPr/>
        </p:nvGrpSpPr>
        <p:grpSpPr>
          <a:xfrm>
            <a:off x="970374" y="2743773"/>
            <a:ext cx="7338902" cy="380233"/>
            <a:chOff x="0" y="0"/>
            <a:chExt cx="7338900" cy="380231"/>
          </a:xfrm>
        </p:grpSpPr>
        <p:sp>
          <p:nvSpPr>
            <p:cNvPr id="135" name="Rectangle"/>
            <p:cNvSpPr/>
            <p:nvPr/>
          </p:nvSpPr>
          <p:spPr>
            <a:xfrm>
              <a:off x="0" y="-1"/>
              <a:ext cx="7338902" cy="371404"/>
            </a:xfrm>
            <a:prstGeom prst="rect">
              <a:avLst/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6" name="3) Making of the derivative matrix dF/dx by calculating A, B and C matrices."/>
            <p:cNvSpPr txBox="1"/>
            <p:nvPr/>
          </p:nvSpPr>
          <p:spPr>
            <a:xfrm>
              <a:off x="0" y="0"/>
              <a:ext cx="7338902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3) Making of the derivative matrix dF/dx by calculating A, B and C matrices.</a:t>
              </a:r>
            </a:p>
          </p:txBody>
        </p:sp>
      </p:grpSp>
      <p:grpSp>
        <p:nvGrpSpPr>
          <p:cNvPr id="140" name="Google Shape;90;p17"/>
          <p:cNvGrpSpPr/>
          <p:nvPr/>
        </p:nvGrpSpPr>
        <p:grpSpPr>
          <a:xfrm>
            <a:off x="970374" y="3537691"/>
            <a:ext cx="7338902" cy="380232"/>
            <a:chOff x="0" y="0"/>
            <a:chExt cx="7338900" cy="380231"/>
          </a:xfrm>
        </p:grpSpPr>
        <p:sp>
          <p:nvSpPr>
            <p:cNvPr id="138" name="Rectangle"/>
            <p:cNvSpPr/>
            <p:nvPr/>
          </p:nvSpPr>
          <p:spPr>
            <a:xfrm>
              <a:off x="0" y="-1"/>
              <a:ext cx="7338902" cy="321901"/>
            </a:xfrm>
            <a:prstGeom prst="rect">
              <a:avLst/>
            </a:prstGeom>
            <a:solidFill>
              <a:srgbClr val="C9DA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9" name="4) Applying Newton-Raphson algorithm to update the value of X."/>
            <p:cNvSpPr txBox="1"/>
            <p:nvPr/>
          </p:nvSpPr>
          <p:spPr>
            <a:xfrm>
              <a:off x="0" y="-1"/>
              <a:ext cx="7338902" cy="380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4) Applying Newton-Raphson algorithm to update the value of X.</a:t>
              </a:r>
            </a:p>
          </p:txBody>
        </p:sp>
      </p:grpSp>
      <p:grpSp>
        <p:nvGrpSpPr>
          <p:cNvPr id="143" name="Google Shape;91;p17"/>
          <p:cNvGrpSpPr/>
          <p:nvPr/>
        </p:nvGrpSpPr>
        <p:grpSpPr>
          <a:xfrm>
            <a:off x="970373" y="4262338"/>
            <a:ext cx="7338904" cy="414304"/>
            <a:chOff x="0" y="0"/>
            <a:chExt cx="7338903" cy="414303"/>
          </a:xfrm>
        </p:grpSpPr>
        <p:sp>
          <p:nvSpPr>
            <p:cNvPr id="141" name="Rectangle"/>
            <p:cNvSpPr/>
            <p:nvPr/>
          </p:nvSpPr>
          <p:spPr>
            <a:xfrm>
              <a:off x="-1" y="-1"/>
              <a:ext cx="7338904" cy="414304"/>
            </a:xfrm>
            <a:prstGeom prst="rect">
              <a:avLst/>
            </a:prstGeom>
            <a:solidFill>
              <a:srgbClr val="F4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2" name="5) Iterate till convergence."/>
            <p:cNvSpPr txBox="1"/>
            <p:nvPr/>
          </p:nvSpPr>
          <p:spPr>
            <a:xfrm>
              <a:off x="-1" y="-1"/>
              <a:ext cx="7338904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5) Iterate till convergence.</a:t>
              </a:r>
            </a:p>
          </p:txBody>
        </p:sp>
      </p:grpSp>
      <p:sp>
        <p:nvSpPr>
          <p:cNvPr id="144" name="Google Shape;92;p17"/>
          <p:cNvSpPr/>
          <p:nvPr/>
        </p:nvSpPr>
        <p:spPr>
          <a:xfrm>
            <a:off x="4472699" y="1317150"/>
            <a:ext cx="388502" cy="41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473"/>
                </a:moveTo>
                <a:lnTo>
                  <a:pt x="5400" y="114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1473"/>
                </a:lnTo>
                <a:lnTo>
                  <a:pt x="21600" y="114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B7B7B7"/>
            </a:solidFill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5" name="Google Shape;93;p17"/>
          <p:cNvSpPr/>
          <p:nvPr/>
        </p:nvSpPr>
        <p:spPr>
          <a:xfrm>
            <a:off x="4472699" y="2316438"/>
            <a:ext cx="388502" cy="41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473"/>
                </a:moveTo>
                <a:lnTo>
                  <a:pt x="5400" y="114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1473"/>
                </a:lnTo>
                <a:lnTo>
                  <a:pt x="21600" y="114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B7B7B7"/>
            </a:solidFill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6" name="Google Shape;94;p17"/>
          <p:cNvSpPr/>
          <p:nvPr/>
        </p:nvSpPr>
        <p:spPr>
          <a:xfrm>
            <a:off x="4472699" y="3118898"/>
            <a:ext cx="388502" cy="414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473"/>
                </a:moveTo>
                <a:lnTo>
                  <a:pt x="5400" y="114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1473"/>
                </a:lnTo>
                <a:lnTo>
                  <a:pt x="21600" y="114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B7B7B7"/>
            </a:solidFill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7" name="Google Shape;95;p17"/>
          <p:cNvSpPr/>
          <p:nvPr/>
        </p:nvSpPr>
        <p:spPr>
          <a:xfrm>
            <a:off x="4472699" y="3847924"/>
            <a:ext cx="388502" cy="41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473"/>
                </a:moveTo>
                <a:lnTo>
                  <a:pt x="5400" y="114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1473"/>
                </a:lnTo>
                <a:lnTo>
                  <a:pt x="21600" y="114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B7B7B7"/>
            </a:solidFill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00;p18"/>
          <p:cNvSpPr txBox="1"/>
          <p:nvPr>
            <p:ph type="title"/>
          </p:nvPr>
        </p:nvSpPr>
        <p:spPr>
          <a:xfrm>
            <a:off x="251774" y="42048"/>
            <a:ext cx="8520602" cy="599704"/>
          </a:xfrm>
          <a:prstGeom prst="rect">
            <a:avLst/>
          </a:prstGeom>
          <a:solidFill>
            <a:srgbClr val="F1C232"/>
          </a:solidFill>
        </p:spPr>
        <p:txBody>
          <a:bodyPr/>
          <a:lstStyle>
            <a:lvl1pPr algn="ctr" defTabSz="704087">
              <a:defRPr b="1" sz="2700"/>
            </a:lvl1pPr>
          </a:lstStyle>
          <a:p>
            <a:pPr/>
            <a:r>
              <a:t>Initialisation of the X matrix</a:t>
            </a:r>
          </a:p>
        </p:txBody>
      </p:sp>
      <p:sp>
        <p:nvSpPr>
          <p:cNvPr id="150" name="Google Shape;101;p18"/>
          <p:cNvSpPr txBox="1"/>
          <p:nvPr>
            <p:ph type="body" idx="1"/>
          </p:nvPr>
        </p:nvSpPr>
        <p:spPr>
          <a:xfrm>
            <a:off x="251774" y="590500"/>
            <a:ext cx="8520602" cy="3354000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Guess for Temperature:</a:t>
            </a:r>
            <a:r>
              <a:rPr b="0" u="none"/>
              <a:t> </a:t>
            </a:r>
            <a:r>
              <a:rPr u="none"/>
              <a:t>Linear interpolation</a:t>
            </a:r>
            <a:r>
              <a:rPr b="0" u="none"/>
              <a:t> between the maximum to minimum boiling point from lowest to highest stage.</a:t>
            </a:r>
            <a:endParaRPr b="0" u="none"/>
          </a:p>
          <a:p>
            <a:pPr>
              <a:defRPr b="1" u="sng"/>
            </a:pPr>
            <a:r>
              <a:t>Guess for liquid and vapour fractions:</a:t>
            </a:r>
            <a:r>
              <a:rPr b="0" u="none"/>
              <a:t> Using </a:t>
            </a:r>
            <a:r>
              <a:rPr u="none"/>
              <a:t>Rachford-Rice</a:t>
            </a:r>
            <a:r>
              <a:rPr b="0" u="none"/>
              <a:t> algorithm considering the entire column as a single flash (with T_flash=T_feed-plate).</a:t>
            </a:r>
            <a:endParaRPr b="0" u="none"/>
          </a:p>
          <a:p>
            <a:pPr/>
            <a:r>
              <a:t>For the above step, the liquid and vapour mixtures were assumed to be </a:t>
            </a:r>
            <a:r>
              <a:rPr b="1"/>
              <a:t>ideal</a:t>
            </a:r>
            <a:r>
              <a:t> and therefore </a:t>
            </a:r>
            <a:r>
              <a:rPr b="1"/>
              <a:t>k=Psat(T)/P</a:t>
            </a:r>
            <a:r>
              <a:t>. </a:t>
            </a:r>
          </a:p>
          <a:p>
            <a:pPr marL="0" indent="457200">
              <a:spcBef>
                <a:spcPts val="1600"/>
              </a:spcBef>
              <a:buSzTx/>
              <a:buNone/>
            </a:pPr>
            <a:r>
              <a:t> </a:t>
            </a:r>
          </a:p>
        </p:txBody>
      </p:sp>
      <p:pic>
        <p:nvPicPr>
          <p:cNvPr id="151" name="Google Shape;102;p18" descr="Google Shape;102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773" y="2571750"/>
            <a:ext cx="7582605" cy="2481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07;p19"/>
          <p:cNvSpPr txBox="1"/>
          <p:nvPr>
            <p:ph type="title"/>
          </p:nvPr>
        </p:nvSpPr>
        <p:spPr>
          <a:xfrm>
            <a:off x="268899" y="94148"/>
            <a:ext cx="8520602" cy="616204"/>
          </a:xfrm>
          <a:prstGeom prst="rect">
            <a:avLst/>
          </a:prstGeom>
        </p:spPr>
        <p:txBody>
          <a:bodyPr/>
          <a:lstStyle>
            <a:lvl1pPr algn="ctr" defTabSz="713230">
              <a:defRPr b="1" sz="2800"/>
            </a:lvl1pPr>
          </a:lstStyle>
          <a:p>
            <a:pPr/>
            <a:r>
              <a:t>MEH equations for the F matrix</a:t>
            </a:r>
          </a:p>
        </p:txBody>
      </p:sp>
      <p:sp>
        <p:nvSpPr>
          <p:cNvPr id="154" name="Google Shape;108;p19"/>
          <p:cNvSpPr txBox="1"/>
          <p:nvPr>
            <p:ph type="body" sz="quarter" idx="1"/>
          </p:nvPr>
        </p:nvSpPr>
        <p:spPr>
          <a:xfrm>
            <a:off x="268899" y="887350"/>
            <a:ext cx="8520602" cy="366602"/>
          </a:xfrm>
          <a:prstGeom prst="rect">
            <a:avLst/>
          </a:prstGeom>
          <a:solidFill>
            <a:srgbClr val="00FFFF"/>
          </a:solidFill>
        </p:spPr>
        <p:txBody>
          <a:bodyPr/>
          <a:lstStyle/>
          <a:p>
            <a:pPr marL="0" indent="0" defTabSz="804672">
              <a:spcBef>
                <a:spcPts val="1400"/>
              </a:spcBef>
              <a:buSzTx/>
              <a:buNone/>
              <a:defRPr b="1" sz="1200"/>
            </a:pPr>
            <a:r>
              <a:t>Material </a:t>
            </a:r>
            <a:r>
              <a:rPr b="0"/>
              <a:t>Balance equations for each component at every stage (given by the function: ‘Material.m’):</a:t>
            </a:r>
          </a:p>
        </p:txBody>
      </p:sp>
      <p:grpSp>
        <p:nvGrpSpPr>
          <p:cNvPr id="157" name="Google Shape;109;p19"/>
          <p:cNvGrpSpPr/>
          <p:nvPr/>
        </p:nvGrpSpPr>
        <p:grpSpPr>
          <a:xfrm>
            <a:off x="211475" y="1995413"/>
            <a:ext cx="8395801" cy="380232"/>
            <a:chOff x="0" y="0"/>
            <a:chExt cx="8395800" cy="380231"/>
          </a:xfrm>
        </p:grpSpPr>
        <p:sp>
          <p:nvSpPr>
            <p:cNvPr id="155" name="Rectangle"/>
            <p:cNvSpPr/>
            <p:nvPr/>
          </p:nvSpPr>
          <p:spPr>
            <a:xfrm>
              <a:off x="0" y="-1"/>
              <a:ext cx="8395801" cy="366603"/>
            </a:xfrm>
            <a:prstGeom prst="rect">
              <a:avLst/>
            </a:prstGeom>
            <a:solidFill>
              <a:srgbClr val="00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6" name="Equilibrium equations for each component at every stage (given by the function: ‘Eij_RK.m’)"/>
            <p:cNvSpPr txBox="1"/>
            <p:nvPr/>
          </p:nvSpPr>
          <p:spPr>
            <a:xfrm>
              <a:off x="0" y="-1"/>
              <a:ext cx="8395801" cy="380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Arial"/>
                </a:defRPr>
              </a:pPr>
              <a:r>
                <a:t>Equilibrium equations </a:t>
              </a:r>
              <a:r>
                <a:rPr b="0"/>
                <a:t>for each component at every stage (given by the function: ‘Eij_RK.m’)</a:t>
              </a:r>
            </a:p>
          </p:txBody>
        </p:sp>
      </p:grpSp>
      <p:sp>
        <p:nvSpPr>
          <p:cNvPr id="158" name="Google Shape;110;p19"/>
          <p:cNvSpPr txBox="1"/>
          <p:nvPr/>
        </p:nvSpPr>
        <p:spPr>
          <a:xfrm>
            <a:off x="268898" y="3276150"/>
            <a:ext cx="8709304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17500">
              <a:buClr>
                <a:srgbClr val="000000"/>
              </a:buClr>
              <a:buSzPts val="1400"/>
              <a:buFont typeface="Arial"/>
              <a:buChar char="❖"/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Fugacity coefficients are calculated using Redlich Kwong equation of state using the following eqn.</a:t>
            </a:r>
          </a:p>
        </p:txBody>
      </p:sp>
      <p:pic>
        <p:nvPicPr>
          <p:cNvPr id="159" name="Google Shape;111;p19" descr="Google Shape;111;p19"/>
          <p:cNvPicPr>
            <a:picLocks noChangeAspect="1"/>
          </p:cNvPicPr>
          <p:nvPr/>
        </p:nvPicPr>
        <p:blipFill>
          <a:blip r:embed="rId2">
            <a:extLst/>
          </a:blip>
          <a:srcRect l="1419" t="7944" r="3333" b="5981"/>
          <a:stretch>
            <a:fillRect/>
          </a:stretch>
        </p:blipFill>
        <p:spPr>
          <a:xfrm>
            <a:off x="542800" y="3901349"/>
            <a:ext cx="6121173" cy="79970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Google Shape;112;p19"/>
          <p:cNvSpPr txBox="1"/>
          <p:nvPr/>
        </p:nvSpPr>
        <p:spPr>
          <a:xfrm>
            <a:off x="7034848" y="3962475"/>
            <a:ext cx="2016002" cy="58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 and b are calculated by mixing rules</a:t>
            </a:r>
          </a:p>
        </p:txBody>
      </p:sp>
      <p:pic>
        <p:nvPicPr>
          <p:cNvPr id="161" name="Google Shape;113;p19" descr="Google Shape;113;p19"/>
          <p:cNvPicPr>
            <a:picLocks noChangeAspect="1"/>
          </p:cNvPicPr>
          <p:nvPr/>
        </p:nvPicPr>
        <p:blipFill>
          <a:blip r:embed="rId3">
            <a:extLst/>
          </a:blip>
          <a:srcRect l="0" t="8189" r="0" b="0"/>
          <a:stretch>
            <a:fillRect/>
          </a:stretch>
        </p:blipFill>
        <p:spPr>
          <a:xfrm>
            <a:off x="2375156" y="1298915"/>
            <a:ext cx="4308097" cy="557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oogle Shape;114;p19" descr="Google Shape;114;p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7423" y="2444837"/>
            <a:ext cx="3845828" cy="831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19;p20"/>
          <p:cNvGrpSpPr/>
          <p:nvPr/>
        </p:nvGrpSpPr>
        <p:grpSpPr>
          <a:xfrm>
            <a:off x="177300" y="77024"/>
            <a:ext cx="8789401" cy="380232"/>
            <a:chOff x="0" y="0"/>
            <a:chExt cx="8789399" cy="380231"/>
          </a:xfrm>
        </p:grpSpPr>
        <p:sp>
          <p:nvSpPr>
            <p:cNvPr id="164" name="Rectangle"/>
            <p:cNvSpPr/>
            <p:nvPr/>
          </p:nvSpPr>
          <p:spPr>
            <a:xfrm>
              <a:off x="0" y="-1"/>
              <a:ext cx="8789401" cy="351004"/>
            </a:xfrm>
            <a:prstGeom prst="rect">
              <a:avLst/>
            </a:prstGeom>
            <a:solidFill>
              <a:srgbClr val="00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5" name="Enthalpy Equation for each stage: (given by the function ‘hj.m’)"/>
            <p:cNvSpPr txBox="1"/>
            <p:nvPr/>
          </p:nvSpPr>
          <p:spPr>
            <a:xfrm>
              <a:off x="0" y="0"/>
              <a:ext cx="8789401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Arial"/>
                </a:defRPr>
              </a:pPr>
              <a:r>
                <a:t>Enthalpy Equation</a:t>
              </a:r>
              <a:r>
                <a:rPr b="0"/>
                <a:t> for each stage: (given by the function ‘hj.m’)</a:t>
              </a:r>
            </a:p>
          </p:txBody>
        </p:sp>
      </p:grpSp>
      <p:pic>
        <p:nvPicPr>
          <p:cNvPr id="167" name="Google Shape;120;p20" descr="Google Shape;120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7988" y="3517203"/>
            <a:ext cx="3269775" cy="49980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121;p20"/>
          <p:cNvSpPr txBox="1"/>
          <p:nvPr/>
        </p:nvSpPr>
        <p:spPr>
          <a:xfrm>
            <a:off x="1157373" y="3165350"/>
            <a:ext cx="5811003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Where the enthalpy departure functions are calculated as: </a:t>
            </a:r>
          </a:p>
        </p:txBody>
      </p:sp>
      <p:pic>
        <p:nvPicPr>
          <p:cNvPr id="169" name="Google Shape;122;p20" descr="Google Shape;122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5373" y="3130150"/>
            <a:ext cx="891702" cy="112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Google Shape;123;p20"/>
          <p:cNvSpPr txBox="1"/>
          <p:nvPr/>
        </p:nvSpPr>
        <p:spPr>
          <a:xfrm>
            <a:off x="6194623" y="3506949"/>
            <a:ext cx="1335002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where,</a:t>
            </a:r>
          </a:p>
        </p:txBody>
      </p:sp>
      <p:sp>
        <p:nvSpPr>
          <p:cNvPr id="171" name="Google Shape;124;p20"/>
          <p:cNvSpPr txBox="1"/>
          <p:nvPr/>
        </p:nvSpPr>
        <p:spPr>
          <a:xfrm>
            <a:off x="-119825" y="1932588"/>
            <a:ext cx="5614200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17500">
              <a:buClr>
                <a:srgbClr val="000000"/>
              </a:buClr>
              <a:buSzPts val="1400"/>
              <a:buFont typeface="Arial"/>
              <a:buChar char="●"/>
              <a:defRPr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Enthalpy of vapour is calculated as:</a:t>
            </a:r>
          </a:p>
        </p:txBody>
      </p:sp>
      <p:pic>
        <p:nvPicPr>
          <p:cNvPr id="172" name="Google Shape;125;p20" descr="Google Shape;125;p20"/>
          <p:cNvPicPr>
            <a:picLocks noChangeAspect="1"/>
          </p:cNvPicPr>
          <p:nvPr/>
        </p:nvPicPr>
        <p:blipFill>
          <a:blip r:embed="rId4">
            <a:extLst/>
          </a:blip>
          <a:srcRect l="0" t="0" r="0" b="51439"/>
          <a:stretch>
            <a:fillRect/>
          </a:stretch>
        </p:blipFill>
        <p:spPr>
          <a:xfrm>
            <a:off x="351975" y="2493810"/>
            <a:ext cx="6386101" cy="291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Google Shape;126;p20" descr="Google Shape;126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5649" y="2962749"/>
            <a:ext cx="3180022" cy="18940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Google Shape;127;p20"/>
          <p:cNvSpPr txBox="1"/>
          <p:nvPr/>
        </p:nvSpPr>
        <p:spPr>
          <a:xfrm>
            <a:off x="-119825" y="4017850"/>
            <a:ext cx="5220600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17500">
              <a:buClr>
                <a:srgbClr val="000000"/>
              </a:buClr>
              <a:buSzPts val="1400"/>
              <a:buFont typeface="Arial"/>
              <a:buChar char="●"/>
              <a:defRPr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Enthalpy of liquid is calculated as:</a:t>
            </a:r>
          </a:p>
        </p:txBody>
      </p:sp>
      <p:pic>
        <p:nvPicPr>
          <p:cNvPr id="175" name="Google Shape;128;p20" descr="Google Shape;128;p20"/>
          <p:cNvPicPr>
            <a:picLocks noChangeAspect="1"/>
          </p:cNvPicPr>
          <p:nvPr/>
        </p:nvPicPr>
        <p:blipFill>
          <a:blip r:embed="rId6">
            <a:extLst/>
          </a:blip>
          <a:srcRect l="0" t="0" r="0" b="51441"/>
          <a:stretch>
            <a:fillRect/>
          </a:stretch>
        </p:blipFill>
        <p:spPr>
          <a:xfrm>
            <a:off x="540250" y="4371425"/>
            <a:ext cx="2867276" cy="2910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Google Shape;129;p20"/>
          <p:cNvSpPr/>
          <p:nvPr/>
        </p:nvSpPr>
        <p:spPr>
          <a:xfrm>
            <a:off x="6925625" y="2012500"/>
            <a:ext cx="1891202" cy="958502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solidFill>
              <a:srgbClr val="B7B7B7"/>
            </a:solidFill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77" name="Google Shape;130;p20"/>
          <p:cNvSpPr txBox="1"/>
          <p:nvPr/>
        </p:nvSpPr>
        <p:spPr>
          <a:xfrm>
            <a:off x="6968373" y="2123175"/>
            <a:ext cx="1805702" cy="71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Here, T=330K is taken as the reference temperature</a:t>
            </a:r>
          </a:p>
        </p:txBody>
      </p:sp>
      <p:pic>
        <p:nvPicPr>
          <p:cNvPr id="178" name="Google Shape;131;p20" descr="Google Shape;131;p20"/>
          <p:cNvPicPr>
            <a:picLocks noChangeAspect="1"/>
          </p:cNvPicPr>
          <p:nvPr/>
        </p:nvPicPr>
        <p:blipFill>
          <a:blip r:embed="rId7">
            <a:extLst/>
          </a:blip>
          <a:srcRect l="0" t="0" r="51384" b="0"/>
          <a:stretch>
            <a:fillRect/>
          </a:stretch>
        </p:blipFill>
        <p:spPr>
          <a:xfrm>
            <a:off x="540250" y="1264173"/>
            <a:ext cx="1393901" cy="573452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Google Shape;132;p20"/>
          <p:cNvSpPr/>
          <p:nvPr/>
        </p:nvSpPr>
        <p:spPr>
          <a:xfrm>
            <a:off x="3575699" y="1540473"/>
            <a:ext cx="487802" cy="16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>
            <a:solidFill>
              <a:srgbClr val="B7B7B7"/>
            </a:solidFill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80" name="Google Shape;133;p20"/>
          <p:cNvSpPr txBox="1"/>
          <p:nvPr/>
        </p:nvSpPr>
        <p:spPr>
          <a:xfrm>
            <a:off x="4104325" y="1226073"/>
            <a:ext cx="4505100" cy="78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These 2 equations are used for the enthalpy balance for the first and the last stage respectively because Q values were not given</a:t>
            </a:r>
          </a:p>
        </p:txBody>
      </p:sp>
      <p:pic>
        <p:nvPicPr>
          <p:cNvPr id="181" name="Google Shape;134;p20" descr="Google Shape;134;p20"/>
          <p:cNvPicPr>
            <a:picLocks noChangeAspect="1"/>
          </p:cNvPicPr>
          <p:nvPr/>
        </p:nvPicPr>
        <p:blipFill>
          <a:blip r:embed="rId8">
            <a:extLst/>
          </a:blip>
          <a:srcRect l="0" t="9148" r="0" b="0"/>
          <a:stretch>
            <a:fillRect/>
          </a:stretch>
        </p:blipFill>
        <p:spPr>
          <a:xfrm>
            <a:off x="429913" y="559375"/>
            <a:ext cx="4879479" cy="57345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Google Shape;135;p20"/>
          <p:cNvSpPr txBox="1"/>
          <p:nvPr/>
        </p:nvSpPr>
        <p:spPr>
          <a:xfrm>
            <a:off x="2105323" y="1386423"/>
            <a:ext cx="1274404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i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,    L -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40;p21"/>
          <p:cNvSpPr txBox="1"/>
          <p:nvPr>
            <p:ph type="title"/>
          </p:nvPr>
        </p:nvSpPr>
        <p:spPr>
          <a:xfrm>
            <a:off x="311699" y="85573"/>
            <a:ext cx="8520602" cy="632703"/>
          </a:xfrm>
          <a:prstGeom prst="rect">
            <a:avLst/>
          </a:prstGeom>
          <a:solidFill>
            <a:srgbClr val="6D9EEB"/>
          </a:solidFill>
        </p:spPr>
        <p:txBody>
          <a:bodyPr/>
          <a:lstStyle>
            <a:lvl1pPr algn="ctr" defTabSz="740662">
              <a:defRPr b="1" sz="2900"/>
            </a:lvl1pPr>
          </a:lstStyle>
          <a:p>
            <a:pPr/>
            <a:r>
              <a:t>Making the df/dx matrix</a:t>
            </a:r>
          </a:p>
        </p:txBody>
      </p:sp>
      <p:sp>
        <p:nvSpPr>
          <p:cNvPr id="185" name="Google Shape;141;p21"/>
          <p:cNvSpPr txBox="1"/>
          <p:nvPr/>
        </p:nvSpPr>
        <p:spPr>
          <a:xfrm>
            <a:off x="402224" y="667548"/>
            <a:ext cx="8520602" cy="1193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17500">
              <a:buClr>
                <a:srgbClr val="000000"/>
              </a:buClr>
              <a:buSzPts val="1400"/>
              <a:buFont typeface="Arial"/>
              <a:buChar char="●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The df/dx matrix (209 X 209) is calculated by computing the matrices Aj, Bj, Cj → which are Jacobian of the Fj with respect to Xj-1,Xj and Xj+1 respectively.</a:t>
            </a:r>
          </a:p>
          <a:p>
            <a:pPr indent="457200"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 marL="457200" indent="-317500">
              <a:buClr>
                <a:srgbClr val="000000"/>
              </a:buClr>
              <a:buSzPts val="1400"/>
              <a:buFont typeface="Arial"/>
              <a:buChar char="●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The derivatives of the Hj, Mij and Eij equations w.r.t vij, Tj and lij were required for the computation of the A, B, C matrices. For this </a:t>
            </a:r>
            <a:r>
              <a:rPr b="1"/>
              <a:t>central difference method</a:t>
            </a:r>
            <a:r>
              <a:t> was used for numerical differentiation.</a:t>
            </a:r>
          </a:p>
        </p:txBody>
      </p:sp>
      <p:pic>
        <p:nvPicPr>
          <p:cNvPr id="186" name="Google Shape;142;p21" descr="Google Shape;14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223" y="2032598"/>
            <a:ext cx="3533670" cy="2229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oogle Shape;143;p21" descr="Google Shape;143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8373" y="2148101"/>
            <a:ext cx="4410050" cy="2311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