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sldIdLst>
    <p:sldId id="256" r:id="rId2"/>
    <p:sldId id="261" r:id="rId3"/>
    <p:sldId id="276" r:id="rId4"/>
    <p:sldId id="257" r:id="rId5"/>
    <p:sldId id="277" r:id="rId6"/>
    <p:sldId id="260" r:id="rId7"/>
    <p:sldId id="274" r:id="rId8"/>
    <p:sldId id="263" r:id="rId9"/>
    <p:sldId id="269" r:id="rId10"/>
    <p:sldId id="270" r:id="rId11"/>
    <p:sldId id="264" r:id="rId12"/>
    <p:sldId id="267" r:id="rId13"/>
    <p:sldId id="26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E02C-6EC6-4E09-BC2C-9FDED4DE236E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7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57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7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12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583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3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66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1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3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8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224" y="347729"/>
            <a:ext cx="10195776" cy="36485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 smtClean="0">
                <a:latin typeface="Algerian" panose="04020705040A02060702" pitchFamily="82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 smtClean="0">
                <a:latin typeface="Algerian" panose="04020705040A02060702" pitchFamily="82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 smtClean="0">
                <a:latin typeface="Algerian" panose="04020705040A02060702" pitchFamily="82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 smtClean="0">
                <a:latin typeface="Algerian" panose="04020705040A02060702" pitchFamily="82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/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Command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Design Pattern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Gujarat </a:t>
            </a:r>
            <a:r>
              <a:rPr lang="en-US" sz="4400" b="1" dirty="0" err="1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Vidyapith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MCA-</a:t>
            </a:r>
            <a:r>
              <a:rPr lang="en-US" sz="4900" b="1" dirty="0" err="1" smtClean="0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endParaRPr lang="en-US" sz="4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997" y="4327301"/>
            <a:ext cx="7356025" cy="23310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000" b="1" dirty="0" smtClean="0">
                <a:solidFill>
                  <a:srgbClr val="002060"/>
                </a:solidFill>
              </a:rPr>
              <a:t>Guide By:</a:t>
            </a:r>
            <a:r>
              <a:rPr lang="en-US" sz="30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Ajay Parikh</a:t>
            </a:r>
            <a:r>
              <a:rPr lang="en-US" sz="3000" dirty="0" smtClean="0"/>
              <a:t>     </a:t>
            </a:r>
          </a:p>
          <a:p>
            <a:r>
              <a:rPr lang="en-US" sz="3000" b="1" dirty="0" smtClean="0">
                <a:solidFill>
                  <a:srgbClr val="C00000"/>
                </a:solidFill>
              </a:rPr>
              <a:t>Presented by:</a:t>
            </a:r>
          </a:p>
          <a:p>
            <a:r>
              <a:rPr lang="en-US" sz="3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 Rukhsar(</a:t>
            </a:r>
            <a:r>
              <a:rPr lang="en-US" sz="28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120008137</a:t>
            </a:r>
            <a:r>
              <a:rPr lang="en-US" sz="3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3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Thummar</a:t>
            </a:r>
            <a:r>
              <a:rPr lang="en-US" sz="3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Shivali</a:t>
            </a:r>
            <a:r>
              <a:rPr lang="en-US" sz="3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(12008141)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latin typeface="Algerian" panose="04020705040A02060702" pitchFamily="82" charset="0"/>
              </a:rPr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First-class Objects.  They Can Be Manipulated And Extended Like Any Other Object.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Its Easy To Add New Commands, Because You Don’t Have To Change Existing Classes.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Can Be Assembled Into A Composite Command.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197735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5915"/>
            <a:ext cx="10018713" cy="5293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	</a:t>
            </a:r>
            <a:endParaRPr lang="en-US" sz="3600" b="1" dirty="0" smtClean="0">
              <a:latin typeface="Algerian" panose="04020705040A02060702" pitchFamily="82" charset="0"/>
            </a:endParaRPr>
          </a:p>
          <a:p>
            <a:pPr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A High Number Of Classes And Objects Working Together To Achieve A Goal. Application Developers Need To Be Careful Developing These Classes Correctly.</a:t>
            </a:r>
          </a:p>
          <a:p>
            <a:pPr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 Individual Command Is A Concrete Command Class Which Will Be Difficult For Implementation And Maintenance.</a:t>
            </a:r>
          </a:p>
          <a:p>
            <a:pPr marL="0" indent="0" algn="ctr" fontAlgn="base">
              <a:buNone/>
            </a:pPr>
            <a:r>
              <a:rPr lang="en-US" sz="3200" b="1" dirty="0" smtClean="0">
                <a:latin typeface="Algerian" panose="04020705040A02060702" pitchFamily="82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lgerian" panose="04020705040A02060702" pitchFamily="82" charset="0"/>
                <a:cs typeface="Arial" panose="020B0604020202020204" pitchFamily="34" charset="0"/>
              </a:rPr>
              <a:t>Related Pattern: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Memento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Design Pattern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 err="1" smtClean="0"/>
              <a:t>Stratege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Design pattern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190" y="64395"/>
            <a:ext cx="10018713" cy="155834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Real World Examples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86" y="1184857"/>
            <a:ext cx="10058400" cy="493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Graphic User Interface (GUI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Macro Recording</a:t>
            </a:r>
            <a:r>
              <a:rPr lang="en-US" dirty="0" smtClean="0"/>
              <a:t>:.</a:t>
            </a:r>
            <a:endParaRPr lang="en-US" dirty="0"/>
          </a:p>
          <a:p>
            <a:r>
              <a:rPr lang="en-US" b="1" dirty="0"/>
              <a:t>Multi-step </a:t>
            </a:r>
            <a:r>
              <a:rPr lang="en-US" b="1" dirty="0" smtClean="0"/>
              <a:t>Undo</a:t>
            </a:r>
            <a:endParaRPr lang="en-US" dirty="0"/>
          </a:p>
          <a:p>
            <a:r>
              <a:rPr lang="en-US" b="1" dirty="0" smtClean="0"/>
              <a:t>Networking</a:t>
            </a:r>
            <a:endParaRPr lang="en-US" dirty="0"/>
          </a:p>
          <a:p>
            <a:pPr marL="0" indent="0" algn="ctr">
              <a:buNone/>
            </a:pPr>
            <a:r>
              <a:rPr lang="en-US" sz="3600" b="1" dirty="0" smtClean="0">
                <a:latin typeface="Algerian" panose="04020705040A02060702" pitchFamily="82" charset="0"/>
              </a:rPr>
              <a:t>Application</a:t>
            </a:r>
          </a:p>
          <a:p>
            <a:r>
              <a:rPr lang="en-US" dirty="0"/>
              <a:t>Runnable interface (java.lang.Runnable)</a:t>
            </a:r>
          </a:p>
          <a:p>
            <a:r>
              <a:rPr lang="en-US" dirty="0"/>
              <a:t>Swing Action (javax.swing.Action) uses command pattern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8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283334"/>
            <a:ext cx="10018713" cy="11204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Quiz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710" y="360609"/>
            <a:ext cx="10247290" cy="6497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1. </a:t>
            </a:r>
            <a:r>
              <a:rPr lang="en-US" sz="1600" b="1" dirty="0"/>
              <a:t>Which design pattern works on data and action taken based on data provided? </a:t>
            </a:r>
          </a:p>
          <a:p>
            <a:pPr lvl="2"/>
            <a:r>
              <a:rPr lang="en-US" sz="1600" dirty="0"/>
              <a:t> Command pattern</a:t>
            </a:r>
          </a:p>
          <a:p>
            <a:pPr lvl="2"/>
            <a:r>
              <a:rPr lang="en-US" sz="1600" dirty="0"/>
              <a:t> Singleton pattern</a:t>
            </a:r>
          </a:p>
          <a:p>
            <a:pPr lvl="2"/>
            <a:r>
              <a:rPr lang="en-US" sz="1600" dirty="0"/>
              <a:t> MVC pattern</a:t>
            </a:r>
          </a:p>
          <a:p>
            <a:pPr lvl="2"/>
            <a:r>
              <a:rPr lang="en-US" sz="1600" dirty="0"/>
              <a:t> Facade pattern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2  Command Pattern is also known as</a:t>
            </a:r>
          </a:p>
          <a:p>
            <a:pPr lvl="2"/>
            <a:r>
              <a:rPr lang="en-US" sz="1600" dirty="0" smtClean="0"/>
              <a:t>kit</a:t>
            </a:r>
          </a:p>
          <a:p>
            <a:pPr lvl="2"/>
            <a:r>
              <a:rPr lang="en-US" sz="1600" dirty="0" smtClean="0"/>
              <a:t>action</a:t>
            </a:r>
          </a:p>
          <a:p>
            <a:pPr lvl="2"/>
            <a:r>
              <a:rPr lang="en-US" sz="1600" dirty="0" smtClean="0"/>
              <a:t>Invoker</a:t>
            </a:r>
          </a:p>
          <a:p>
            <a:pPr lvl="2"/>
            <a:r>
              <a:rPr lang="en-US" sz="1600" dirty="0" smtClean="0"/>
              <a:t>Global Point</a:t>
            </a:r>
          </a:p>
          <a:p>
            <a:pPr marL="0" indent="0">
              <a:buNone/>
            </a:pPr>
            <a:r>
              <a:rPr lang="en-US" sz="1800" b="1" dirty="0" smtClean="0"/>
              <a:t>3 Give any Example of Command Pattern?</a:t>
            </a:r>
          </a:p>
          <a:p>
            <a:pPr marL="0" indent="0">
              <a:buNone/>
            </a:pPr>
            <a:r>
              <a:rPr lang="en-US" sz="1800" b="1" dirty="0" smtClean="0"/>
              <a:t>4.Command Pattern is in which Catelog</a:t>
            </a:r>
          </a:p>
          <a:p>
            <a:pPr lvl="2"/>
            <a:r>
              <a:rPr lang="en-US" sz="1600" dirty="0" smtClean="0"/>
              <a:t>Structural  Design Pattern</a:t>
            </a:r>
          </a:p>
          <a:p>
            <a:pPr lvl="2"/>
            <a:r>
              <a:rPr lang="en-US" sz="1600" dirty="0" smtClean="0"/>
              <a:t>Behavioral Design Pattern</a:t>
            </a:r>
          </a:p>
          <a:p>
            <a:pPr lvl="2"/>
            <a:r>
              <a:rPr lang="en-US" sz="1600" dirty="0" smtClean="0"/>
              <a:t>Creational Design Pattern</a:t>
            </a:r>
          </a:p>
          <a:p>
            <a:pPr lvl="2"/>
            <a:r>
              <a:rPr lang="en-US" sz="16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0485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5014" y="2644170"/>
            <a:ext cx="701898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</a:t>
            </a:r>
            <a:r>
              <a:rPr lang="en-US" b="1" dirty="0"/>
              <a:t>.Which Is the Correct List </a:t>
            </a:r>
            <a:r>
              <a:rPr lang="en-US" b="1" dirty="0" smtClean="0"/>
              <a:t>for work </a:t>
            </a:r>
            <a:r>
              <a:rPr lang="en-US" b="1" dirty="0"/>
              <a:t>of Command pattern?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dirty="0"/>
              <a:t>invoker,command,reciver,client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Command,invoker,reciver,client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Client,invoker,command,reciver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Client,command,invoker,reciver</a:t>
            </a:r>
          </a:p>
        </p:txBody>
      </p:sp>
    </p:spTree>
    <p:extLst>
      <p:ext uri="{BB962C8B-B14F-4D97-AF65-F5344CB8AC3E}">
        <p14:creationId xmlns:p14="http://schemas.microsoft.com/office/powerpoint/2010/main" val="10915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36371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Intent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739" y="1107583"/>
            <a:ext cx="10018713" cy="5621628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request as an object, thereby letting you parameterize clients with different requests, queue or log requests, and support undoable operations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100" b="1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4000" b="1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4000" b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lgerian" panose="04020705040A02060702" pitchFamily="82" charset="0"/>
              </a:rPr>
              <a:t>Also Known As </a:t>
            </a:r>
            <a:endParaRPr lang="en-US" sz="40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 smtClean="0"/>
              <a:t>Action, Transaction</a:t>
            </a:r>
            <a:endParaRPr lang="en-US" sz="4400" b="1" dirty="0" smtClean="0"/>
          </a:p>
        </p:txBody>
      </p:sp>
      <p:sp>
        <p:nvSpPr>
          <p:cNvPr id="5" name="Oval 4"/>
          <p:cNvSpPr/>
          <p:nvPr/>
        </p:nvSpPr>
        <p:spPr>
          <a:xfrm>
            <a:off x="10625070" y="3078051"/>
            <a:ext cx="132652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87932" y="3129566"/>
            <a:ext cx="1429555" cy="9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Receiver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9935855" y="3065365"/>
            <a:ext cx="244702" cy="102992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569001" y="3767070"/>
            <a:ext cx="1081633" cy="384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9382160" y="4230710"/>
            <a:ext cx="1455313" cy="579550"/>
          </a:xfrm>
          <a:prstGeom prst="up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Encapsulate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97546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Motivation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347"/>
            <a:ext cx="10018713" cy="380785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Command Design Pattern  Is Behavioral Design Pattern.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it is necessary to issue a request to object without knowing anything about the operation being requested or the receiver of the request.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pattern suggest encapsulating in an object all of the following: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object, a method name and some arguments.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does not support “pointer to method” but its reflection capability will do nicely.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is black box to the “client”. All the client goes is call “execute()” on the opaque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90152"/>
            <a:ext cx="10018713" cy="1287887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Problem: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7127"/>
            <a:ext cx="10018713" cy="5795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(Hard-wiring) A Request Directly Into A Class Is Inflexible Because It Couples The Class To A Particular Request At Compile-time, Which Makes It Impossible To Specify A Request At Run-time.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63" y="2846230"/>
            <a:ext cx="4997004" cy="3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01" y="0"/>
            <a:ext cx="10018713" cy="1752599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Solution: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68" y="824248"/>
            <a:ext cx="10018713" cy="49025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Separate (Command) Objects That Encapsulate A Request.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 Delegates A Request To A Command Object Instead Of Implementing A Particular Request Directly.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Enables One To Configure A Class With A Command Object That Is Used To Perform A Request. The Class Is No Longer Coupled To A Particular Request And Has No Knowledge (Is Independent) Of How The Request Is Carried Out.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66" y="3876541"/>
            <a:ext cx="5656015" cy="29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Structure Diagram</a:t>
            </a:r>
            <a:endParaRPr lang="en-US" b="1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https://www.codeproject.com/KB/architecture/csdespat_4/comman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0930" y="2438398"/>
            <a:ext cx="7420747" cy="40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01" y="299434"/>
            <a:ext cx="10018713" cy="1752599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1738648"/>
            <a:ext cx="8566640" cy="44560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49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40379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Participants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3798"/>
            <a:ext cx="10018713" cy="4494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 (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Declares An Interface For Executing An Operation</a:t>
            </a:r>
          </a:p>
          <a:p>
            <a:pPr marL="457200" lvl="1" indent="0">
              <a:buNone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Concrete Command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LunchOrder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DinnerOrder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fontAlgn="base"/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concrete implementation of the Command interface and defining an action will be 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(Customer)</a:t>
            </a:r>
          </a:p>
          <a:p>
            <a:pPr lvl="1"/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 Concrete Command Object And Sets Its Receiver </a:t>
            </a:r>
            <a:endParaRPr lang="en-US" sz="2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Invoker (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Waiter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caller to invoke the request to carry the command object.</a:t>
            </a:r>
            <a:endParaRPr lang="en-US" sz="2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Receiver (</a:t>
            </a: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CookingStaff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simple handler method which perform the actual operation by </a:t>
            </a:r>
            <a:r>
              <a:rPr lang="en-US" sz="29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 Command.</a:t>
            </a:r>
            <a:endParaRPr lang="en-US" sz="2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14" y="685801"/>
            <a:ext cx="10018713" cy="1752599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Creates A Concrete Command Object And Specifies Its Receiver.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Invoker Object Stores The Concrete Command Object.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Invoker Issues A Request By Calling Execute( ) On The Command.  When Commands Are Undoable, Concrete Command Stores State For  Undoing Prior To Invoking Execute( ).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Concrete Command Object Invokes Operations On Its Receiver To Carry Out The Request.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4" y="2438400"/>
            <a:ext cx="5280025" cy="3704824"/>
          </a:xfrm>
        </p:spPr>
      </p:pic>
    </p:spTree>
    <p:extLst>
      <p:ext uri="{BB962C8B-B14F-4D97-AF65-F5344CB8AC3E}">
        <p14:creationId xmlns:p14="http://schemas.microsoft.com/office/powerpoint/2010/main" val="11061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731</TotalTime>
  <Words>518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Arial Black</vt:lpstr>
      <vt:lpstr>Arial Narrow</vt:lpstr>
      <vt:lpstr>Arial Rounded MT Bold</vt:lpstr>
      <vt:lpstr>Corbel</vt:lpstr>
      <vt:lpstr>Wingdings</vt:lpstr>
      <vt:lpstr>Parallax</vt:lpstr>
      <vt:lpstr>          Command   Design Pattern  Gujarat Vidyapith MCA-Sem 1</vt:lpstr>
      <vt:lpstr>Intent</vt:lpstr>
      <vt:lpstr>Motivation</vt:lpstr>
      <vt:lpstr>Problem:</vt:lpstr>
      <vt:lpstr>Solution: </vt:lpstr>
      <vt:lpstr>Structure Diagram</vt:lpstr>
      <vt:lpstr>Class Diagram</vt:lpstr>
      <vt:lpstr>Participants</vt:lpstr>
      <vt:lpstr>Collaboration</vt:lpstr>
      <vt:lpstr>Consequences</vt:lpstr>
      <vt:lpstr>Disadvantages</vt:lpstr>
      <vt:lpstr>Real World Examples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Behavioral Pattern</dc:title>
  <dc:creator>admin</dc:creator>
  <cp:lastModifiedBy>admin</cp:lastModifiedBy>
  <cp:revision>57</cp:revision>
  <dcterms:created xsi:type="dcterms:W3CDTF">2021-01-20T06:46:35Z</dcterms:created>
  <dcterms:modified xsi:type="dcterms:W3CDTF">2021-02-18T15:59:05Z</dcterms:modified>
</cp:coreProperties>
</file>