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16" r:id="rId4"/>
  </p:sldMasterIdLst>
  <p:notesMasterIdLst>
    <p:notesMasterId r:id="rId28"/>
  </p:notesMasterIdLst>
  <p:handoutMasterIdLst>
    <p:handoutMasterId r:id="rId29"/>
  </p:handoutMasterIdLst>
  <p:sldIdLst>
    <p:sldId id="809" r:id="rId5"/>
    <p:sldId id="810" r:id="rId6"/>
    <p:sldId id="832" r:id="rId7"/>
    <p:sldId id="817" r:id="rId8"/>
    <p:sldId id="836" r:id="rId9"/>
    <p:sldId id="838" r:id="rId10"/>
    <p:sldId id="819" r:id="rId11"/>
    <p:sldId id="820" r:id="rId12"/>
    <p:sldId id="821" r:id="rId13"/>
    <p:sldId id="822" r:id="rId14"/>
    <p:sldId id="835" r:id="rId15"/>
    <p:sldId id="823" r:id="rId16"/>
    <p:sldId id="837" r:id="rId17"/>
    <p:sldId id="833" r:id="rId18"/>
    <p:sldId id="834" r:id="rId19"/>
    <p:sldId id="751" r:id="rId20"/>
    <p:sldId id="826" r:id="rId21"/>
    <p:sldId id="827" r:id="rId22"/>
    <p:sldId id="828" r:id="rId23"/>
    <p:sldId id="829" r:id="rId24"/>
    <p:sldId id="830" r:id="rId25"/>
    <p:sldId id="831" r:id="rId26"/>
    <p:sldId id="442" r:id="rId27"/>
  </p:sldIdLst>
  <p:sldSz cx="9144000" cy="6858000" type="screen4x3"/>
  <p:notesSz cx="6934200" cy="9220200"/>
  <p:embeddedFontLst>
    <p:embeddedFont>
      <p:font typeface="Aharoni" panose="02010803020104030203" pitchFamily="2" charset="-79"/>
      <p:bold r:id="rId30"/>
    </p:embeddedFont>
    <p:embeddedFont>
      <p:font typeface="BLK Fort" panose="020B0503030202060203" pitchFamily="34" charset="0"/>
      <p:regular r:id="rId31"/>
      <p:bold r:id="rId32"/>
      <p:italic r:id="rId33"/>
      <p:boldItalic r:id="rId34"/>
    </p:embeddedFont>
    <p:embeddedFont>
      <p:font typeface="BLK Fort Cond Light" panose="020B0306030202060103" pitchFamily="34" charset="0"/>
      <p:regular r:id="rId35"/>
    </p:embeddedFont>
    <p:embeddedFont>
      <p:font typeface="BLK Fort Extrabold" panose="020B0903030202060203" pitchFamily="34" charset="0"/>
      <p:bold r:id="rId36"/>
      <p:italic r:id="rId37"/>
      <p:boldItalic r:id="rId38"/>
    </p:embeddedFont>
    <p:embeddedFont>
      <p:font typeface="Bookman Old Style" panose="02050604050505020204" pitchFamily="18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mpd="sng">
              <a:solidFill>
                <a:srgbClr val="7C7B7F"/>
              </a:solidFill>
            </a:ln>
          </a:bottom>
          <a:insideH>
            <a:ln w="9525" cmpd="sng">
              <a:solidFill>
                <a:srgbClr val="7C7B7F"/>
              </a:solidFill>
            </a:ln>
          </a:insideH>
          <a:insideV>
            <a:ln w="9525" cmpd="sng">
              <a:solidFill>
                <a:srgbClr val="7C7B7F"/>
              </a:solidFill>
            </a:ln>
          </a:insideV>
        </a:tcBdr>
        <a:fill>
          <a:noFill/>
        </a:fill>
      </a:tcStyle>
    </a:wholeTb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6" autoAdjust="0"/>
  </p:normalViewPr>
  <p:slideViewPr>
    <p:cSldViewPr snapToGrid="0" showGuides="1">
      <p:cViewPr varScale="1">
        <p:scale>
          <a:sx n="72" d="100"/>
          <a:sy n="72" d="100"/>
        </p:scale>
        <p:origin x="13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38" y="-1548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0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CA7B17E1-9691-4CF0-8878-002E44B3FE9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2" tIns="44045" rIns="88092" bIns="44045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4" y="4379715"/>
            <a:ext cx="5547359" cy="4148576"/>
          </a:xfrm>
          <a:prstGeom prst="rect">
            <a:avLst/>
          </a:prstGeom>
        </p:spPr>
        <p:txBody>
          <a:bodyPr vert="horz" lIns="88092" tIns="44045" rIns="88092" bIns="44045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0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DC7191D3-4E4B-42E3-96E0-819975A3A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4pPr>
    <a:lvl5pPr marL="58293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2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/>
              <a:t>title here </a:t>
            </a:r>
            <a:r>
              <a:rPr dirty="0"/>
              <a:t>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3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</a:t>
            </a:r>
            <a:r>
              <a:rPr lang="en-US" dirty="0"/>
              <a:t>hart subtitle (12pt BLK Fort)</a:t>
            </a:r>
            <a:endParaRPr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5931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increase/decrease list level button on the home tab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94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</a:t>
            </a:r>
            <a:br>
              <a:rPr lang="en-US" dirty="0"/>
            </a:br>
            <a:r>
              <a:rPr dirty="0"/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4123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Limited Distribution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07049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61720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44267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337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33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424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>
                <a:schemeClr val="tx1"/>
              </a:buClr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 Bold)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rPr dirty="0"/>
              <a:t>Click to add text – (8pt</a:t>
            </a:r>
            <a:r>
              <a:rPr lang="en-US" dirty="0"/>
              <a:t> BLK Fort</a:t>
            </a:r>
            <a:r>
              <a:rPr dirty="0"/>
              <a:t>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</a:t>
            </a:r>
            <a:r>
              <a:rPr dirty="0"/>
              <a:t>in</a:t>
            </a:r>
            <a:r>
              <a:rPr lang="en-US" dirty="0"/>
              <a:t>th level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</a:t>
            </a:r>
            <a:r>
              <a:rPr lang="en-US" dirty="0"/>
              <a:t>t</a:t>
            </a:r>
            <a:r>
              <a:rPr dirty="0"/>
              <a:t>itle</a:t>
            </a:r>
            <a:r>
              <a:rPr lang="en-US" dirty="0"/>
              <a:t> </a:t>
            </a:r>
            <a:r>
              <a:rPr dirty="0"/>
              <a:t>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0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9307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617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98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r>
              <a:rPr lang="en-US"/>
              <a:t>Limited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86" r:id="rId7"/>
    <p:sldLayoutId id="2147484085" r:id="rId8"/>
    <p:sldLayoutId id="2147484084" r:id="rId9"/>
    <p:sldLayoutId id="2147484020" r:id="rId10"/>
    <p:sldLayoutId id="2147484021" r:id="rId11"/>
    <p:sldLayoutId id="2147484024" r:id="rId12"/>
    <p:sldLayoutId id="2147484061" r:id="rId13"/>
    <p:sldLayoutId id="2147484065" r:id="rId14"/>
    <p:sldLayoutId id="2147484062" r:id="rId15"/>
    <p:sldLayoutId id="2147484064" r:id="rId16"/>
    <p:sldLayoutId id="2147484025" r:id="rId17"/>
    <p:sldLayoutId id="2147484082" r:id="rId18"/>
    <p:sldLayoutId id="2147484022" r:id="rId19"/>
    <p:sldLayoutId id="2147484075" r:id="rId20"/>
    <p:sldLayoutId id="2147484076" r:id="rId21"/>
    <p:sldLayoutId id="2147484083" r:id="rId22"/>
    <p:sldLayoutId id="2147484026" r:id="rId23"/>
    <p:sldLayoutId id="2147484087" r:id="rId24"/>
    <p:sldLayoutId id="2147484088" r:id="rId25"/>
    <p:sldLayoutId id="2147484089" r:id="rId26"/>
    <p:sldLayoutId id="2147484090" r:id="rId27"/>
    <p:sldLayoutId id="2147484027" r:id="rId28"/>
    <p:sldLayoutId id="2147484028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301752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5029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694944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5ACBF0"/>
          </p15:clr>
        </p15:guide>
        <p15:guide id="3" orient="horz" pos="3960" userDrawn="1">
          <p15:clr>
            <a:srgbClr val="C35EA4"/>
          </p15:clr>
        </p15:guide>
        <p15:guide id="4" pos="192" userDrawn="1">
          <p15:clr>
            <a:srgbClr val="5ACBF0"/>
          </p15:clr>
        </p15:guide>
        <p15:guide id="5" pos="55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Microservices - Using </a:t>
            </a:r>
            <a:r>
              <a:rPr lang="en-US" b="1" dirty="0" err="1"/>
              <a:t>Istio</a:t>
            </a:r>
            <a:r>
              <a:rPr lang="en-US" b="1" dirty="0"/>
              <a:t> Service Mesh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11196" y="813894"/>
            <a:ext cx="6126480" cy="3380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AJINKYA PRABHU</a:t>
            </a:r>
          </a:p>
          <a:p>
            <a:r>
              <a:rPr lang="en-US" dirty="0"/>
              <a:t>SHIVAM DIXIT</a:t>
            </a:r>
          </a:p>
          <a:p>
            <a:r>
              <a:rPr lang="en-US" dirty="0"/>
              <a:t>SAURAV PANIGRAHI</a:t>
            </a:r>
          </a:p>
          <a:p>
            <a:r>
              <a:rPr lang="en-US" dirty="0"/>
              <a:t>AISHMITA KAKKAR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EED34-2AAE-457D-B6A9-57A6A48DC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Limited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96E24-8C1F-400A-BA98-F20DE4427A0C}"/>
              </a:ext>
            </a:extLst>
          </p:cNvPr>
          <p:cNvSpPr txBox="1"/>
          <p:nvPr/>
        </p:nvSpPr>
        <p:spPr>
          <a:xfrm>
            <a:off x="6942615" y="1225186"/>
            <a:ext cx="1895061" cy="4114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 algn="r">
              <a:buClr>
                <a:schemeClr val="tx1"/>
              </a:buClr>
              <a:buSzPct val="110000"/>
            </a:pPr>
            <a:r>
              <a:rPr lang="en-US" sz="1200" dirty="0"/>
              <a:t>MENTOR</a:t>
            </a:r>
          </a:p>
          <a:p>
            <a:pPr lvl="1" algn="r">
              <a:buClr>
                <a:schemeClr val="tx1"/>
              </a:buClr>
              <a:buSzPct val="110000"/>
            </a:pPr>
            <a:r>
              <a:rPr lang="en-US" sz="1200" dirty="0"/>
              <a:t>AMRISH PANDE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19105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E474-69CA-4FB1-A836-4188081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ISTIO Concepts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99122-09AD-481B-B53C-41196743F4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D2A2F-50EF-47FB-8402-7251D2ABD4E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DC973-7164-4997-9F33-2A7BC702B3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6017" y="1085852"/>
            <a:ext cx="4267863" cy="2797035"/>
          </a:xfrm>
        </p:spPr>
        <p:txBody>
          <a:bodyPr/>
          <a:lstStyle/>
          <a:p>
            <a:pPr marL="12700" marR="5080">
              <a:spcBef>
                <a:spcPts val="105"/>
              </a:spcBef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Data Plane: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dirty="0">
                <a:latin typeface="Arial" panose="020B0604020202020204"/>
                <a:cs typeface="Arial" panose="020B0604020202020204"/>
              </a:rPr>
              <a:t>Composed of a set of 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intelligent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spc="-5" dirty="0">
                <a:latin typeface="Arial" panose="020B0604020202020204"/>
                <a:cs typeface="Arial" panose="020B0604020202020204"/>
              </a:rPr>
              <a:t>proxies (Envoy) deployed </a:t>
            </a:r>
            <a:r>
              <a:rPr lang="en-US" sz="1600" b="0" dirty="0">
                <a:latin typeface="Arial" panose="020B0604020202020204"/>
                <a:cs typeface="Arial" panose="020B0604020202020204"/>
              </a:rPr>
              <a:t>as </a:t>
            </a:r>
            <a:r>
              <a:rPr lang="en-US" sz="1600" b="0" i="1" dirty="0">
                <a:latin typeface="Arial" panose="020B0604020202020204"/>
                <a:cs typeface="Arial" panose="020B0604020202020204"/>
              </a:rPr>
              <a:t>sidecars.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dirty="0">
                <a:latin typeface="Arial" panose="020B0604020202020204"/>
                <a:cs typeface="Arial" panose="020B0604020202020204"/>
              </a:rPr>
              <a:t>These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proxies </a:t>
            </a:r>
            <a:r>
              <a:rPr lang="en-US" sz="1600" b="0" dirty="0">
                <a:latin typeface="Arial" panose="020B0604020202020204"/>
                <a:cs typeface="Arial" panose="020B0604020202020204"/>
              </a:rPr>
              <a:t>mediate and  control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all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spc="-5" dirty="0">
                <a:latin typeface="Arial" panose="020B0604020202020204"/>
                <a:cs typeface="Arial" panose="020B0604020202020204"/>
              </a:rPr>
              <a:t>network </a:t>
            </a:r>
            <a:r>
              <a:rPr lang="en-US" sz="1600" b="0" dirty="0">
                <a:latin typeface="Arial" panose="020B0604020202020204"/>
                <a:cs typeface="Arial" panose="020B0604020202020204"/>
              </a:rPr>
              <a:t>communication 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between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spc="-5" dirty="0">
                <a:latin typeface="Arial" panose="020B0604020202020204"/>
                <a:cs typeface="Arial" panose="020B0604020202020204"/>
              </a:rPr>
              <a:t>microservices along </a:t>
            </a:r>
            <a:r>
              <a:rPr lang="en-US" sz="1600" b="0" spc="-10" dirty="0">
                <a:latin typeface="Arial" panose="020B0604020202020204"/>
                <a:cs typeface="Arial" panose="020B0604020202020204"/>
              </a:rPr>
              <a:t>with Mixer,  </a:t>
            </a:r>
          </a:p>
          <a:p>
            <a:pPr marL="12700" marR="5080">
              <a:spcBef>
                <a:spcPts val="105"/>
              </a:spcBef>
            </a:pPr>
            <a:r>
              <a:rPr lang="en-US" sz="1600" b="0" dirty="0">
                <a:latin typeface="Arial" panose="020B0604020202020204"/>
                <a:cs typeface="Arial" panose="020B0604020202020204"/>
              </a:rPr>
              <a:t>a general-purpose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policy </a:t>
            </a:r>
            <a:r>
              <a:rPr lang="en-US" sz="1600" b="0" dirty="0">
                <a:latin typeface="Arial" panose="020B0604020202020204"/>
                <a:cs typeface="Arial" panose="020B0604020202020204"/>
              </a:rPr>
              <a:t>and telemetry  </a:t>
            </a:r>
            <a:r>
              <a:rPr lang="en-US" sz="1600" b="0" spc="-5" dirty="0">
                <a:latin typeface="Arial" panose="020B0604020202020204"/>
                <a:cs typeface="Arial" panose="020B0604020202020204"/>
              </a:rPr>
              <a:t>hub.</a:t>
            </a:r>
          </a:p>
          <a:p>
            <a:pPr marL="12700" marR="5080">
              <a:spcBef>
                <a:spcPts val="105"/>
              </a:spcBef>
            </a:pPr>
            <a:endParaRPr lang="en-US" sz="1600" b="0" dirty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Control Plane: </a:t>
            </a:r>
          </a:p>
          <a:p>
            <a:pPr marL="12700" marR="5080">
              <a:spcBef>
                <a:spcPts val="100"/>
              </a:spcBef>
            </a:pPr>
            <a:r>
              <a:rPr lang="en-US" sz="1600" b="0" spc="-5" dirty="0">
                <a:latin typeface="Arial" panose="020B0604020202020204"/>
                <a:cs typeface="Arial" panose="020B0604020202020204"/>
              </a:rPr>
              <a:t>Manages and configures  the proxies to route traffic. Additionally,  the control plane configures Mixers to  enforce policies and collect telemetry.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684744-0B2C-4187-855E-0F22AA262EC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179362" y="161791"/>
            <a:ext cx="4964638" cy="4039148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8F9E43E2-633C-4368-8DF5-E205A2C04CC0}"/>
              </a:ext>
            </a:extLst>
          </p:cNvPr>
          <p:cNvSpPr txBox="1"/>
          <p:nvPr/>
        </p:nvSpPr>
        <p:spPr>
          <a:xfrm>
            <a:off x="106017" y="4486672"/>
            <a:ext cx="8870563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Proxy</a:t>
            </a:r>
            <a:r>
              <a:rPr sz="1600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: Based on Envoy, mediates inbound and outbound traffic for all Istio-managed services.</a:t>
            </a:r>
            <a:endParaRPr lang="en-IN" sz="1600" spc="-5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spc="-5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Pilot</a:t>
            </a:r>
            <a:r>
              <a:rPr sz="1600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: Configures Istio deployments and propagate configuration to the other components of the system.</a:t>
            </a:r>
            <a:endParaRPr lang="en-IN" sz="1600" spc="-5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</a:pPr>
            <a:endParaRPr sz="1600" spc="-5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Citadel: </a:t>
            </a:r>
            <a:r>
              <a:rPr sz="1600" spc="-5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Secures the service-to-service communication and provides a key management system to manage  keys and certificates.</a:t>
            </a:r>
          </a:p>
        </p:txBody>
      </p:sp>
    </p:spTree>
    <p:extLst>
      <p:ext uri="{BB962C8B-B14F-4D97-AF65-F5344CB8AC3E}">
        <p14:creationId xmlns:p14="http://schemas.microsoft.com/office/powerpoint/2010/main" val="109996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361E-AF99-45BE-B4B5-86C3D8A5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473"/>
            <a:ext cx="8534400" cy="594360"/>
          </a:xfrm>
        </p:spPr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77672-812C-4B4F-9DC1-F394649A7FE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09CB6-E84C-4407-B408-0EE51E32C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888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2EA3-7DB1-4F05-9046-A5BC737C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err="1"/>
              <a:t>Kiali</a:t>
            </a:r>
            <a:r>
              <a:rPr lang="en-IN" sz="2800" b="1" dirty="0"/>
              <a:t> Dashboard representation of Service Mesh</a:t>
            </a:r>
            <a:br>
              <a:rPr lang="en-IN" sz="2800" b="1" dirty="0"/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FBE9E-590D-459B-8324-91901E039D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A524C-224B-4327-A89A-DAE00E964C2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EB2AB-75FB-4965-9821-53F6626127A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3CE842-A67B-49F3-99D5-1688E190CDD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73" y="1085024"/>
            <a:ext cx="1059496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2394-5297-46D5-8BD0-AAC0E697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9345"/>
            <a:ext cx="8534400" cy="594360"/>
          </a:xfrm>
        </p:spPr>
        <p:txBody>
          <a:bodyPr/>
          <a:lstStyle/>
          <a:p>
            <a:r>
              <a:rPr lang="en-IN" sz="3200" b="1" spc="-5" dirty="0"/>
              <a:t>HOW ROUTING</a:t>
            </a:r>
            <a:r>
              <a:rPr lang="en-IN" sz="3200" b="1" spc="-30" dirty="0"/>
              <a:t> </a:t>
            </a:r>
            <a:r>
              <a:rPr lang="en-IN" sz="3200" b="1" spc="-10" dirty="0"/>
              <a:t>CONTROL ACHIEVED</a:t>
            </a:r>
            <a:br>
              <a:rPr lang="en-IN" sz="3200" b="1" spc="-10" dirty="0"/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20D6E-D44D-4877-8A71-D93E4F174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F6C8E-50BF-406B-A625-7892B27CF66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E9D68-0648-4EC2-BC28-88C883565D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5903" y="683705"/>
            <a:ext cx="5451147" cy="5762815"/>
          </a:xfrm>
        </p:spPr>
        <p:txBody>
          <a:bodyPr numCol="2"/>
          <a:lstStyle/>
          <a:p>
            <a:r>
              <a:rPr lang="en-US" sz="1200" b="0" dirty="0" err="1"/>
              <a:t>apiVersion</a:t>
            </a:r>
            <a:r>
              <a:rPr lang="en-US" sz="1200" b="0" dirty="0"/>
              <a:t> : networking.istio.io/v1alpha3</a:t>
            </a:r>
          </a:p>
          <a:p>
            <a:r>
              <a:rPr lang="en-US" sz="1200" b="0" dirty="0"/>
              <a:t>kind: </a:t>
            </a:r>
            <a:r>
              <a:rPr lang="en-US" sz="1200" b="0" dirty="0" err="1"/>
              <a:t>VirtualService</a:t>
            </a:r>
            <a:endParaRPr lang="en-US" sz="1200" b="0" dirty="0"/>
          </a:p>
          <a:p>
            <a:r>
              <a:rPr lang="en-US" sz="1200" b="0" dirty="0"/>
              <a:t>metadata:</a:t>
            </a:r>
          </a:p>
          <a:p>
            <a:r>
              <a:rPr lang="en-US" sz="1200" b="0" dirty="0"/>
              <a:t>        name: proxy-virtual</a:t>
            </a:r>
          </a:p>
          <a:p>
            <a:r>
              <a:rPr lang="en-US" sz="1200" b="0" dirty="0"/>
              <a:t>Spec:</a:t>
            </a:r>
          </a:p>
          <a:p>
            <a:r>
              <a:rPr lang="en-US" sz="1200" b="0" dirty="0"/>
              <a:t>        hosts:</a:t>
            </a:r>
          </a:p>
          <a:p>
            <a:r>
              <a:rPr lang="en-US" sz="1200" b="0" dirty="0"/>
              <a:t>        - “*”</a:t>
            </a:r>
          </a:p>
          <a:p>
            <a:r>
              <a:rPr lang="en-US" sz="1200" b="0" dirty="0"/>
              <a:t>        gateways:</a:t>
            </a:r>
          </a:p>
          <a:p>
            <a:r>
              <a:rPr lang="en-US" sz="1200" b="0" dirty="0"/>
              <a:t>        - stock-gateway</a:t>
            </a:r>
          </a:p>
          <a:p>
            <a:r>
              <a:rPr lang="en-US" sz="1200" b="0" dirty="0"/>
              <a:t>        http:</a:t>
            </a:r>
          </a:p>
          <a:p>
            <a:r>
              <a:rPr lang="en-US" sz="1200" b="0" dirty="0"/>
              <a:t>        - match:</a:t>
            </a:r>
          </a:p>
          <a:p>
            <a:r>
              <a:rPr lang="en-US" sz="1200" b="0" dirty="0"/>
              <a:t>            - </a:t>
            </a:r>
            <a:r>
              <a:rPr lang="en-US" sz="1200" b="0" dirty="0">
                <a:highlight>
                  <a:srgbClr val="FFFF00"/>
                </a:highlight>
              </a:rPr>
              <a:t>headers:</a:t>
            </a:r>
          </a:p>
          <a:p>
            <a:r>
              <a:rPr lang="en-US" sz="1200" b="0" dirty="0"/>
              <a:t>                    </a:t>
            </a:r>
            <a:r>
              <a:rPr lang="en-US" sz="1200" b="0" dirty="0" err="1"/>
              <a:t>api</a:t>
            </a:r>
            <a:r>
              <a:rPr lang="en-US" sz="1200" b="0" dirty="0"/>
              <a:t>-type;:</a:t>
            </a:r>
          </a:p>
          <a:p>
            <a:r>
              <a:rPr lang="en-US" sz="1200" b="0" dirty="0"/>
              <a:t>                           exact: yahoo</a:t>
            </a:r>
          </a:p>
          <a:p>
            <a:r>
              <a:rPr lang="en-US" sz="1200" b="0" dirty="0"/>
              <a:t>             route:</a:t>
            </a:r>
          </a:p>
          <a:p>
            <a:r>
              <a:rPr lang="en-US" sz="1200" b="0" dirty="0"/>
              <a:t>              - destination:</a:t>
            </a:r>
          </a:p>
          <a:p>
            <a:r>
              <a:rPr lang="en-US" sz="1200" b="0" dirty="0"/>
              <a:t>                       host: yahoo</a:t>
            </a:r>
          </a:p>
          <a:p>
            <a:r>
              <a:rPr lang="en-US" sz="1200" b="0" dirty="0"/>
              <a:t>                       </a:t>
            </a:r>
            <a:r>
              <a:rPr lang="en-US" sz="1200" b="0" dirty="0">
                <a:highlight>
                  <a:srgbClr val="FFFF00"/>
                </a:highlight>
              </a:rPr>
              <a:t>subset: v1</a:t>
            </a:r>
          </a:p>
          <a:p>
            <a:r>
              <a:rPr lang="en-US" sz="1200" b="0" dirty="0"/>
              <a:t>                       port:</a:t>
            </a:r>
          </a:p>
          <a:p>
            <a:r>
              <a:rPr lang="en-US" sz="1200" b="0" dirty="0"/>
              <a:t>                              number: 8080</a:t>
            </a:r>
          </a:p>
          <a:p>
            <a:r>
              <a:rPr lang="en-US" sz="1200" b="0" dirty="0"/>
              <a:t>                </a:t>
            </a:r>
            <a:r>
              <a:rPr lang="en-US" sz="1200" b="0" dirty="0">
                <a:highlight>
                  <a:srgbClr val="FFFF00"/>
                </a:highlight>
              </a:rPr>
              <a:t>weight:50</a:t>
            </a:r>
          </a:p>
          <a:p>
            <a:r>
              <a:rPr lang="en-US" sz="1200" b="0" dirty="0"/>
              <a:t>             -destination:</a:t>
            </a:r>
          </a:p>
          <a:p>
            <a:r>
              <a:rPr lang="en-US" sz="1200" b="0" dirty="0"/>
              <a:t>                     host: yahoo</a:t>
            </a:r>
          </a:p>
          <a:p>
            <a:r>
              <a:rPr lang="en-US" sz="1200" b="0" dirty="0"/>
              <a:t>                     </a:t>
            </a:r>
            <a:r>
              <a:rPr lang="en-US" sz="1200" b="0" dirty="0">
                <a:highlight>
                  <a:srgbClr val="FFFF00"/>
                </a:highlight>
              </a:rPr>
              <a:t>subset: v2</a:t>
            </a:r>
          </a:p>
          <a:p>
            <a:r>
              <a:rPr lang="en-US" sz="1200" b="0" dirty="0"/>
              <a:t>                      port:</a:t>
            </a:r>
          </a:p>
          <a:p>
            <a:r>
              <a:rPr lang="en-US" sz="1200" b="0" dirty="0"/>
              <a:t>                           number: 8080</a:t>
            </a:r>
          </a:p>
          <a:p>
            <a:r>
              <a:rPr lang="en-US" sz="1200" b="0" dirty="0"/>
              <a:t>                  </a:t>
            </a:r>
            <a:r>
              <a:rPr lang="en-US" sz="1200" b="0" dirty="0">
                <a:highlight>
                  <a:srgbClr val="FFFF00"/>
                </a:highlight>
              </a:rPr>
              <a:t>weight: 50</a:t>
            </a:r>
          </a:p>
          <a:p>
            <a:r>
              <a:rPr lang="en-US" sz="1200" b="0" dirty="0"/>
              <a:t>         -match:</a:t>
            </a:r>
          </a:p>
          <a:p>
            <a:r>
              <a:rPr lang="en-US" sz="1200" b="0" dirty="0"/>
              <a:t>              - </a:t>
            </a:r>
            <a:r>
              <a:rPr lang="en-US" sz="1200" b="0" dirty="0">
                <a:highlight>
                  <a:srgbClr val="FFFF00"/>
                </a:highlight>
              </a:rPr>
              <a:t>headers:</a:t>
            </a:r>
          </a:p>
          <a:p>
            <a:r>
              <a:rPr lang="en-US" sz="1200" b="0" dirty="0"/>
              <a:t>                   </a:t>
            </a:r>
            <a:r>
              <a:rPr lang="en-US" sz="1200" b="0" dirty="0" err="1"/>
              <a:t>api</a:t>
            </a:r>
            <a:r>
              <a:rPr lang="en-US" sz="1200" b="0" dirty="0"/>
              <a:t>-type:</a:t>
            </a:r>
          </a:p>
          <a:p>
            <a:r>
              <a:rPr lang="en-US" sz="1200" b="0" dirty="0"/>
              <a:t>                        exact: google</a:t>
            </a:r>
          </a:p>
          <a:p>
            <a:r>
              <a:rPr lang="en-US" sz="1200" b="0" dirty="0"/>
              <a:t>          route:</a:t>
            </a:r>
          </a:p>
          <a:p>
            <a:r>
              <a:rPr lang="en-US" sz="1200" b="0" dirty="0"/>
              <a:t>          - destination:</a:t>
            </a:r>
          </a:p>
          <a:p>
            <a:r>
              <a:rPr lang="en-US" sz="1200" b="0" dirty="0"/>
              <a:t>                  host: google</a:t>
            </a:r>
          </a:p>
          <a:p>
            <a:r>
              <a:rPr lang="en-US" sz="1200" b="0" dirty="0"/>
              <a:t>                  port:</a:t>
            </a:r>
          </a:p>
          <a:p>
            <a:r>
              <a:rPr lang="en-US" sz="1200" b="0" dirty="0"/>
              <a:t>                         number: 8081</a:t>
            </a:r>
          </a:p>
          <a:p>
            <a:endParaRPr lang="en-US" sz="12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73338-DE34-46C4-9DCF-E5DBFFFF83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683705"/>
            <a:ext cx="4069080" cy="4933949"/>
          </a:xfrm>
        </p:spPr>
        <p:txBody>
          <a:bodyPr/>
          <a:lstStyle/>
          <a:p>
            <a:r>
              <a:rPr lang="en-IN" dirty="0" err="1">
                <a:highlight>
                  <a:srgbClr val="FFFF00"/>
                </a:highlight>
              </a:rPr>
              <a:t>gateway.yml</a:t>
            </a:r>
            <a:r>
              <a:rPr lang="en-IN" dirty="0">
                <a:highlight>
                  <a:srgbClr val="FFFF00"/>
                </a:highlight>
              </a:rPr>
              <a:t> </a:t>
            </a:r>
          </a:p>
          <a:p>
            <a:r>
              <a:rPr lang="en-IN" sz="1200" b="0" dirty="0" err="1"/>
              <a:t>apiVersion</a:t>
            </a:r>
            <a:r>
              <a:rPr lang="en-IN" sz="1200" b="0" dirty="0"/>
              <a:t>: networking.istio.io/v1beta1</a:t>
            </a:r>
          </a:p>
          <a:p>
            <a:r>
              <a:rPr lang="en-IN" sz="1200" b="0" dirty="0"/>
              <a:t>kind: Gateway</a:t>
            </a:r>
          </a:p>
          <a:p>
            <a:r>
              <a:rPr lang="en-IN" sz="1200" b="0" dirty="0"/>
              <a:t>metadata:</a:t>
            </a:r>
          </a:p>
          <a:p>
            <a:r>
              <a:rPr lang="en-IN" sz="1200" b="0" dirty="0"/>
              <a:t>  name: stock-gateway</a:t>
            </a:r>
          </a:p>
          <a:p>
            <a:r>
              <a:rPr lang="en-IN" sz="1200" b="0" dirty="0"/>
              <a:t>spec:</a:t>
            </a:r>
          </a:p>
          <a:p>
            <a:r>
              <a:rPr lang="en-IN" sz="1200" b="0" dirty="0"/>
              <a:t>  selector:</a:t>
            </a:r>
          </a:p>
          <a:p>
            <a:r>
              <a:rPr lang="en-IN" sz="1200" b="0" dirty="0"/>
              <a:t>    </a:t>
            </a:r>
            <a:r>
              <a:rPr lang="en-IN" sz="1200" b="0" dirty="0" err="1"/>
              <a:t>istio</a:t>
            </a:r>
            <a:r>
              <a:rPr lang="en-IN" sz="1200" b="0" dirty="0"/>
              <a:t>: </a:t>
            </a:r>
            <a:r>
              <a:rPr lang="en-IN" sz="1200" b="0" dirty="0" err="1"/>
              <a:t>ingressgateway</a:t>
            </a:r>
            <a:endParaRPr lang="en-IN" sz="1200" b="0" dirty="0"/>
          </a:p>
          <a:p>
            <a:r>
              <a:rPr lang="en-IN" sz="1200" b="0" dirty="0"/>
              <a:t>controller</a:t>
            </a:r>
          </a:p>
          <a:p>
            <a:r>
              <a:rPr lang="en-IN" sz="1200" b="0" dirty="0"/>
              <a:t>  servers:</a:t>
            </a:r>
          </a:p>
          <a:p>
            <a:r>
              <a:rPr lang="en-IN" sz="1200" b="0" dirty="0"/>
              <a:t>  - port:</a:t>
            </a:r>
          </a:p>
          <a:p>
            <a:r>
              <a:rPr lang="en-IN" sz="1200" b="0" dirty="0"/>
              <a:t>      number: 80</a:t>
            </a:r>
          </a:p>
          <a:p>
            <a:r>
              <a:rPr lang="en-IN" sz="1200" b="0" dirty="0"/>
              <a:t>      name: http</a:t>
            </a:r>
          </a:p>
          <a:p>
            <a:r>
              <a:rPr lang="en-IN" sz="1200" b="0" dirty="0"/>
              <a:t>      protocol: HTTP</a:t>
            </a:r>
          </a:p>
          <a:p>
            <a:r>
              <a:rPr lang="en-IN" sz="1200" b="0" dirty="0"/>
              <a:t>    hosts:</a:t>
            </a:r>
          </a:p>
          <a:p>
            <a:r>
              <a:rPr lang="en-IN" sz="1200" b="0" dirty="0"/>
              <a:t>    - ""</a:t>
            </a:r>
          </a:p>
          <a:p>
            <a:r>
              <a:rPr lang="en-IN" sz="1200" b="0" dirty="0"/>
              <a:t>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CF3E-82CA-43C7-9B8E-BDFFDFC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 Objects in Service Mesh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1FE6-7BB7-449A-A28B-D4D39B11E3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46B0-9822-4F4E-A883-94078175589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5EE19-9DC2-47CE-9C64-728885927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816" y="1921565"/>
            <a:ext cx="7341705" cy="4098235"/>
          </a:xfrm>
        </p:spPr>
        <p:txBody>
          <a:bodyPr/>
          <a:lstStyle/>
          <a:p>
            <a:pPr marL="298450" marR="5080" lvl="0" indent="-285750">
              <a:spcBef>
                <a:spcPts val="105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Arial" panose="020B0604020202020204"/>
                <a:sym typeface="Arial" panose="020B0604020202020204"/>
              </a:rPr>
              <a:t>There are different API Objects used in Service Mesh </a:t>
            </a:r>
          </a:p>
          <a:p>
            <a:pPr marL="298450" marR="5080" lvl="0" indent="-285750">
              <a:spcBef>
                <a:spcPts val="105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Arial" panose="020B0604020202020204"/>
            </a:endParaRPr>
          </a:p>
          <a:p>
            <a:pPr marL="298450" marR="5080" lvl="0" indent="-285750">
              <a:spcBef>
                <a:spcPts val="105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Arial" panose="020B0604020202020204"/>
                <a:sym typeface="Arial" panose="020B0604020202020204"/>
              </a:rPr>
              <a:t>Virtual Service defines a set of traffic routing rules to apply when a host is addressed</a:t>
            </a:r>
          </a:p>
          <a:p>
            <a:pPr marL="298450" marR="5080" lvl="0" indent="-285750">
              <a:spcBef>
                <a:spcPts val="105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Arial" panose="020B0604020202020204"/>
            </a:endParaRPr>
          </a:p>
          <a:p>
            <a:pPr marL="298450" marR="5080" lvl="0" indent="-285750">
              <a:spcBef>
                <a:spcPts val="105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Arial" panose="020B0604020202020204"/>
                <a:sym typeface="Arial" panose="020B0604020202020204"/>
              </a:rPr>
              <a:t>Destination Rule defines rules that apply to traffic intended for a service after the step of routing. </a:t>
            </a:r>
            <a:endParaRPr lang="en-US" sz="1600" dirty="0">
              <a:latin typeface="+mn-lt"/>
              <a:cs typeface="Arial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1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127-2B77-4412-AF8C-91A9BF1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301752"/>
            <a:ext cx="8905461" cy="594360"/>
          </a:xfrm>
        </p:spPr>
        <p:txBody>
          <a:bodyPr/>
          <a:lstStyle/>
          <a:p>
            <a:r>
              <a:rPr lang="en-US" sz="3200" dirty="0" err="1">
                <a:ea typeface="Arial" panose="020B0604020202020204"/>
                <a:cs typeface="Arial" panose="020B0604020202020204"/>
                <a:sym typeface="Arial" panose="020B0604020202020204"/>
              </a:rPr>
              <a:t>Istio</a:t>
            </a:r>
            <a:r>
              <a:rPr 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alt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V</a:t>
            </a:r>
            <a:r>
              <a:rPr lang="en-US" sz="3200" dirty="0" err="1">
                <a:ea typeface="Arial" panose="020B0604020202020204"/>
                <a:cs typeface="Arial" panose="020B0604020202020204"/>
                <a:sym typeface="Arial" panose="020B0604020202020204"/>
              </a:rPr>
              <a:t>irtual</a:t>
            </a:r>
            <a:r>
              <a:rPr 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 Se</a:t>
            </a:r>
            <a:r>
              <a:rPr lang="en-IN" alt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vice v/s Kubernetes Se</a:t>
            </a:r>
            <a:r>
              <a:rPr lang="en-IN" alt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3200" dirty="0">
                <a:ea typeface="Arial" panose="020B0604020202020204"/>
                <a:cs typeface="Arial" panose="020B0604020202020204"/>
                <a:sym typeface="Arial" panose="020B0604020202020204"/>
              </a:rPr>
              <a:t>vice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7B916-ABC3-4B44-962D-BB2FC889B1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0FAF7-B4D6-44E7-B16E-361104F1DCA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F92B-22D6-47F6-8951-F263C10B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232452"/>
            <a:ext cx="8552250" cy="402866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0" dirty="0" err="1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Istio's</a:t>
            </a: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virtual service provides a lot of external features such as traffic management, load balancing, pod to external communication, routing , </a:t>
            </a:r>
            <a:r>
              <a:rPr lang="en-US" sz="1800" b="0" dirty="0" err="1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url</a:t>
            </a: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restructuring.</a:t>
            </a:r>
            <a:endParaRPr lang="en-US" sz="1800" dirty="0">
              <a:latin typeface="+mn-lt"/>
            </a:endParaRPr>
          </a:p>
          <a:p>
            <a:pPr marL="342900" lvl="0" indent="-342900"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Kubernetes simply acts as a container management system.</a:t>
            </a:r>
            <a:endParaRPr lang="en-US" sz="1800" dirty="0">
              <a:latin typeface="+mn-lt"/>
            </a:endParaRPr>
          </a:p>
          <a:p>
            <a:pPr marL="342900" lvl="0" indent="-342900"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Kubernetes is a logical set of pods and defined as an abstraction on top of pods which provides single DNS name or IP.</a:t>
            </a:r>
          </a:p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sz="1800" b="0" dirty="0">
              <a:solidFill>
                <a:schemeClr val="dk1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sz="1800" b="0" dirty="0">
              <a:solidFill>
                <a:schemeClr val="dk1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altLang="en-US" sz="3200" b="0" dirty="0">
                <a:solidFill>
                  <a:schemeClr val="accent1"/>
                </a:solidFill>
                <a:latin typeface="+mj-lt"/>
                <a:cs typeface="Arial" panose="020B0604020202020204"/>
                <a:sym typeface="Arial" panose="020B0604020202020204"/>
              </a:rPr>
              <a:t>Why Virtual Service ?</a:t>
            </a:r>
            <a:endParaRPr lang="en-US" sz="3200" b="0" dirty="0">
              <a:solidFill>
                <a:schemeClr val="accent1"/>
              </a:solidFill>
              <a:latin typeface="+mj-lt"/>
              <a:cs typeface="Arial" panose="020B0604020202020204"/>
              <a:sym typeface="Arial" panose="020B0604020202020204"/>
            </a:endParaRPr>
          </a:p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sz="1800" b="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1800" b="0" dirty="0" err="1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Istio</a:t>
            </a: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Virtual Service is kind of abstract thing, which tries to add an interface to the actual implementation like the service in Kubernetes </a:t>
            </a:r>
            <a:endParaRPr lang="en-US" sz="1800" b="0" dirty="0">
              <a:latin typeface="+mn-lt"/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It defines a set of traffic routing rules to apply to a </a:t>
            </a:r>
            <a:r>
              <a:rPr lang="en-US" sz="1800" b="0" dirty="0" err="1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kubernetes</a:t>
            </a:r>
            <a:r>
              <a:rPr lang="en-US" sz="1800" b="0" dirty="0">
                <a:solidFill>
                  <a:schemeClr val="dk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service or subset of service based on the matching criteria.</a:t>
            </a:r>
          </a:p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sz="1800" b="0" dirty="0">
              <a:solidFill>
                <a:schemeClr val="dk1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22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CDCD01-5077-4D15-A2EA-4627404F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30" y="3084443"/>
            <a:ext cx="8531352" cy="1691640"/>
          </a:xfrm>
        </p:spPr>
        <p:txBody>
          <a:bodyPr/>
          <a:lstStyle/>
          <a:p>
            <a:r>
              <a:rPr lang="en-IN" sz="4400" dirty="0"/>
              <a:t>ISTIO- RESILIENCY+FAULT TOLERANCE</a:t>
            </a:r>
            <a:br>
              <a:rPr lang="en-US" sz="4400" dirty="0"/>
            </a:br>
            <a:r>
              <a:rPr lang="en-IN" sz="2400" dirty="0">
                <a:solidFill>
                  <a:schemeClr val="accent1"/>
                </a:solidFill>
              </a:rPr>
              <a:t>CIRCUIT BREAKER+POOL EJECTION+RETRY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7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D811-8ADA-4E2C-8D64-9B44F019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47" y="822271"/>
            <a:ext cx="8617505" cy="850471"/>
          </a:xfrm>
        </p:spPr>
        <p:txBody>
          <a:bodyPr/>
          <a:lstStyle/>
          <a:p>
            <a:pPr algn="ctr"/>
            <a:r>
              <a:rPr lang="en-US" sz="3200" dirty="0"/>
              <a:t>Shift from v2 to v1 using Circuit Breaker configuration.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20F14-1AB7-4FCF-B0DF-AC9F0615EF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34AAE-3D1E-4E0D-A58B-FCD58CCA5C8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3F1C05-7270-42B4-B381-65A4EDD0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19" y="2869095"/>
            <a:ext cx="8924781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2F240-DECF-4652-AE1F-A2BA88BCBD81}"/>
              </a:ext>
            </a:extLst>
          </p:cNvPr>
          <p:cNvSpPr txBox="1"/>
          <p:nvPr/>
        </p:nvSpPr>
        <p:spPr>
          <a:xfrm>
            <a:off x="437323" y="3799690"/>
            <a:ext cx="1792356" cy="3489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  <a:buSzPct val="110000"/>
            </a:pPr>
            <a:r>
              <a:rPr lang="en-IN" sz="2000" dirty="0">
                <a:solidFill>
                  <a:schemeClr val="bg1"/>
                </a:solidFill>
                <a:highlight>
                  <a:srgbClr val="000080"/>
                </a:highlight>
              </a:rPr>
              <a:t>Proxy</a:t>
            </a:r>
            <a:endParaRPr lang="en-GB" sz="2000" dirty="0" err="1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1F9B-B6DD-45C1-A042-FB81A5F3DF35}"/>
              </a:ext>
            </a:extLst>
          </p:cNvPr>
          <p:cNvSpPr txBox="1"/>
          <p:nvPr/>
        </p:nvSpPr>
        <p:spPr>
          <a:xfrm>
            <a:off x="3160645" y="3786437"/>
            <a:ext cx="1792356" cy="3489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  <a:buSzPct val="110000"/>
            </a:pPr>
            <a:r>
              <a:rPr lang="en-IN" sz="2000" dirty="0">
                <a:solidFill>
                  <a:schemeClr val="bg1"/>
                </a:solidFill>
                <a:highlight>
                  <a:srgbClr val="000080"/>
                </a:highlight>
              </a:rPr>
              <a:t>Yahoo</a:t>
            </a:r>
            <a:endParaRPr lang="en-GB" sz="2000" dirty="0" err="1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63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930-6B96-458F-9557-8FDCE22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1) CIRCUIT BREAKER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6AB4-0D4A-426B-B315-10BF312C80B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2F2C-C166-44D5-8391-6DE03846C1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6B704-30AA-4C53-A502-0F2836381B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The circuit breaker opens and disconnects the electrical current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Instead of overwhelming the degraded service, open the circuit and reject further requests.</a:t>
            </a:r>
            <a:endParaRPr lang="en-IN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IN" sz="18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IN" sz="1800" dirty="0">
                <a:latin typeface="Aharoni" panose="020B0604020202020204" pitchFamily="2" charset="-79"/>
                <a:cs typeface="Aharoni" panose="020B0604020202020204" pitchFamily="2" charset="-79"/>
              </a:rPr>
              <a:t>CREATING DESTINATION RULE</a:t>
            </a:r>
            <a:endParaRPr lang="en-US" sz="1800" dirty="0">
              <a:solidFill>
                <a:schemeClr val="tx1"/>
              </a:solidFill>
            </a:endParaRP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 err="1">
                <a:solidFill>
                  <a:schemeClr val="tx1"/>
                </a:solidFill>
              </a:rPr>
              <a:t>apiVersion</a:t>
            </a:r>
            <a:r>
              <a:rPr lang="en-US" sz="1600" dirty="0">
                <a:solidFill>
                  <a:schemeClr val="tx1"/>
                </a:solidFill>
              </a:rPr>
              <a:t>: networking.istio.io/v1alpha3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kind: </a:t>
            </a:r>
            <a:r>
              <a:rPr lang="en-US" sz="1600" dirty="0" err="1">
                <a:solidFill>
                  <a:schemeClr val="tx1"/>
                </a:solidFill>
              </a:rPr>
              <a:t>DestinationRule</a:t>
            </a:r>
            <a:endParaRPr lang="en-US" sz="1600" dirty="0">
              <a:solidFill>
                <a:schemeClr val="tx1"/>
              </a:solidFill>
            </a:endParaRP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metadata: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name: </a:t>
            </a:r>
            <a:r>
              <a:rPr lang="en-US" sz="1600" dirty="0" err="1">
                <a:solidFill>
                  <a:schemeClr val="tx1"/>
                </a:solidFill>
              </a:rPr>
              <a:t>stockserver</a:t>
            </a:r>
            <a:endParaRPr lang="en-US" sz="1600" dirty="0">
              <a:solidFill>
                <a:schemeClr val="tx1"/>
              </a:solidFill>
            </a:endParaRP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spec: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hosts: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- "*"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gateways: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- stock-gateway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trafficPolicy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connectionPool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			http: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				http1MaxPendingRequests: 1 			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maxRequestsPerConnection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57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E5AA-558A-440B-BA04-2FDBA3A3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2) Pool Ejection/ Outlier Detection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46EC0-598A-46D0-9270-CD8F230626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FC21-C8E9-4133-9AEF-5CEA0AF2A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7E03-2D0D-40C4-9737-AD07E92D7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348870" cy="4933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Identifying badly behaving cluster hosts and not sending any more traffic to them for a cool-off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For HTTP services, hosts that continually return 5xx errors for API calls are ejected from the pool for a pre-defined period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For TCP services, connection timeouts or connection failures to a given host counts as an error when measuring the consecutive errors metric</a:t>
            </a:r>
          </a:p>
          <a:p>
            <a:r>
              <a:rPr lang="en-US" dirty="0"/>
              <a:t>			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ADDING ON TO DESTINATION RULE</a:t>
            </a:r>
          </a:p>
          <a:p>
            <a:endParaRPr lang="en-US" dirty="0"/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http: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	http1MaxPendingRequests: 1000 					</a:t>
            </a:r>
            <a:r>
              <a:rPr lang="en-US" sz="1600" dirty="0" err="1">
                <a:solidFill>
                  <a:schemeClr val="tx1"/>
                </a:solidFill>
              </a:rPr>
              <a:t>maxRequestsPerConnection</a:t>
            </a:r>
            <a:r>
              <a:rPr lang="en-US" sz="1600" dirty="0">
                <a:solidFill>
                  <a:schemeClr val="tx1"/>
                </a:solidFill>
              </a:rPr>
              <a:t>: 1 0	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outlierDetection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consecutiveErrors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3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interval: 5m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baseEjectionTime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15m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C153F6-5159-431F-B309-519C8E40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PROBLEM STATEMENT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97454A-5C94-43C2-AEF9-EAC80D3B94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Create a microservice architecture 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Develop UI for stock ticker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Two microservices required- one connecting to Google finance, other to Yahoo finance to pull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intermediate service that communicates with the 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 </a:t>
            </a:r>
            <a:r>
              <a:rPr lang="en-IN" sz="2000" dirty="0" err="1"/>
              <a:t>Istio</a:t>
            </a:r>
            <a:r>
              <a:rPr lang="en-IN" sz="2000" dirty="0"/>
              <a:t> framework as mesh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EFC6-0D0D-4941-A772-16D0203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3) RETRY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62308-720F-459F-86F6-7338A9CB71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C70C-DEDC-4EC8-BE0E-08EEB876A0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E003-FB79-4CDB-9D1C-34F6A47AD7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902" y="896112"/>
            <a:ext cx="8534400" cy="49339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i="1" dirty="0"/>
              <a:t>If one pod returns an error (e.g., 503), retry for another pod.</a:t>
            </a:r>
          </a:p>
          <a:p>
            <a:pPr>
              <a:spcBef>
                <a:spcPts val="0"/>
              </a:spcBef>
            </a:pPr>
            <a:r>
              <a:rPr lang="en-US" sz="1800" i="1" dirty="0"/>
              <a:t>simulate transient network errors- JAVA</a:t>
            </a:r>
            <a:endParaRPr lang="en-IN" dirty="0"/>
          </a:p>
          <a:p>
            <a:pPr marL="109855">
              <a:spcBef>
                <a:spcPts val="0"/>
              </a:spcBef>
            </a:pPr>
            <a:endParaRPr lang="en-IN" sz="1600" dirty="0"/>
          </a:p>
          <a:p>
            <a:pPr marL="109855">
              <a:spcBef>
                <a:spcPts val="0"/>
              </a:spcBef>
            </a:pPr>
            <a:r>
              <a:rPr lang="en-IN" sz="1600" dirty="0"/>
              <a:t>Route rule -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Bookman Old Style" pitchFamily="18" charset="0"/>
              </a:rPr>
              <a:t>istioctl</a:t>
            </a:r>
            <a:r>
              <a:rPr lang="en-US" dirty="0">
                <a:latin typeface="Bookman Old Style" pitchFamily="18" charset="0"/>
              </a:rPr>
              <a:t> create -f </a:t>
            </a:r>
            <a:r>
              <a:rPr lang="en-US" dirty="0" err="1">
                <a:latin typeface="Bookman Old Style" pitchFamily="18" charset="0"/>
              </a:rPr>
              <a:t>istiofiles</a:t>
            </a:r>
            <a:r>
              <a:rPr lang="en-US" dirty="0">
                <a:latin typeface="Bookman Old Style" pitchFamily="18" charset="0"/>
              </a:rPr>
              <a:t>/route-rule-recommendation-v2_503.yml \ -n tutorial</a:t>
            </a:r>
          </a:p>
          <a:p>
            <a:pPr>
              <a:spcBef>
                <a:spcPts val="0"/>
              </a:spcBef>
            </a:pPr>
            <a:endParaRPr lang="en-US" dirty="0">
              <a:latin typeface="Bookman Old Style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ADDING ON TO DESTINATION RULE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trafficPolicy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connectionPool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http: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http1MaxPendingRequests: 1 						</a:t>
            </a:r>
            <a:r>
              <a:rPr lang="en-US" sz="1600" dirty="0" err="1">
                <a:solidFill>
                  <a:schemeClr val="tx1"/>
                </a:solidFill>
              </a:rPr>
              <a:t>maxRequestsPerConnection</a:t>
            </a:r>
            <a:r>
              <a:rPr lang="en-US" sz="1600" dirty="0">
                <a:solidFill>
                  <a:schemeClr val="tx1"/>
                </a:solidFill>
              </a:rPr>
              <a:t>: 1 				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outlierDetection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consecutiveErrors</a:t>
            </a:r>
            <a:r>
              <a:rPr lang="en-US" sz="1600" dirty="0">
                <a:solidFill>
                  <a:schemeClr val="tx1"/>
                </a:solidFill>
              </a:rPr>
              <a:t>: 1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interval: 1s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baseEjectionTime</a:t>
            </a:r>
            <a:r>
              <a:rPr lang="en-US" sz="1600" dirty="0">
                <a:solidFill>
                  <a:schemeClr val="tx1"/>
                </a:solidFill>
              </a:rPr>
              <a:t>: 3m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maxEjectionPercent</a:t>
            </a:r>
            <a:r>
              <a:rPr lang="en-US" sz="1600" dirty="0">
                <a:solidFill>
                  <a:schemeClr val="tx1"/>
                </a:solidFill>
              </a:rPr>
              <a:t>: 100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retries: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			attempts: 3 </a:t>
            </a:r>
          </a:p>
          <a:p>
            <a:pPr marL="365760" lvl="1" indent="-255905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			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perTryTimeout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: 2s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462C-FF8F-4F13-A5D8-66A9C36D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FUTURE SCOPE IN BLACKROCK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BC4E8-AEE5-4548-9EF7-97040DA0D64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AF55-3065-47DB-A55E-17B9EF63A63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E590A-2249-4254-8529-627F973999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798" y="1223814"/>
            <a:ext cx="8534399" cy="43632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 Mesh can help with segmentation of services as per business segments and this aligns with our API design guidelines (by API council)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 Mesh supports </a:t>
            </a:r>
            <a:r>
              <a:rPr lang="en-IN" dirty="0" err="1"/>
              <a:t>gRPC</a:t>
            </a:r>
            <a:r>
              <a:rPr lang="en-IN" dirty="0"/>
              <a:t>, telemetry, Role based access control ( </a:t>
            </a:r>
            <a:r>
              <a:rPr lang="en-IN" dirty="0" err="1"/>
              <a:t>RbAC</a:t>
            </a:r>
            <a:r>
              <a:rPr lang="en-IN" dirty="0"/>
              <a:t>) as envisioned in the API design guideline.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Service Fabric Mesh uses Envoy sidecar proxy and provides request routing and traffic shifting feature as demonstrated.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state of Aladdin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C0949F4-615D-429A-B07F-0056C575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10" y="3405453"/>
            <a:ext cx="7501576" cy="28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4280-C3F5-453D-A617-A8BF8871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LEARNINGS &amp; CHALLENGES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95958-94E7-4668-8762-EB17EE6B2A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2D43F-C11E-4531-B236-5C62D5DC68C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B59D-12FE-4DAC-BC00-BDB7AF64F3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574" y="1868557"/>
            <a:ext cx="4121426" cy="4151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Microservice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Features of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Deep dive into functioning of </a:t>
            </a:r>
          </a:p>
          <a:p>
            <a:pPr lvl="3">
              <a:buFontTx/>
              <a:buChar char="-"/>
            </a:pPr>
            <a:r>
              <a:rPr lang="en-IN" sz="1800" b="1" dirty="0"/>
              <a:t>Docker	</a:t>
            </a:r>
          </a:p>
          <a:p>
            <a:pPr lvl="3">
              <a:buFontTx/>
              <a:buChar char="-"/>
            </a:pPr>
            <a:r>
              <a:rPr lang="en-IN" sz="1800" b="1" dirty="0"/>
              <a:t>Kubernetes </a:t>
            </a:r>
          </a:p>
          <a:p>
            <a:pPr lvl="3">
              <a:buFontTx/>
              <a:buChar char="-"/>
            </a:pPr>
            <a:r>
              <a:rPr lang="en-IN" sz="1800" b="1" dirty="0" err="1"/>
              <a:t>Istio</a:t>
            </a:r>
            <a:endParaRPr lang="en-IN" sz="1800" b="1" dirty="0"/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6A6B4D7-49F7-424C-98C5-204B043793F6}"/>
              </a:ext>
            </a:extLst>
          </p:cNvPr>
          <p:cNvSpPr txBox="1">
            <a:spLocks/>
          </p:cNvSpPr>
          <p:nvPr/>
        </p:nvSpPr>
        <p:spPr>
          <a:xfrm>
            <a:off x="4572000" y="1868556"/>
            <a:ext cx="4121426" cy="41512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4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13716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2pPr>
            <a:lvl3pPr marL="27432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3pPr>
            <a:lvl4pPr marL="41148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4pPr>
            <a:lvl5pPr marL="54864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5pPr>
            <a:lvl6pPr marL="886968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6pPr>
            <a:lvl7pPr marL="1078992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7pPr>
            <a:lvl8pPr marL="1271016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8pPr>
            <a:lvl9pPr marL="1463040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took time to figure out how to create Docker image for our project. Explored Multistage builds.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Explored Docker Desktop, GKE and </a:t>
            </a:r>
            <a:r>
              <a:rPr lang="en-US" sz="2000" dirty="0" err="1"/>
              <a:t>minikube</a:t>
            </a:r>
            <a:r>
              <a:rPr lang="en-US" sz="2000" dirty="0"/>
              <a:t> approach, finally </a:t>
            </a:r>
            <a:r>
              <a:rPr lang="en-US" sz="2000" dirty="0" err="1"/>
              <a:t>minikube</a:t>
            </a:r>
            <a:r>
              <a:rPr lang="en-US" sz="2000" dirty="0"/>
              <a:t> worked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Learning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Explored Angular async-await and promises concepts to handle delay in API return.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712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/>
              <a:t>HANK YOU!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7987AB-6933-44C3-A959-531F782B5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59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6EB7-21E5-4D1A-997D-7BA0C08C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9131"/>
            <a:ext cx="8534400" cy="594360"/>
          </a:xfrm>
        </p:spPr>
        <p:txBody>
          <a:bodyPr/>
          <a:lstStyle/>
          <a:p>
            <a:r>
              <a:rPr lang="en-IN" sz="3200" dirty="0"/>
              <a:t>TECHNOLOGIES USED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17913-008D-47FD-A048-ADB090D3A0B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CFE7-8391-48F3-BA6B-930F37ADC2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8E75B-9A28-4F26-9F36-E377FF46F2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026" y="1383031"/>
            <a:ext cx="7239000" cy="4933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JAVA 8 </a:t>
            </a:r>
            <a:r>
              <a:rPr lang="en-IN" sz="2000" b="0" dirty="0"/>
              <a:t>FOR MICROSERVICE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ANGULAR 8</a:t>
            </a:r>
            <a:r>
              <a:rPr lang="en-IN" sz="2000" b="0" dirty="0"/>
              <a:t> FOR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DOCKER</a:t>
            </a:r>
            <a:r>
              <a:rPr lang="en-IN" sz="2000" b="0" dirty="0"/>
              <a:t> FOR CONTAINERISING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KUBERNETES</a:t>
            </a:r>
            <a:r>
              <a:rPr lang="en-IN" sz="2000" b="0" dirty="0"/>
              <a:t> FOR ORCHESTRATION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ISTIO MESH FRAMEWORK</a:t>
            </a:r>
            <a:endParaRPr lang="en-IN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CEBD-151B-4492-BB01-617B8697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MICROSERVICE ARCHITECTURE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EB6E6-BC6F-4D4B-BB0F-800AD3CD6E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1FC07-F792-4D53-9594-B942FC091FA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AE495F-7766-416E-A365-CC7397A5930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572000" y="1085851"/>
            <a:ext cx="4470083" cy="38028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D0430-7FBF-43C7-9F0A-E65F626C108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Created two microservices.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One service connects to Google finance to pull stock quotes while the other connects to Yahoo finance or any service alike. 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Created a third intermediate service that communicates with these two services. 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UI will communicate only with this third service to display the stock information.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4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160D-AB87-4762-AE6E-3E330AD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"/>
            <a:ext cx="8534400" cy="594360"/>
          </a:xfrm>
        </p:spPr>
        <p:txBody>
          <a:bodyPr/>
          <a:lstStyle/>
          <a:p>
            <a:r>
              <a:rPr lang="en-IN" dirty="0"/>
              <a:t>Angular Dashboard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0C9BE-973F-49B6-A726-FCF4B3EAFF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5BA44-62B1-4546-9379-49983C7052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65924" y="6279432"/>
            <a:ext cx="5943600" cy="411480"/>
          </a:xfrm>
        </p:spPr>
        <p:txBody>
          <a:bodyPr/>
          <a:lstStyle/>
          <a:p>
            <a:r>
              <a:rPr lang="en-US" dirty="0"/>
              <a:t>Limited </a:t>
            </a:r>
            <a:r>
              <a:rPr lang="en-US" dirty="0" err="1"/>
              <a:t>Distributionz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65BC0D-F269-4776-87E9-FE530CD1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8" y="301752"/>
            <a:ext cx="6412224" cy="3462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C66C4-DDF6-49CA-884C-96A734BE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89" y="3189660"/>
            <a:ext cx="6412223" cy="3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6D5E-991C-4150-8493-A23451B6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DOCKER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CD93C-F52A-4AD5-8FAD-D33C93938E9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61B9-AA92-4402-B9E9-9232EC10B28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29D15-AACE-418C-8ED2-102DED4EF2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Containers help package all dependencies of our service and provide isolation for execution and independent orchestration of service.</a:t>
            </a:r>
          </a:p>
          <a:p>
            <a:endParaRPr lang="en-US" dirty="0"/>
          </a:p>
        </p:txBody>
      </p:sp>
      <p:pic>
        <p:nvPicPr>
          <p:cNvPr id="7" name="Picture 2" descr="Containers vs. Virtual Machines (VMs): What's the Difference ...">
            <a:extLst>
              <a:ext uri="{FF2B5EF4-FFF2-40B4-BE49-F238E27FC236}">
                <a16:creationId xmlns:a16="http://schemas.microsoft.com/office/drawing/2014/main" id="{109F09B5-9436-4ACE-9AA0-283D4B3EBBB9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0" y="1085851"/>
            <a:ext cx="4696033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4DDD-0AAA-4E5E-B80A-2F1507C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Container orchestration- </a:t>
            </a:r>
            <a:r>
              <a:rPr lang="en-IN" sz="3600" b="1" i="1" dirty="0"/>
              <a:t>Kubernetes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1DCCF-46EE-4931-B102-D715324F92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36CED-ED18-45A7-82F8-B97D382258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31454A-37E3-4B8C-BFC5-0AF4CA4E8AB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3252" y="1340590"/>
            <a:ext cx="9110075" cy="41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2004-3C9C-43FD-9394-38B2E52E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7B5F1-A32F-4CF5-8A0A-DA3F91F836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0167-460E-453D-9FF5-1ED8808E4BD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63B91-6217-4E7A-9D59-B3CD45DC9CB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D74EF-7CAA-4089-9016-36E805ABB1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0BF1D-901A-465C-AF8F-351B8878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6" y="301752"/>
            <a:ext cx="848154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FB62-B114-4B5C-87AC-96FF280C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What is </a:t>
            </a:r>
            <a:r>
              <a:rPr lang="en-IN" sz="3200" b="1" dirty="0" err="1"/>
              <a:t>Istio</a:t>
            </a:r>
            <a:r>
              <a:rPr lang="en-IN" sz="3200" b="1" dirty="0"/>
              <a:t>?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6A691-EC06-4E79-BB01-20CF837888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FD79C-8F94-48CE-8603-5C4AF56A83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3E7D9-B4B0-498F-96DF-63E58268C2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799" y="1085851"/>
            <a:ext cx="8534399" cy="4933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Automatic load balancing for HTTP, </a:t>
            </a:r>
            <a:r>
              <a:rPr lang="en-US" sz="1800" dirty="0" err="1"/>
              <a:t>gRPC</a:t>
            </a:r>
            <a:r>
              <a:rPr lang="en-US" sz="1800" dirty="0"/>
              <a:t>, WebSocket, and TCP traffic.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Fine-grained control of traffic behavior with rich routing rules, retries, failovers, and fault injection.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Automatic metrics, logs, and traces for all traffic within a cluster, including cluster ingress and egress.</a:t>
            </a:r>
          </a:p>
          <a:p>
            <a:pPr marL="395605" indent="-285750" fontAlgn="base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pluggable policy layer and configuration API supporting access controls, rate limits and quotas.</a:t>
            </a:r>
          </a:p>
          <a:p>
            <a:pPr marL="395605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Secure service-to-service communication in a cluster with strong identity-based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4067388444"/>
      </p:ext>
    </p:extLst>
  </p:cSld>
  <p:clrMapOvr>
    <a:masterClrMapping/>
  </p:clrMapOvr>
</p:sld>
</file>

<file path=ppt/theme/theme1.xml><?xml version="1.0" encoding="utf-8"?>
<a:theme xmlns:a="http://schemas.openxmlformats.org/drawingml/2006/main" name="BLK 4x3 2019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 dirty="0" err="1" smtClea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Presentation1" id="{30546805-06BB-407E-9C24-A66C88789374}" vid="{926F3CF0-7ADC-470E-AAF6-E4F70375BBAB}"/>
    </a:ext>
  </a:extLst>
</a:theme>
</file>

<file path=ppt/theme/theme2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ppt/theme/theme3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LK Documents" ma:contentTypeID="0x010100B79FE3E590E0634884EF6868889F987100FA755E1F3EDE1F41A8ED0CA335A35ECC" ma:contentTypeVersion="" ma:contentTypeDescription="Create a new document." ma:contentTypeScope="" ma:versionID="707937285f1f060fbc10a4722fdba5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F36C9-9041-420A-B7CD-BF63BB824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0EC6B-5670-43E5-AAA5-861D4F028F2C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3FC2582-7683-4702-944F-CBFFF79CEA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7593</TotalTime>
  <Words>1131</Words>
  <Application>Microsoft Office PowerPoint</Application>
  <PresentationFormat>On-screen Show (4:3)</PresentationFormat>
  <Paragraphs>248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BLK Fort Cond Light</vt:lpstr>
      <vt:lpstr>Aharoni</vt:lpstr>
      <vt:lpstr>BLK Fort</vt:lpstr>
      <vt:lpstr>Bookman Old Style</vt:lpstr>
      <vt:lpstr>BLK Fort Extrabold</vt:lpstr>
      <vt:lpstr>BLK 4x3 2019</vt:lpstr>
      <vt:lpstr>Microservices - Using Istio Service Mesh</vt:lpstr>
      <vt:lpstr>PROBLEM STATEMENT</vt:lpstr>
      <vt:lpstr>TECHNOLOGIES USED</vt:lpstr>
      <vt:lpstr>MICROSERVICE ARCHITECTURE</vt:lpstr>
      <vt:lpstr>Angular Dashboard</vt:lpstr>
      <vt:lpstr>DOCKER</vt:lpstr>
      <vt:lpstr>Container orchestration- Kubernetes</vt:lpstr>
      <vt:lpstr>PowerPoint Presentation</vt:lpstr>
      <vt:lpstr>What is Istio?</vt:lpstr>
      <vt:lpstr>ISTIO Concepts</vt:lpstr>
      <vt:lpstr>Demo</vt:lpstr>
      <vt:lpstr>Kiali Dashboard representation of Service Mesh </vt:lpstr>
      <vt:lpstr>HOW ROUTING CONTROL ACHIEVED </vt:lpstr>
      <vt:lpstr>API Objects in Service Mesh</vt:lpstr>
      <vt:lpstr>Istio Virtual Service v/s Kubernetes Service</vt:lpstr>
      <vt:lpstr>ISTIO- RESILIENCY+FAULT TOLERANCE CIRCUIT BREAKER+POOL EJECTION+RETRY  </vt:lpstr>
      <vt:lpstr>Shift from v2 to v1 using Circuit Breaker configuration.</vt:lpstr>
      <vt:lpstr>1) CIRCUIT BREAKER</vt:lpstr>
      <vt:lpstr>2) Pool Ejection/ Outlier Detection</vt:lpstr>
      <vt:lpstr>3) RETRY</vt:lpstr>
      <vt:lpstr>FUTURE SCOPE IN BLACKROCK</vt:lpstr>
      <vt:lpstr>LEARNINGS &amp;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- Using Istio Service Mesh</dc:title>
  <dc:creator>Kakkar, Aishmita</dc:creator>
  <cp:lastModifiedBy>Dixit, Shivam</cp:lastModifiedBy>
  <cp:revision>29</cp:revision>
  <cp:lastPrinted>2019-03-06T15:29:19Z</cp:lastPrinted>
  <dcterms:created xsi:type="dcterms:W3CDTF">2020-04-30T07:51:35Z</dcterms:created>
  <dcterms:modified xsi:type="dcterms:W3CDTF">2020-06-13T13:04:32Z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0x010100B79FE3E590E0634884EF6868889F987100FA755E1F3EDE1F41A8ED0CA335A35ECC</vt:lpwstr>
  </property>
</Properties>
</file>