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4"/>
  </p:notesMasterIdLst>
  <p:handoutMasterIdLst>
    <p:handoutMasterId r:id="rId25"/>
  </p:handoutMasterIdLst>
  <p:sldIdLst>
    <p:sldId id="256" r:id="rId3"/>
    <p:sldId id="282" r:id="rId4"/>
    <p:sldId id="283" r:id="rId5"/>
    <p:sldId id="257" r:id="rId6"/>
    <p:sldId id="284" r:id="rId7"/>
    <p:sldId id="320" r:id="rId8"/>
    <p:sldId id="270" r:id="rId9"/>
    <p:sldId id="274" r:id="rId10"/>
    <p:sldId id="275" r:id="rId11"/>
    <p:sldId id="276" r:id="rId12"/>
    <p:sldId id="260" r:id="rId13"/>
    <p:sldId id="326" r:id="rId14"/>
    <p:sldId id="334" r:id="rId15"/>
    <p:sldId id="335" r:id="rId16"/>
    <p:sldId id="336" r:id="rId17"/>
    <p:sldId id="337" r:id="rId18"/>
    <p:sldId id="338" r:id="rId19"/>
    <p:sldId id="339" r:id="rId20"/>
    <p:sldId id="340" r:id="rId21"/>
    <p:sldId id="341"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46"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endParaRPr lang="en-US" noProof="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endParaRPr lang="en-US" noProof="0" dirty="0"/>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endParaRPr lang="en-US" noProof="0" dirty="0"/>
          </a:p>
        </p:txBody>
      </p:sp>
      <p:cxnSp>
        <p:nvCxnSpPr>
          <p:cNvPr id="9" name="Straight Connector 8"/>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p:cNvSpPr>
            <a:spLocks noGrp="1"/>
          </p:cNvSpPr>
          <p:nvPr>
            <p:ph idx="12"/>
          </p:nvPr>
        </p:nvSpPr>
        <p:spPr>
          <a:xfrm>
            <a:off x="4602108" y="3128470"/>
            <a:ext cx="3024000" cy="1906565"/>
          </a:xfrm>
        </p:spPr>
        <p:txBody>
          <a:bodyPr anchor="ct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 name="Content Placeholder 2"/>
          <p:cNvSpPr>
            <a:spLocks noGrp="1"/>
          </p:cNvSpPr>
          <p:nvPr>
            <p:ph idx="13"/>
          </p:nvPr>
        </p:nvSpPr>
        <p:spPr>
          <a:xfrm>
            <a:off x="7873638" y="3128470"/>
            <a:ext cx="3024000" cy="1906565"/>
          </a:xfrm>
        </p:spPr>
        <p:txBody>
          <a:bodyPr anchor="ct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1" name="Text Placeholder 3"/>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12" name="Text Placeholder 3"/>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cxnSp>
        <p:nvCxnSpPr>
          <p:cNvPr id="13" name="Straight Connector 12"/>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Title 6"/>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endParaRPr lang="en-US"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endParaRPr lang="en-US" noProof="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endParaRPr lang="en-US" noProof="0" dirty="0"/>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endParaRPr lang="en-US" noProof="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endParaRPr lang="en-US" noProof="0" dirty="0"/>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endParaRPr lang="en-US" noProof="0" dirty="0"/>
          </a:p>
        </p:txBody>
      </p:sp>
      <p:cxnSp>
        <p:nvCxnSpPr>
          <p:cNvPr id="9" name="Straight Connector 8"/>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Date Placeholder 6"/>
          <p:cNvSpPr>
            <a:spLocks noGrp="1"/>
          </p:cNvSpPr>
          <p:nvPr>
            <p:ph type="dt" sz="half" idx="10"/>
          </p:nvPr>
        </p:nvSpPr>
        <p:spPr/>
        <p:txBody>
          <a:bodyPr/>
          <a:lstStyle/>
          <a:p>
            <a:fld id="{2D202488-4139-4052-B998-251C9C912739}"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endParaRPr lang="en-US" noProof="0" dirty="0"/>
          </a:p>
        </p:txBody>
      </p:sp>
      <p:cxnSp>
        <p:nvCxnSpPr>
          <p:cNvPr id="11" name="Straight Connector 10"/>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endParaRPr lang="en-US" noProof="0" dirty="0"/>
          </a:p>
        </p:txBody>
      </p:sp>
      <p:cxnSp>
        <p:nvCxnSpPr>
          <p:cNvPr id="7" name="Straight Connector 6"/>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endParaRPr lang="en-US" noProof="0" dirty="0"/>
          </a:p>
        </p:txBody>
      </p:sp>
      <p:cxnSp>
        <p:nvCxnSpPr>
          <p:cNvPr id="7" name="Straight Connector 6"/>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p:cNvSpPr>
            <a:spLocks noGrp="1"/>
          </p:cNvSpPr>
          <p:nvPr>
            <p:ph type="title"/>
          </p:nvPr>
        </p:nvSpPr>
        <p:spPr/>
        <p:txBody>
          <a:bodyPr/>
          <a:lstStyle/>
          <a:p>
            <a:r>
              <a:rPr lang="en-US" noProof="0"/>
              <a:t>Click to edit Master title style</a:t>
            </a:r>
            <a:endParaRPr lang="en-US" noProof="0"/>
          </a:p>
        </p:txBody>
      </p:sp>
      <p:sp>
        <p:nvSpPr>
          <p:cNvPr id="6" name="Text Placeholder 5"/>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endParaRPr lang="en-US" noProof="0" dirty="0"/>
          </a:p>
        </p:txBody>
      </p:sp>
      <p:cxnSp>
        <p:nvCxnSpPr>
          <p:cNvPr id="9" name="Straight Connector 8"/>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image3.wdp"/><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Lst>
          </a:blip>
          <a:srcRect b="-1562"/>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endParaRPr lang="en-US" noProof="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sv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1"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1256323"/>
            <a:ext cx="8637073" cy="2541431"/>
          </a:xfrm>
        </p:spPr>
        <p:txBody>
          <a:bodyPr>
            <a:normAutofit fontScale="90000"/>
          </a:bodyPr>
          <a:lstStyle/>
          <a:p>
            <a:pPr algn="ctr"/>
            <a:r>
              <a:rPr lang="en-US" sz="6000" dirty="0">
                <a:latin typeface="Arial Black" panose="020B0A04020102090204" charset="0"/>
                <a:cs typeface="Arial Black" panose="020B0A04020102090204" charset="0"/>
              </a:rPr>
              <a:t>Potato Disease</a:t>
            </a:r>
            <a:r>
              <a:rPr lang="en-IN" altLang="en-US" sz="6000" dirty="0">
                <a:latin typeface="Arial Black" panose="020B0A04020102090204" charset="0"/>
                <a:cs typeface="Arial Black" panose="020B0A04020102090204" charset="0"/>
              </a:rPr>
              <a:t> </a:t>
            </a:r>
            <a:r>
              <a:rPr lang="en-US" sz="6000" dirty="0">
                <a:latin typeface="Arial Black" panose="020B0A04020102090204" charset="0"/>
                <a:cs typeface="Arial Black" panose="020B0A04020102090204" charset="0"/>
              </a:rPr>
              <a:t>Classification</a:t>
            </a:r>
            <a:br>
              <a:rPr lang="en-US" dirty="0"/>
            </a:br>
            <a:r>
              <a:rPr lang="en-US" dirty="0"/>
              <a:t>		</a:t>
            </a:r>
            <a:endParaRPr lang="en-US" dirty="0"/>
          </a:p>
        </p:txBody>
      </p:sp>
      <p:sp>
        <p:nvSpPr>
          <p:cNvPr id="3" name="Subtitle 2"/>
          <p:cNvSpPr>
            <a:spLocks noGrp="1"/>
          </p:cNvSpPr>
          <p:nvPr>
            <p:ph type="subTitle" idx="1"/>
          </p:nvPr>
        </p:nvSpPr>
        <p:spPr>
          <a:xfrm>
            <a:off x="187196" y="3624624"/>
            <a:ext cx="8637072" cy="2410381"/>
          </a:xfrm>
        </p:spPr>
        <p:txBody>
          <a:bodyPr>
            <a:noAutofit/>
          </a:bodyPr>
          <a:lstStyle/>
          <a:p>
            <a:r>
              <a:rPr lang="en-US" sz="15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Mentor : </a:t>
            </a:r>
            <a:r>
              <a:rPr lang="en-US" sz="1500" b="1"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mr</a:t>
            </a:r>
            <a:r>
              <a:rPr lang="en-US" sz="15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rajesh</a:t>
            </a:r>
            <a:r>
              <a:rPr lang="en-US" sz="15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kumar</a:t>
            </a:r>
            <a:r>
              <a:rPr lang="en-US" sz="15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tripathi</a:t>
            </a:r>
            <a:endParaRPr lang="en-US" sz="15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Team</a:t>
            </a:r>
            <a:r>
              <a:rPr lang="en-US" sz="1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Members</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Shivam</a:t>
            </a:r>
            <a:r>
              <a:rPr lang="en-US" sz="1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altLang="en-US" sz="1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TRIPATHI</a:t>
            </a:r>
            <a:r>
              <a:rPr lang="en-US" sz="1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1815006</a:t>
            </a:r>
            <a:r>
              <a:rPr lang="en-IN" altLang="en-US" sz="1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75</a:t>
            </a:r>
            <a:r>
              <a:rPr lang="en-US" sz="1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Akash gupta(181500058)</a:t>
            </a:r>
            <a:endParaRPr lang="en-US" sz="1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sz="1500" dirty="0">
                <a:latin typeface="Times New Roman" panose="02020603050405020304" pitchFamily="18" charset="0"/>
                <a:ea typeface="Times New Roman" panose="02020603050405020304" pitchFamily="18" charset="0"/>
                <a:cs typeface="Times New Roman" panose="02020603050405020304" pitchFamily="18" charset="0"/>
              </a:rPr>
              <a:t>aBHISHEK GUPTA</a:t>
            </a:r>
            <a:endParaRPr lang="en-IN" altLang="en-US" sz="15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IN" altLang="en-US" sz="2400"/>
              <a:t>CNN(Convolutional Neural Network)</a:t>
            </a:r>
            <a:r>
              <a:rPr lang="en-IN" altLang="en-US"/>
              <a:t> </a:t>
            </a:r>
            <a:endParaRPr lang="en-IN" altLang="en-US"/>
          </a:p>
          <a:p>
            <a:pPr marL="457200" lvl="1" indent="0">
              <a:buNone/>
            </a:pPr>
            <a:r>
              <a:rPr lang="en-IN" altLang="en-US" sz="2000"/>
              <a:t>In Deep Learning, a Convolutional Neural Network(CNN) is a class of deep neural networks,  CNN is a type of artificial neural network, which is widely used for image/object recognition and classification. Deep Learning thus recognizes objects in an image by using a CNN. CNNs are playing a major role in diverse tasks/functions like image processing problems, computer vision tasks like localization and segmentation, video analysis etc.</a:t>
            </a:r>
            <a:endParaRPr lang="en-IN" altLang="en-US" sz="2000"/>
          </a:p>
        </p:txBody>
      </p:sp>
      <p:sp>
        <p:nvSpPr>
          <p:cNvPr id="3" name="Title 2"/>
          <p:cNvSpPr>
            <a:spLocks noGrp="1"/>
          </p:cNvSpPr>
          <p:nvPr>
            <p:ph type="title"/>
          </p:nvPr>
        </p:nvSpPr>
        <p:spPr/>
        <p:txBody>
          <a:bodyPr/>
          <a:p>
            <a:r>
              <a:rPr lang="en-IN" altLang="en-US"/>
              <a:t>Algorithm used :  cnn</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909" y="798974"/>
            <a:ext cx="9610182" cy="601226"/>
          </a:xfrm>
        </p:spPr>
        <p:txBody>
          <a:bodyPr/>
          <a:lstStyle/>
          <a:p>
            <a:r>
              <a:rPr lang="en-US" dirty="0"/>
              <a:t>Requirements</a:t>
            </a:r>
            <a:endParaRPr lang="en-US" dirty="0"/>
          </a:p>
        </p:txBody>
      </p:sp>
      <p:graphicFrame>
        <p:nvGraphicFramePr>
          <p:cNvPr id="8" name="Table 7"/>
          <p:cNvGraphicFramePr>
            <a:graphicFrameLocks noGrp="1"/>
          </p:cNvGraphicFramePr>
          <p:nvPr/>
        </p:nvGraphicFramePr>
        <p:xfrm>
          <a:off x="1290955" y="2498090"/>
          <a:ext cx="4088130" cy="1931035"/>
        </p:xfrm>
        <a:graphic>
          <a:graphicData uri="http://schemas.openxmlformats.org/drawingml/2006/table">
            <a:tbl>
              <a:tblPr firstRow="1" firstCol="1" bandRow="1">
                <a:tableStyleId>{3C2FFA5D-87B4-456A-9821-1D502468CF0F}</a:tableStyleId>
              </a:tblPr>
              <a:tblGrid>
                <a:gridCol w="1410335"/>
                <a:gridCol w="2677795"/>
              </a:tblGrid>
              <a:tr h="379278">
                <a:tc>
                  <a:txBody>
                    <a:bodyPr/>
                    <a:lstStyle/>
                    <a:p>
                      <a:pPr algn="ctr">
                        <a:spcBef>
                          <a:spcPts val="600"/>
                        </a:spcBef>
                        <a:spcAft>
                          <a:spcPts val="0"/>
                        </a:spcAft>
                      </a:pPr>
                      <a:r>
                        <a:rPr lang="en-US" sz="1200" dirty="0">
                          <a:effectLst/>
                        </a:rPr>
                        <a:t>Processor</a:t>
                      </a:r>
                      <a:endParaRPr lang="en-IN" sz="1100" dirty="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dirty="0">
                          <a:effectLst/>
                        </a:rPr>
                        <a:t>1.6 GHz or Faster Processor</a:t>
                      </a:r>
                      <a:endParaRPr lang="en-IN" sz="1100" dirty="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387926">
                <a:tc>
                  <a:txBody>
                    <a:bodyPr/>
                    <a:lstStyle/>
                    <a:p>
                      <a:pPr algn="ctr">
                        <a:spcBef>
                          <a:spcPts val="600"/>
                        </a:spcBef>
                        <a:spcAft>
                          <a:spcPts val="0"/>
                        </a:spcAft>
                      </a:pPr>
                      <a:r>
                        <a:rPr lang="en-US" sz="1200" dirty="0">
                          <a:effectLst/>
                        </a:rPr>
                        <a:t>RAM</a:t>
                      </a:r>
                      <a:endParaRPr lang="en-IN" sz="1100" dirty="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4 GB</a:t>
                      </a:r>
                      <a:endParaRPr lang="en-IN" sz="11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387926">
                <a:tc>
                  <a:txBody>
                    <a:bodyPr/>
                    <a:lstStyle/>
                    <a:p>
                      <a:pPr algn="ctr">
                        <a:spcBef>
                          <a:spcPts val="600"/>
                        </a:spcBef>
                        <a:spcAft>
                          <a:spcPts val="0"/>
                        </a:spcAft>
                      </a:pPr>
                      <a:r>
                        <a:rPr lang="en-US" sz="1200" dirty="0">
                          <a:effectLst/>
                        </a:rPr>
                        <a:t>Disk Space</a:t>
                      </a:r>
                      <a:endParaRPr lang="en-IN" sz="1100" dirty="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10 GB of Available Hard Disk</a:t>
                      </a:r>
                      <a:endParaRPr lang="en-IN" sz="11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387926">
                <a:tc>
                  <a:txBody>
                    <a:bodyPr/>
                    <a:lstStyle/>
                    <a:p>
                      <a:pPr algn="ctr">
                        <a:spcBef>
                          <a:spcPts val="600"/>
                        </a:spcBef>
                        <a:spcAft>
                          <a:spcPts val="0"/>
                        </a:spcAft>
                      </a:pPr>
                      <a:r>
                        <a:rPr lang="en-US" sz="1200">
                          <a:effectLst/>
                        </a:rPr>
                        <a:t>Graphic</a:t>
                      </a:r>
                      <a:endParaRPr lang="en-IN" sz="11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DirectX 9-Capable Video Card</a:t>
                      </a:r>
                      <a:endParaRPr lang="en-IN" sz="11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387926">
                <a:tc>
                  <a:txBody>
                    <a:bodyPr/>
                    <a:lstStyle/>
                    <a:p>
                      <a:pPr algn="ctr">
                        <a:spcBef>
                          <a:spcPts val="600"/>
                        </a:spcBef>
                        <a:spcAft>
                          <a:spcPts val="0"/>
                        </a:spcAft>
                      </a:pPr>
                      <a:r>
                        <a:rPr lang="en-US" sz="1200">
                          <a:effectLst/>
                        </a:rPr>
                        <a:t>Display</a:t>
                      </a:r>
                      <a:endParaRPr lang="en-IN" sz="11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dirty="0">
                          <a:effectLst/>
                        </a:rPr>
                        <a:t>1024 X 768 or Higher Resolution</a:t>
                      </a:r>
                      <a:endParaRPr lang="en-IN" sz="1100" dirty="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bl>
          </a:graphicData>
        </a:graphic>
      </p:graphicFrame>
      <p:graphicFrame>
        <p:nvGraphicFramePr>
          <p:cNvPr id="9" name="Table 8"/>
          <p:cNvGraphicFramePr>
            <a:graphicFrameLocks noGrp="1"/>
          </p:cNvGraphicFramePr>
          <p:nvPr/>
        </p:nvGraphicFramePr>
        <p:xfrm>
          <a:off x="5626781" y="2162128"/>
          <a:ext cx="5274310" cy="3016250"/>
        </p:xfrm>
        <a:graphic>
          <a:graphicData uri="http://schemas.openxmlformats.org/drawingml/2006/table">
            <a:tbl>
              <a:tblPr firstRow="1" firstCol="1" bandRow="1">
                <a:tableStyleId>{3C2FFA5D-87B4-456A-9821-1D502468CF0F}</a:tableStyleId>
              </a:tblPr>
              <a:tblGrid>
                <a:gridCol w="2691130"/>
                <a:gridCol w="2583180"/>
              </a:tblGrid>
              <a:tr h="257175">
                <a:tc>
                  <a:txBody>
                    <a:bodyPr/>
                    <a:lstStyle/>
                    <a:p>
                      <a:pPr algn="ctr">
                        <a:spcBef>
                          <a:spcPts val="600"/>
                        </a:spcBef>
                        <a:spcAft>
                          <a:spcPts val="0"/>
                        </a:spcAft>
                      </a:pPr>
                      <a:r>
                        <a:rPr lang="en-US" sz="1200" dirty="0">
                          <a:effectLst/>
                        </a:rPr>
                        <a:t>Operating System</a:t>
                      </a:r>
                      <a:endParaRPr lang="en-US" sz="1200" dirty="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Windows 10</a:t>
                      </a:r>
                      <a:endParaRPr lang="en-US"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332740">
                <a:tc>
                  <a:txBody>
                    <a:bodyPr/>
                    <a:lstStyle/>
                    <a:p>
                      <a:pPr algn="ctr">
                        <a:spcBef>
                          <a:spcPts val="600"/>
                        </a:spcBef>
                        <a:spcAft>
                          <a:spcPts val="0"/>
                        </a:spcAft>
                      </a:pPr>
                      <a:r>
                        <a:rPr lang="en-US" sz="1200">
                          <a:effectLst/>
                        </a:rPr>
                        <a:t>Front End</a:t>
                      </a:r>
                      <a:endParaRPr lang="en-US"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IN" altLang="en-US" sz="1200">
                          <a:effectLst/>
                          <a:latin typeface="Calibri" panose="020F0502020204030204" charset="0"/>
                          <a:ea typeface="Times New Roman" panose="02020603050405020304" pitchFamily="18" charset="0"/>
                          <a:cs typeface="Mangal" panose="02040503050203030202" pitchFamily="18" charset="0"/>
                        </a:rPr>
                        <a:t> React JS, React Native</a:t>
                      </a:r>
                      <a:endParaRPr lang="en-IN" altLang="en-US"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0">
                <a:tc>
                  <a:txBody>
                    <a:bodyPr/>
                    <a:lstStyle/>
                    <a:p>
                      <a:pPr algn="ctr">
                        <a:spcBef>
                          <a:spcPts val="600"/>
                        </a:spcBef>
                        <a:spcAft>
                          <a:spcPts val="0"/>
                        </a:spcAft>
                      </a:pPr>
                      <a:endParaRPr lang="en-IN"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endParaRPr lang="en-IN"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257175">
                <a:tc>
                  <a:txBody>
                    <a:bodyPr/>
                    <a:lstStyle/>
                    <a:p>
                      <a:pPr algn="ctr">
                        <a:spcBef>
                          <a:spcPts val="600"/>
                        </a:spcBef>
                        <a:spcAft>
                          <a:spcPts val="0"/>
                        </a:spcAft>
                      </a:pPr>
                      <a:r>
                        <a:rPr lang="en-US" sz="1200">
                          <a:effectLst/>
                        </a:rPr>
                        <a:t>Backend Server and ML Ops</a:t>
                      </a:r>
                      <a:endParaRPr lang="en-US" sz="1200">
                        <a:effectLst/>
                      </a:endParaRPr>
                    </a:p>
                  </a:txBody>
                  <a:tcPr marL="68580" marR="68580" marT="0" marB="0"/>
                </a:tc>
                <a:tc>
                  <a:txBody>
                    <a:bodyPr/>
                    <a:lstStyle/>
                    <a:p>
                      <a:pPr algn="ctr">
                        <a:spcBef>
                          <a:spcPts val="600"/>
                        </a:spcBef>
                        <a:spcAft>
                          <a:spcPts val="0"/>
                        </a:spcAft>
                      </a:pPr>
                      <a:r>
                        <a:rPr lang="en-US" sz="1200">
                          <a:effectLst/>
                          <a:sym typeface="+mn-ea"/>
                        </a:rPr>
                        <a:t> tf serving, FastAPI</a:t>
                      </a:r>
                      <a:endParaRPr lang="en-US" sz="1200">
                        <a:effectLst/>
                        <a:latin typeface="Calibri" panose="020F0502020204030204" charset="0"/>
                        <a:ea typeface="Times New Roman" panose="02020603050405020304" pitchFamily="18" charset="0"/>
                        <a:cs typeface="Mangal" panose="02040503050203030202" pitchFamily="18" charset="0"/>
                        <a:sym typeface="+mn-ea"/>
                      </a:endParaRPr>
                    </a:p>
                  </a:txBody>
                  <a:tcPr marL="68580" marR="68580" marT="0" marB="0"/>
                </a:tc>
              </a:tr>
              <a:tr h="257175">
                <a:tc>
                  <a:txBody>
                    <a:bodyPr/>
                    <a:lstStyle/>
                    <a:p>
                      <a:pPr algn="ctr">
                        <a:spcBef>
                          <a:spcPts val="600"/>
                        </a:spcBef>
                        <a:spcAft>
                          <a:spcPts val="0"/>
                        </a:spcAft>
                      </a:pPr>
                      <a:endParaRPr lang="en-IN"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endParaRPr lang="en-IN"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257175">
                <a:tc>
                  <a:txBody>
                    <a:bodyPr/>
                    <a:lstStyle/>
                    <a:p>
                      <a:pPr algn="ctr">
                        <a:spcBef>
                          <a:spcPts val="600"/>
                        </a:spcBef>
                        <a:spcAft>
                          <a:spcPts val="0"/>
                        </a:spcAft>
                      </a:pPr>
                      <a:r>
                        <a:rPr lang="en-US" sz="1200">
                          <a:effectLst/>
                        </a:rPr>
                        <a:t>Code Editor</a:t>
                      </a:r>
                      <a:endParaRPr lang="en-US"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IN" sz="1200">
                          <a:effectLst/>
                          <a:latin typeface="Calibri" panose="020F0502020204030204" charset="0"/>
                          <a:ea typeface="Times New Roman" panose="02020603050405020304" pitchFamily="18" charset="0"/>
                          <a:cs typeface="Mangal" panose="02040503050203030202" pitchFamily="18" charset="0"/>
                        </a:rPr>
                        <a:t>Jupyter Notebook</a:t>
                      </a:r>
                      <a:r>
                        <a:rPr lang="en-US" altLang="zh-CN" sz="1200">
                          <a:effectLst/>
                          <a:latin typeface="Calibri" panose="020F0502020204030204" charset="0"/>
                          <a:ea typeface="Times New Roman" panose="02020603050405020304" pitchFamily="18" charset="0"/>
                          <a:cs typeface="Mangal" panose="02040503050203030202" pitchFamily="18" charset="0"/>
                        </a:rPr>
                        <a:t>,VS Code</a:t>
                      </a:r>
                      <a:endParaRPr lang="en-IN"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222250">
                <a:tc>
                  <a:txBody>
                    <a:bodyPr/>
                    <a:lstStyle/>
                    <a:p>
                      <a:pPr algn="ctr">
                        <a:spcBef>
                          <a:spcPts val="600"/>
                        </a:spcBef>
                        <a:spcAft>
                          <a:spcPts val="0"/>
                        </a:spcAft>
                      </a:pPr>
                      <a:endParaRPr lang="en-IN"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endParaRPr lang="en-IN"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269240">
                <a:tc>
                  <a:txBody>
                    <a:bodyPr/>
                    <a:lstStyle/>
                    <a:p>
                      <a:pPr algn="ctr">
                        <a:spcBef>
                          <a:spcPts val="600"/>
                        </a:spcBef>
                        <a:spcAft>
                          <a:spcPts val="0"/>
                        </a:spcAft>
                      </a:pPr>
                      <a:r>
                        <a:rPr lang="en-IN" sz="1400" b="1">
                          <a:effectLst/>
                          <a:latin typeface="Calibri" panose="020F0502020204030204" charset="0"/>
                          <a:ea typeface="Times New Roman" panose="02020603050405020304" pitchFamily="18" charset="0"/>
                          <a:cs typeface="Mangal" panose="02040503050203030202" pitchFamily="18" charset="0"/>
                        </a:rPr>
                        <a:t>Model Optimization</a:t>
                      </a:r>
                      <a:endParaRPr lang="en-IN" sz="1400" b="1">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IN" sz="1200" b="0">
                          <a:effectLst/>
                          <a:latin typeface="Calibri" panose="020F0502020204030204" charset="0"/>
                          <a:ea typeface="Times New Roman" panose="02020603050405020304" pitchFamily="18" charset="0"/>
                          <a:cs typeface="Mangal" panose="02040503050203030202" pitchFamily="18" charset="0"/>
                          <a:sym typeface="+mn-ea"/>
                        </a:rPr>
                        <a:t>Quantization, Tensorflow lite</a:t>
                      </a:r>
                      <a:endParaRPr lang="en-IN" sz="1200" b="0">
                        <a:effectLst/>
                        <a:latin typeface="Calibri" panose="020F0502020204030204" charset="0"/>
                        <a:ea typeface="Times New Roman" panose="02020603050405020304" pitchFamily="18" charset="0"/>
                        <a:cs typeface="Mangal" panose="02040503050203030202" pitchFamily="18" charset="0"/>
                      </a:endParaRPr>
                    </a:p>
                    <a:p>
                      <a:pPr algn="ctr">
                        <a:spcBef>
                          <a:spcPts val="600"/>
                        </a:spcBef>
                        <a:spcAft>
                          <a:spcPts val="0"/>
                        </a:spcAft>
                      </a:pPr>
                      <a:endParaRPr lang="en-IN" sz="1200" b="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265430">
                <a:tc>
                  <a:txBody>
                    <a:bodyPr/>
                    <a:lstStyle/>
                    <a:p>
                      <a:pPr algn="ctr">
                        <a:spcBef>
                          <a:spcPts val="600"/>
                        </a:spcBef>
                        <a:spcAft>
                          <a:spcPts val="0"/>
                        </a:spcAft>
                      </a:pPr>
                      <a:r>
                        <a:rPr lang="en-US" sz="1200">
                          <a:effectLst/>
                        </a:rPr>
                        <a:t>Web Browser</a:t>
                      </a:r>
                      <a:endParaRPr lang="en-US"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Google Chrome</a:t>
                      </a:r>
                      <a:endParaRPr lang="en-US"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265430">
                <a:tc>
                  <a:txBody>
                    <a:bodyPr/>
                    <a:lstStyle/>
                    <a:p>
                      <a:pPr algn="ctr">
                        <a:spcBef>
                          <a:spcPts val="600"/>
                        </a:spcBef>
                        <a:spcAft>
                          <a:spcPts val="0"/>
                        </a:spcAft>
                      </a:pPr>
                      <a:endParaRPr lang="en-IN"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endParaRPr lang="en-IN" sz="1200">
                        <a:effectLst/>
                        <a:latin typeface="Calibri" panose="020F0502020204030204" charset="0"/>
                        <a:ea typeface="Times New Roman" panose="02020603050405020304" pitchFamily="18" charset="0"/>
                        <a:cs typeface="Mangal" panose="02040503050203030202" pitchFamily="18" charset="0"/>
                      </a:endParaRPr>
                    </a:p>
                  </a:txBody>
                  <a:tcPr marL="68580" marR="68580" marT="0" marB="0"/>
                </a:tc>
              </a:tr>
              <a:tr h="276860">
                <a:tc>
                  <a:txBody>
                    <a:bodyPr/>
                    <a:lstStyle/>
                    <a:p>
                      <a:pPr algn="ctr">
                        <a:spcBef>
                          <a:spcPts val="600"/>
                        </a:spcBef>
                        <a:spcAft>
                          <a:spcPts val="0"/>
                        </a:spcAft>
                      </a:pPr>
                      <a:r>
                        <a:rPr lang="en-US" sz="1200">
                          <a:effectLst/>
                        </a:rPr>
                        <a:t>Deployment</a:t>
                      </a:r>
                      <a:endParaRPr lang="en-US" sz="1200">
                        <a:effectLst/>
                      </a:endParaRPr>
                    </a:p>
                  </a:txBody>
                  <a:tcPr marL="68580" marR="68580" marT="0" marB="0"/>
                </a:tc>
                <a:tc>
                  <a:txBody>
                    <a:bodyPr/>
                    <a:lstStyle/>
                    <a:p>
                      <a:pPr algn="ctr">
                        <a:spcBef>
                          <a:spcPts val="600"/>
                        </a:spcBef>
                        <a:spcAft>
                          <a:spcPts val="0"/>
                        </a:spcAft>
                      </a:pPr>
                      <a:r>
                        <a:rPr lang="en-US" sz="1200">
                          <a:effectLst/>
                        </a:rPr>
                        <a:t>GCP (Google cloud platform, GCF</a:t>
                      </a:r>
                      <a:r>
                        <a:rPr lang="en-IN" altLang="en-US" sz="1200">
                          <a:effectLst/>
                        </a:rPr>
                        <a:t>)</a:t>
                      </a:r>
                      <a:endParaRPr lang="en-IN" altLang="en-US" sz="1200">
                        <a:effectLst/>
                      </a:endParaRPr>
                    </a:p>
                  </a:txBody>
                  <a:tcPr marL="68580" marR="68580" marT="0" marB="0"/>
                </a:tc>
              </a:tr>
            </a:tbl>
          </a:graphicData>
        </a:graphic>
      </p:graphicFrame>
      <p:sp>
        <p:nvSpPr>
          <p:cNvPr id="10" name="Rectangle 1"/>
          <p:cNvSpPr>
            <a:spLocks noChangeArrowheads="1"/>
          </p:cNvSpPr>
          <p:nvPr/>
        </p:nvSpPr>
        <p:spPr bwMode="auto">
          <a:xfrm>
            <a:off x="1290909" y="1626825"/>
            <a:ext cx="3039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1262" tIns="45720" rIns="593538"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panose="020B0604020202020204" pitchFamily="34" charset="0"/>
              </a:rPr>
              <a:t>Hardware Requirement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p:cNvSpPr>
            <a:spLocks noChangeArrowheads="1"/>
          </p:cNvSpPr>
          <p:nvPr/>
        </p:nvSpPr>
        <p:spPr bwMode="auto">
          <a:xfrm>
            <a:off x="5626781" y="1547347"/>
            <a:ext cx="2936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1262" tIns="45720" rIns="593538"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panose="020B0604020202020204" pitchFamily="34" charset="0"/>
              </a:rPr>
              <a:t>Software Requirement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299877" y="1671270"/>
            <a:ext cx="9606707" cy="3825351"/>
          </a:xfrm>
        </p:spPr>
        <p:txBody>
          <a:bodyPr>
            <a:noAutofit/>
          </a:bodyPr>
          <a:p>
            <a:pPr marL="0" indent="0">
              <a:buNone/>
            </a:pP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1 . Import the used tools and libraries</a:t>
            </a:r>
            <a:endParaRPr lang="en-US" altLang="zh-CN" sz="160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Read the dataset</a:t>
            </a:r>
            <a:endParaRPr lang="en-US" altLang="zh-CN" sz="160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3.</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Data</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Pre Processing</a:t>
            </a:r>
            <a:endParaRPr lang="en-US" altLang="zh-CN" sz="160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4.</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Model</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Building</a:t>
            </a:r>
            <a:endParaRPr lang="en-US" altLang="zh-CN" sz="160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5.</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Model</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Training and Testing</a:t>
            </a:r>
            <a:endParaRPr lang="en-US" altLang="zh-CN" sz="160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6.</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Save the model</a:t>
            </a:r>
            <a:endParaRPr lang="en-US" altLang="zh-CN" sz="160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7.</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Deploy</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the Model</a:t>
            </a:r>
            <a:endParaRPr lang="en-US" altLang="zh-CN" sz="160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8.</a:t>
            </a:r>
            <a:r>
              <a:rPr lang="zh-CN" altLang="en-US" sz="16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Upload the leaf image through Web Page/App</a:t>
            </a:r>
            <a:endParaRPr lang="en-US" altLang="zh-CN" sz="160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9. Predict the Result</a:t>
            </a:r>
            <a:endParaRPr lang="zh-CN" altLang="en-US" sz="16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r>
              <a:rPr lang="en-US" altLang="zh-CN"/>
              <a:t>flow diagram</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latin typeface="Times New Roman" panose="02020603050405020304" pitchFamily="18" charset="0"/>
                <a:ea typeface="Times New Roman" panose="02020603050405020304" pitchFamily="18" charset="0"/>
                <a:cs typeface="Times New Roman" panose="02020603050405020304" pitchFamily="18" charset="0"/>
                <a:sym typeface="+mn-ea"/>
              </a:rPr>
              <a:t>Import</a:t>
            </a:r>
            <a:r>
              <a:rPr lang="en-IN" altLang="en-US">
                <a:latin typeface="Times New Roman" panose="02020603050405020304" pitchFamily="18" charset="0"/>
                <a:ea typeface="Times New Roman" panose="02020603050405020304" pitchFamily="18" charset="0"/>
                <a:cs typeface="Times New Roman" panose="02020603050405020304" pitchFamily="18" charset="0"/>
                <a:sym typeface="+mn-ea"/>
              </a:rPr>
              <a:t>ing</a:t>
            </a:r>
            <a:r>
              <a:rPr lang="en-US" altLang="zh-CN">
                <a:latin typeface="Times New Roman" panose="02020603050405020304" pitchFamily="18" charset="0"/>
                <a:ea typeface="Times New Roman" panose="02020603050405020304" pitchFamily="18" charset="0"/>
                <a:cs typeface="Times New Roman" panose="02020603050405020304" pitchFamily="18" charset="0"/>
                <a:sym typeface="+mn-ea"/>
              </a:rPr>
              <a:t> the used tools and libraries</a:t>
            </a:r>
            <a:endParaRPr lang="en-US"/>
          </a:p>
        </p:txBody>
      </p:sp>
      <p:pic>
        <p:nvPicPr>
          <p:cNvPr id="4" name="Content Placeholder 3" descr="1"/>
          <p:cNvPicPr>
            <a:picLocks noChangeAspect="1"/>
          </p:cNvPicPr>
          <p:nvPr>
            <p:ph idx="1"/>
          </p:nvPr>
        </p:nvPicPr>
        <p:blipFill>
          <a:blip r:embed="rId1"/>
          <a:stretch>
            <a:fillRect/>
          </a:stretch>
        </p:blipFill>
        <p:spPr>
          <a:xfrm>
            <a:off x="1294130" y="1689100"/>
            <a:ext cx="9603105" cy="19513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latin typeface="Times New Roman" panose="02020603050405020304" pitchFamily="18" charset="0"/>
                <a:ea typeface="Times New Roman" panose="02020603050405020304" pitchFamily="18" charset="0"/>
                <a:cs typeface="Times New Roman" panose="02020603050405020304" pitchFamily="18" charset="0"/>
                <a:sym typeface="+mn-ea"/>
              </a:rPr>
              <a:t>Read the dataset</a:t>
            </a:r>
            <a:endParaRPr lang="en-US"/>
          </a:p>
        </p:txBody>
      </p:sp>
      <p:pic>
        <p:nvPicPr>
          <p:cNvPr id="4" name="Content Placeholder 3" descr="1"/>
          <p:cNvPicPr>
            <a:picLocks noChangeAspect="1"/>
          </p:cNvPicPr>
          <p:nvPr>
            <p:ph idx="1"/>
          </p:nvPr>
        </p:nvPicPr>
        <p:blipFill>
          <a:blip r:embed="rId1"/>
          <a:stretch>
            <a:fillRect/>
          </a:stretch>
        </p:blipFill>
        <p:spPr>
          <a:xfrm>
            <a:off x="1294130" y="1634490"/>
            <a:ext cx="9603740" cy="35566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latin typeface="Times New Roman" panose="02020603050405020304" pitchFamily="18" charset="0"/>
                <a:ea typeface="Times New Roman" panose="02020603050405020304" pitchFamily="18" charset="0"/>
                <a:cs typeface="Times New Roman" panose="02020603050405020304" pitchFamily="18" charset="0"/>
                <a:sym typeface="+mn-ea"/>
              </a:rPr>
              <a:t>Data</a:t>
            </a:r>
            <a:r>
              <a:rPr lang="zh-C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tLang="zh-CN">
                <a:latin typeface="Times New Roman" panose="02020603050405020304" pitchFamily="18" charset="0"/>
                <a:ea typeface="Times New Roman" panose="02020603050405020304" pitchFamily="18" charset="0"/>
                <a:cs typeface="Times New Roman" panose="02020603050405020304" pitchFamily="18" charset="0"/>
                <a:sym typeface="+mn-ea"/>
              </a:rPr>
              <a:t>Pre Processing</a:t>
            </a:r>
            <a:endParaRPr lang="en-US"/>
          </a:p>
        </p:txBody>
      </p:sp>
      <p:pic>
        <p:nvPicPr>
          <p:cNvPr id="4" name="Content Placeholder 3" descr="1"/>
          <p:cNvPicPr>
            <a:picLocks noChangeAspect="1"/>
          </p:cNvPicPr>
          <p:nvPr>
            <p:ph idx="1"/>
          </p:nvPr>
        </p:nvPicPr>
        <p:blipFill>
          <a:blip r:embed="rId1"/>
          <a:stretch>
            <a:fillRect/>
          </a:stretch>
        </p:blipFill>
        <p:spPr>
          <a:xfrm>
            <a:off x="0" y="1341755"/>
            <a:ext cx="5744845" cy="5776595"/>
          </a:xfrm>
          <a:prstGeom prst="rect">
            <a:avLst/>
          </a:prstGeom>
        </p:spPr>
      </p:pic>
      <p:pic>
        <p:nvPicPr>
          <p:cNvPr id="5" name="Content Placeholder 4" descr="1"/>
          <p:cNvPicPr>
            <a:picLocks noChangeAspect="1"/>
          </p:cNvPicPr>
          <p:nvPr>
            <p:ph idx="12"/>
          </p:nvPr>
        </p:nvPicPr>
        <p:blipFill>
          <a:blip r:embed="rId2"/>
          <a:stretch>
            <a:fillRect/>
          </a:stretch>
        </p:blipFill>
        <p:spPr>
          <a:xfrm>
            <a:off x="5944235" y="1341755"/>
            <a:ext cx="6247130" cy="1729105"/>
          </a:xfrm>
          <a:prstGeom prst="rect">
            <a:avLst/>
          </a:prstGeom>
        </p:spPr>
      </p:pic>
      <p:pic>
        <p:nvPicPr>
          <p:cNvPr id="6" name="Content Placeholder 5" descr="1"/>
          <p:cNvPicPr>
            <a:picLocks noChangeAspect="1"/>
          </p:cNvPicPr>
          <p:nvPr>
            <p:ph idx="13"/>
          </p:nvPr>
        </p:nvPicPr>
        <p:blipFill>
          <a:blip r:embed="rId3"/>
          <a:stretch>
            <a:fillRect/>
          </a:stretch>
        </p:blipFill>
        <p:spPr>
          <a:xfrm>
            <a:off x="5944235" y="3070860"/>
            <a:ext cx="6247765" cy="40474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latin typeface="Times New Roman" panose="02020603050405020304" pitchFamily="18" charset="0"/>
                <a:ea typeface="Times New Roman" panose="02020603050405020304" pitchFamily="18" charset="0"/>
                <a:cs typeface="Times New Roman" panose="02020603050405020304" pitchFamily="18" charset="0"/>
                <a:sym typeface="+mn-ea"/>
              </a:rPr>
              <a:t>Model</a:t>
            </a:r>
            <a:r>
              <a:rPr lang="zh-C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tLang="zh-CN">
                <a:latin typeface="Times New Roman" panose="02020603050405020304" pitchFamily="18" charset="0"/>
                <a:ea typeface="Times New Roman" panose="02020603050405020304" pitchFamily="18" charset="0"/>
                <a:cs typeface="Times New Roman" panose="02020603050405020304" pitchFamily="18" charset="0"/>
                <a:sym typeface="+mn-ea"/>
              </a:rPr>
              <a:t>Building</a:t>
            </a:r>
            <a:endParaRPr lang="en-US"/>
          </a:p>
        </p:txBody>
      </p:sp>
      <p:pic>
        <p:nvPicPr>
          <p:cNvPr id="4" name="Content Placeholder 3" descr="1"/>
          <p:cNvPicPr>
            <a:picLocks noChangeAspect="1"/>
          </p:cNvPicPr>
          <p:nvPr>
            <p:ph idx="1"/>
          </p:nvPr>
        </p:nvPicPr>
        <p:blipFill>
          <a:blip r:embed="rId1"/>
          <a:stretch>
            <a:fillRect/>
          </a:stretch>
        </p:blipFill>
        <p:spPr>
          <a:xfrm>
            <a:off x="1294130" y="1579245"/>
            <a:ext cx="9354185" cy="34505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a:t>data augmentation and model architecture</a:t>
            </a:r>
            <a:endParaRPr lang="en-IN" altLang="en-US"/>
          </a:p>
        </p:txBody>
      </p:sp>
      <p:pic>
        <p:nvPicPr>
          <p:cNvPr id="4" name="Content Placeholder 3" descr="1"/>
          <p:cNvPicPr>
            <a:picLocks noChangeAspect="1"/>
          </p:cNvPicPr>
          <p:nvPr>
            <p:ph idx="1"/>
          </p:nvPr>
        </p:nvPicPr>
        <p:blipFill>
          <a:blip r:embed="rId1"/>
          <a:stretch>
            <a:fillRect/>
          </a:stretch>
        </p:blipFill>
        <p:spPr>
          <a:xfrm>
            <a:off x="354330" y="1580515"/>
            <a:ext cx="11603355" cy="4514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1"/>
          <p:cNvPicPr>
            <a:picLocks noChangeAspect="1"/>
          </p:cNvPicPr>
          <p:nvPr/>
        </p:nvPicPr>
        <p:blipFill>
          <a:blip r:embed="rId1"/>
          <a:stretch>
            <a:fillRect/>
          </a:stretch>
        </p:blipFill>
        <p:spPr>
          <a:xfrm>
            <a:off x="609600" y="115570"/>
            <a:ext cx="11104880" cy="59251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compiling the model</a:t>
            </a:r>
            <a:endParaRPr lang="en-IN" altLang="en-US"/>
          </a:p>
        </p:txBody>
      </p:sp>
      <p:pic>
        <p:nvPicPr>
          <p:cNvPr id="3" name="Content Placeholder 2" descr="1"/>
          <p:cNvPicPr>
            <a:picLocks noChangeAspect="1"/>
          </p:cNvPicPr>
          <p:nvPr>
            <p:ph sz="half" idx="4294967295"/>
          </p:nvPr>
        </p:nvPicPr>
        <p:blipFill>
          <a:blip r:embed="rId1"/>
          <a:stretch>
            <a:fillRect/>
          </a:stretch>
        </p:blipFill>
        <p:spPr>
          <a:xfrm>
            <a:off x="0" y="1647190"/>
            <a:ext cx="5894070" cy="5114925"/>
          </a:xfrm>
          <a:prstGeom prst="rect">
            <a:avLst/>
          </a:prstGeom>
        </p:spPr>
      </p:pic>
      <p:pic>
        <p:nvPicPr>
          <p:cNvPr id="4" name="Content Placeholder 3" descr="1"/>
          <p:cNvPicPr>
            <a:picLocks noChangeAspect="1"/>
          </p:cNvPicPr>
          <p:nvPr>
            <p:ph sz="half" idx="4294967295"/>
          </p:nvPr>
        </p:nvPicPr>
        <p:blipFill>
          <a:blip r:embed="rId2"/>
          <a:stretch>
            <a:fillRect/>
          </a:stretch>
        </p:blipFill>
        <p:spPr>
          <a:xfrm>
            <a:off x="6767195" y="1647825"/>
            <a:ext cx="5424805" cy="51142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445672" y="1436054"/>
            <a:ext cx="10448531" cy="5125227"/>
          </a:xfrm>
        </p:spPr>
        <p:txBody>
          <a:bodyPr>
            <a:normAutofit lnSpcReduction="10000"/>
          </a:bodyPr>
          <a:p>
            <a:r>
              <a:rPr lang="en-US" sz="1600" b="1">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1600" b="1">
              <a:latin typeface="Times New Roman" panose="02020603050405020304" pitchFamily="18" charset="0"/>
              <a:ea typeface="Times New Roman" panose="02020603050405020304" pitchFamily="18" charset="0"/>
              <a:cs typeface="Times New Roman" panose="02020603050405020304" pitchFamily="18" charset="0"/>
            </a:endParaRPr>
          </a:p>
          <a:p>
            <a:r>
              <a:rPr lang="en-IN" altLang="en-US" sz="1600" b="1">
                <a:latin typeface="Times New Roman" panose="02020603050405020304" pitchFamily="18" charset="0"/>
                <a:ea typeface="Times New Roman" panose="02020603050405020304" pitchFamily="18" charset="0"/>
                <a:cs typeface="Times New Roman" panose="02020603050405020304" pitchFamily="18" charset="0"/>
              </a:rPr>
              <a:t>Motivation</a:t>
            </a:r>
            <a:endParaRPr lang="en-US" sz="1600" b="1">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1600" b="1">
                <a:latin typeface="Times New Roman" panose="02020603050405020304" pitchFamily="18" charset="0"/>
                <a:ea typeface="Times New Roman" panose="02020603050405020304" pitchFamily="18" charset="0"/>
                <a:cs typeface="Times New Roman" panose="02020603050405020304" pitchFamily="18" charset="0"/>
              </a:rPr>
              <a:t>Research Objective</a:t>
            </a:r>
            <a:endParaRPr lang="en-US" altLang="zh-CN" sz="1600" b="1">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1600" b="1">
                <a:latin typeface="Times New Roman" panose="02020603050405020304" pitchFamily="18" charset="0"/>
                <a:ea typeface="Times New Roman" panose="02020603050405020304" pitchFamily="18" charset="0"/>
                <a:cs typeface="Times New Roman" panose="02020603050405020304" pitchFamily="18" charset="0"/>
              </a:rPr>
              <a:t>Features</a:t>
            </a:r>
            <a:endParaRPr lang="en-US" altLang="zh-CN" sz="1600" b="1">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1600" b="1">
                <a:latin typeface="Times New Roman" panose="02020603050405020304" pitchFamily="18" charset="0"/>
                <a:ea typeface="Times New Roman" panose="02020603050405020304" pitchFamily="18" charset="0"/>
                <a:cs typeface="Times New Roman" panose="02020603050405020304" pitchFamily="18" charset="0"/>
              </a:rPr>
              <a:t>Dataset</a:t>
            </a:r>
            <a:endParaRPr lang="en-US" altLang="zh-CN" sz="1600" b="1">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1600" b="1">
                <a:latin typeface="Times New Roman" panose="02020603050405020304" pitchFamily="18" charset="0"/>
                <a:ea typeface="Times New Roman" panose="02020603050405020304" pitchFamily="18" charset="0"/>
                <a:cs typeface="Times New Roman" panose="02020603050405020304" pitchFamily="18" charset="0"/>
              </a:rPr>
              <a:t>Algorithms</a:t>
            </a:r>
            <a:endParaRPr lang="en-US" altLang="zh-CN" sz="1600" b="1">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1600" b="1">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US" altLang="zh-CN" sz="1600" b="1">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1600" b="1">
                <a:latin typeface="Times New Roman" panose="02020603050405020304" pitchFamily="18" charset="0"/>
                <a:ea typeface="Times New Roman" panose="02020603050405020304" pitchFamily="18" charset="0"/>
                <a:cs typeface="Times New Roman" panose="02020603050405020304" pitchFamily="18" charset="0"/>
                <a:sym typeface="+mn-ea"/>
              </a:rPr>
              <a:t>Flow Diagram</a:t>
            </a:r>
            <a:endParaRPr lang="en-US" altLang="zh-CN" sz="1600" b="1">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b="1">
              <a:latin typeface="Times New Roman" panose="02020603050405020304" pitchFamily="18" charset="0"/>
              <a:ea typeface="Times New Roman" panose="02020603050405020304" pitchFamily="18" charset="0"/>
              <a:cs typeface="Times New Roman" panose="02020603050405020304" pitchFamily="18" charset="0"/>
            </a:endParaRPr>
          </a:p>
          <a:p>
            <a:endParaRPr lang="en-US"/>
          </a:p>
        </p:txBody>
      </p:sp>
      <p:sp>
        <p:nvSpPr>
          <p:cNvPr id="3" name="Title 2"/>
          <p:cNvSpPr>
            <a:spLocks noGrp="1"/>
          </p:cNvSpPr>
          <p:nvPr>
            <p:ph type="title"/>
          </p:nvPr>
        </p:nvSpPr>
        <p:spPr/>
        <p:txBody>
          <a:bodyPr/>
          <a:p>
            <a:r>
              <a:rPr lang="en-US"/>
              <a:t>Outline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latin typeface="Times New Roman" panose="02020603050405020304" pitchFamily="18" charset="0"/>
                <a:ea typeface="Times New Roman" panose="02020603050405020304" pitchFamily="18" charset="0"/>
                <a:cs typeface="Times New Roman" panose="02020603050405020304" pitchFamily="18" charset="0"/>
                <a:sym typeface="+mn-ea"/>
              </a:rPr>
              <a:t>Model</a:t>
            </a:r>
            <a:r>
              <a:rPr lang="zh-C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tLang="zh-CN">
                <a:latin typeface="Times New Roman" panose="02020603050405020304" pitchFamily="18" charset="0"/>
                <a:ea typeface="Times New Roman" panose="02020603050405020304" pitchFamily="18" charset="0"/>
                <a:cs typeface="Times New Roman" panose="02020603050405020304" pitchFamily="18" charset="0"/>
                <a:sym typeface="+mn-ea"/>
              </a:rPr>
              <a:t>Training and Testing</a:t>
            </a:r>
            <a:endParaRPr lang="en-US"/>
          </a:p>
        </p:txBody>
      </p:sp>
      <p:pic>
        <p:nvPicPr>
          <p:cNvPr id="4" name="Content Placeholder 3" descr="1"/>
          <p:cNvPicPr>
            <a:picLocks noChangeAspect="1"/>
          </p:cNvPicPr>
          <p:nvPr>
            <p:ph idx="1"/>
          </p:nvPr>
        </p:nvPicPr>
        <p:blipFill>
          <a:blip r:embed="rId1"/>
          <a:stretch>
            <a:fillRect/>
          </a:stretch>
        </p:blipFill>
        <p:spPr>
          <a:xfrm>
            <a:off x="1943735" y="1578610"/>
            <a:ext cx="8305165" cy="44145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160139" y="2790826"/>
            <a:ext cx="9603275" cy="1049235"/>
          </a:xfrm>
        </p:spPr>
        <p:txBody>
          <a:bodyPr>
            <a:normAutofit/>
          </a:bodyPr>
          <a:lstStyle/>
          <a:p>
            <a:pPr algn="ctr"/>
            <a:r>
              <a:rPr lang="en-US" sz="4900" dirty="0"/>
              <a:t>Thank you </a:t>
            </a:r>
            <a:endParaRPr lang="en-IN" sz="4900" dirty="0"/>
          </a:p>
        </p:txBody>
      </p:sp>
      <p:pic>
        <p:nvPicPr>
          <p:cNvPr id="10" name="Graphic 9" descr="Star 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28455" y="2497822"/>
            <a:ext cx="1044000" cy="1044000"/>
          </a:xfrm>
          <a:prstGeom prst="rect">
            <a:avLst/>
          </a:prstGeom>
        </p:spPr>
      </p:pic>
      <p:pic>
        <p:nvPicPr>
          <p:cNvPr id="13" name="Graphic 12" descr="Star 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76018" y="2485668"/>
            <a:ext cx="1044000" cy="1044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algn="just"/>
            <a:r>
              <a:rPr lang="en-US">
                <a:latin typeface="Times New Roman" panose="02020603050405020304" pitchFamily="18" charset="0"/>
                <a:ea typeface="Times New Roman" panose="02020603050405020304" pitchFamily="18" charset="0"/>
                <a:cs typeface="Times New Roman" panose="02020603050405020304" pitchFamily="18" charset="0"/>
              </a:rPr>
              <a:t>Leaf detection is a field of study under the image recognition field of computer vision. Recognising leaves is of </a:t>
            </a:r>
            <a:r>
              <a:rPr lang="en-US" altLang="zh-CN">
                <a:latin typeface="Times New Roman" panose="02020603050405020304" pitchFamily="18" charset="0"/>
                <a:ea typeface="Times New Roman" panose="02020603050405020304" pitchFamily="18" charset="0"/>
                <a:cs typeface="Times New Roman" panose="02020603050405020304" pitchFamily="18" charset="0"/>
              </a:rPr>
              <a:t>a</a:t>
            </a:r>
            <a:r>
              <a:rPr lang="en-US">
                <a:latin typeface="Times New Roman" panose="02020603050405020304" pitchFamily="18" charset="0"/>
                <a:ea typeface="Times New Roman" panose="02020603050405020304" pitchFamily="18" charset="0"/>
                <a:cs typeface="Times New Roman" panose="02020603050405020304" pitchFamily="18" charset="0"/>
              </a:rPr>
              <a:t>tmost importance in biodiversity conservation.</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ea typeface="Times New Roman" panose="02020603050405020304" pitchFamily="18" charset="0"/>
                <a:cs typeface="Times New Roman" panose="02020603050405020304" pitchFamily="18" charset="0"/>
              </a:rPr>
              <a:t>The major project, detection of diseases in leaves, is also another important milestone in conserving not just biodiversity but also saving crops from disease spread.</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endParaRPr lang="en-US"/>
          </a:p>
        </p:txBody>
      </p:sp>
      <p:sp>
        <p:nvSpPr>
          <p:cNvPr id="3" name="Title 2"/>
          <p:cNvSpPr>
            <a:spLocks noGrp="1"/>
          </p:cNvSpPr>
          <p:nvPr>
            <p:ph type="title"/>
          </p:nvPr>
        </p:nvSpPr>
        <p:spPr/>
        <p:txBody>
          <a:bodyPr/>
          <a:p>
            <a:r>
              <a:rPr lang="en-US"/>
              <a:t>Introduction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1"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a:latin typeface="Times New Roman" panose="02020603050405020304" pitchFamily="18" charset="0"/>
                <a:ea typeface="Times New Roman" panose="02020603050405020304" pitchFamily="18" charset="0"/>
                <a:cs typeface="Times New Roman" panose="02020603050405020304" pitchFamily="18" charset="0"/>
                <a:sym typeface="+mn-ea"/>
              </a:rPr>
              <a:t>Farmers who grow potatoes are facing lot of economic losses every year</a:t>
            </a:r>
            <a:r>
              <a:rPr lang="en-I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ea typeface="Times New Roman" panose="02020603050405020304" pitchFamily="18" charset="0"/>
                <a:cs typeface="Times New Roman" panose="02020603050405020304" pitchFamily="18" charset="0"/>
                <a:sym typeface="+mn-ea"/>
              </a:rPr>
              <a:t>because of various diseases that can happen to a potato plant. </a:t>
            </a:r>
            <a:r>
              <a:rPr lang="en-I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IN" altLang="en-US">
              <a:latin typeface="Times New Roman" panose="02020603050405020304" pitchFamily="18" charset="0"/>
              <a:ea typeface="Times New Roman" panose="02020603050405020304" pitchFamily="18" charset="0"/>
              <a:cs typeface="Times New Roman" panose="02020603050405020304" pitchFamily="18" charset="0"/>
              <a:sym typeface="+mn-ea"/>
            </a:endParaRPr>
          </a:p>
          <a:p>
            <a:pPr algn="just"/>
            <a:r>
              <a:rPr lang="en-US">
                <a:latin typeface="Times New Roman" panose="02020603050405020304" pitchFamily="18" charset="0"/>
                <a:ea typeface="Times New Roman" panose="02020603050405020304" pitchFamily="18" charset="0"/>
                <a:cs typeface="Times New Roman" panose="02020603050405020304" pitchFamily="18" charset="0"/>
                <a:sym typeface="+mn-ea"/>
              </a:rPr>
              <a:t>There are two common diseases known as early blight and late blight early blight is</a:t>
            </a:r>
            <a:r>
              <a:rPr lang="en-I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ea typeface="Times New Roman" panose="02020603050405020304" pitchFamily="18" charset="0"/>
                <a:cs typeface="Times New Roman" panose="02020603050405020304" pitchFamily="18" charset="0"/>
                <a:sym typeface="+mn-ea"/>
              </a:rPr>
              <a:t>caused by a fungus and late blight is caused by a specific microorganism and if a</a:t>
            </a:r>
            <a:r>
              <a:rPr lang="en-I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ea typeface="Times New Roman" panose="02020603050405020304" pitchFamily="18" charset="0"/>
                <a:cs typeface="Times New Roman" panose="02020603050405020304" pitchFamily="18" charset="0"/>
                <a:sym typeface="+mn-ea"/>
              </a:rPr>
              <a:t>can detect these diseases early and apply appropriate treatment then</a:t>
            </a:r>
            <a:r>
              <a:rPr lang="en-I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ea typeface="Times New Roman" panose="02020603050405020304" pitchFamily="18" charset="0"/>
                <a:cs typeface="Times New Roman" panose="02020603050405020304" pitchFamily="18" charset="0"/>
                <a:sym typeface="+mn-ea"/>
              </a:rPr>
              <a:t>it can save lot of waste and prevent the economic loss. </a:t>
            </a:r>
            <a:endParaRPr lang="en-US">
              <a:latin typeface="Times New Roman" panose="02020603050405020304" pitchFamily="18" charset="0"/>
              <a:ea typeface="Times New Roman" panose="02020603050405020304" pitchFamily="18" charset="0"/>
              <a:cs typeface="Times New Roman" panose="02020603050405020304" pitchFamily="18" charset="0"/>
              <a:sym typeface="+mn-ea"/>
            </a:endParaRPr>
          </a:p>
          <a:p>
            <a:pPr algn="just"/>
            <a:r>
              <a:rPr lang="en-US">
                <a:latin typeface="Times New Roman" panose="02020603050405020304" pitchFamily="18" charset="0"/>
                <a:ea typeface="Times New Roman" panose="02020603050405020304" pitchFamily="18" charset="0"/>
                <a:cs typeface="Times New Roman" panose="02020603050405020304" pitchFamily="18" charset="0"/>
                <a:sym typeface="+mn-ea"/>
              </a:rPr>
              <a:t>The treatments for early blight </a:t>
            </a:r>
            <a:r>
              <a:rPr lang="en-I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ea typeface="Times New Roman" panose="02020603050405020304" pitchFamily="18" charset="0"/>
                <a:cs typeface="Times New Roman" panose="02020603050405020304" pitchFamily="18" charset="0"/>
                <a:sym typeface="+mn-ea"/>
              </a:rPr>
              <a:t>and late blight are little different so it's important that you accurately identify what</a:t>
            </a:r>
            <a:r>
              <a:rPr lang="en-IN" altLang="en-US">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ea typeface="Times New Roman" panose="02020603050405020304" pitchFamily="18" charset="0"/>
                <a:cs typeface="Times New Roman" panose="02020603050405020304" pitchFamily="18" charset="0"/>
                <a:sym typeface="+mn-ea"/>
              </a:rPr>
              <a:t>kind of disease is there in that potato plant.</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Title 3"/>
          <p:cNvSpPr>
            <a:spLocks noGrp="1"/>
          </p:cNvSpPr>
          <p:nvPr>
            <p:ph type="title"/>
          </p:nvPr>
        </p:nvSpPr>
        <p:spPr/>
        <p:txBody>
          <a:bodyPr/>
          <a:p>
            <a:r>
              <a:rPr lang="en-IN" altLang="en-US"/>
              <a:t>Motivation</a:t>
            </a:r>
            <a:endParaRPr lang="en-IN" alt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4294967295"/>
          </p:nvPr>
        </p:nvSpPr>
        <p:spPr>
          <a:xfrm>
            <a:off x="640080" y="1162685"/>
            <a:ext cx="10497185" cy="4100195"/>
          </a:xfrm>
        </p:spPr>
        <p:txBody>
          <a:bodyPr>
            <a:normAutofit lnSpcReduction="10000"/>
          </a:bodyPr>
          <a:p>
            <a:pPr algn="just"/>
            <a:r>
              <a:rPr lang="en-US"/>
              <a:t>I</a:t>
            </a:r>
            <a:r>
              <a:rPr lang="en-US">
                <a:latin typeface="Times New Roman" panose="02020603050405020304" pitchFamily="18" charset="0"/>
                <a:ea typeface="Times New Roman" panose="02020603050405020304" pitchFamily="18" charset="0"/>
                <a:cs typeface="Times New Roman" panose="02020603050405020304" pitchFamily="18" charset="0"/>
              </a:rPr>
              <a:t>n India, Agriculture is the main source of income.</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ea typeface="Times New Roman" panose="02020603050405020304" pitchFamily="18" charset="0"/>
                <a:cs typeface="Times New Roman" panose="02020603050405020304" pitchFamily="18" charset="0"/>
              </a:rPr>
              <a:t>Recognition of crop diseases are the major technical and economical importance in the agricultural Industry.</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ea typeface="Times New Roman" panose="02020603050405020304" pitchFamily="18" charset="0"/>
                <a:cs typeface="Times New Roman" panose="02020603050405020304" pitchFamily="18" charset="0"/>
              </a:rPr>
              <a:t>If crop disease is not identified at early stageit can affect to other crops too.</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ea typeface="Times New Roman" panose="02020603050405020304" pitchFamily="18" charset="0"/>
                <a:cs typeface="Times New Roman" panose="02020603050405020304" pitchFamily="18" charset="0"/>
              </a:rPr>
              <a:t>Disease affected plants constitute 10-30% of the total crop loss. </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altLang="en-US">
                <a:latin typeface="Times New Roman" panose="02020603050405020304" pitchFamily="18" charset="0"/>
                <a:ea typeface="Times New Roman" panose="02020603050405020304" pitchFamily="18" charset="0"/>
                <a:cs typeface="Times New Roman" panose="02020603050405020304" pitchFamily="18" charset="0"/>
              </a:rPr>
              <a:t>So there is strong motivation for introducing a system which can quickly and easily trained to work with different lightings, different angles to identify these  types of diseases</a:t>
            </a:r>
            <a:endParaRPr lang="en-I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294363" y="1700097"/>
            <a:ext cx="9603275" cy="3450613"/>
          </a:xfrm>
        </p:spPr>
        <p:txBody>
          <a:bodyPr/>
          <a:p>
            <a:pPr marL="0" indent="0" algn="just">
              <a:buNone/>
            </a:pPr>
            <a:r>
              <a:rPr lang="en-US" altLang="zh-CN">
                <a:latin typeface="Times New Roman" panose="02020603050405020304" pitchFamily="18" charset="0"/>
                <a:ea typeface="Times New Roman" panose="02020603050405020304" pitchFamily="18" charset="0"/>
                <a:cs typeface="Times New Roman" panose="02020603050405020304" pitchFamily="18" charset="0"/>
              </a:rPr>
              <a:t>Basically we have plant village datset that is available on kaggle. The images used in the dataset are from Switzerland region, we do not have any dataset of potato leaf from Indian region, but we have a datset from Pakistan region, as India and Pakistan share alike geographical condition so there will be  the maximum similarity between the leafs of potato from Indian region and Pakistani region. So first we train and test our model on Plant Village dataset then we will test our real accuracy on Pakistan dataset. </a:t>
            </a:r>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r>
              <a:rPr lang="en-US" altLang="zh-CN"/>
              <a:t>research objective</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294363" y="1706238"/>
            <a:ext cx="9603275" cy="3450613"/>
          </a:xfrm>
        </p:spPr>
        <p:txBody>
          <a:bodyPr>
            <a:normAutofit/>
          </a:bodyPr>
          <a:p>
            <a:pPr algn="just"/>
            <a:r>
              <a:rPr lang="en-US">
                <a:latin typeface="Times New Roman" panose="02020603050405020304" pitchFamily="18" charset="0"/>
                <a:ea typeface="Times New Roman" panose="02020603050405020304" pitchFamily="18" charset="0"/>
                <a:cs typeface="Times New Roman" panose="02020603050405020304" pitchFamily="18" charset="0"/>
              </a:rPr>
              <a:t>In our case we need to collect images of a healthy potato plant leaf and the potato plant</a:t>
            </a:r>
            <a:r>
              <a:rPr lang="en-IN" altLang="en-US">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which has early blight or a late blight disease.</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ea typeface="Times New Roman" panose="02020603050405020304" pitchFamily="18" charset="0"/>
                <a:cs typeface="Times New Roman" panose="02020603050405020304" pitchFamily="18" charset="0"/>
              </a:rPr>
              <a:t>We'll start with</a:t>
            </a:r>
            <a:r>
              <a:rPr lang="en-IN" altLang="en-US">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data collection first and then we'll look into model building.</a:t>
            </a:r>
            <a:r>
              <a:rPr lang="en-IN" altLang="en-US">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We'll also look into some of the ML Ops using TF serving.</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ea typeface="Times New Roman" panose="02020603050405020304" pitchFamily="18" charset="0"/>
                <a:cs typeface="Times New Roman" panose="02020603050405020304" pitchFamily="18" charset="0"/>
              </a:rPr>
              <a:t>We will build our backend server using fast API </a:t>
            </a:r>
            <a:r>
              <a:rPr lang="en-IN" altLang="en-US">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and then we'll deploy the model to Google Cloud  </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ea typeface="Times New Roman" panose="02020603050405020304" pitchFamily="18" charset="0"/>
                <a:cs typeface="Times New Roman" panose="02020603050405020304" pitchFamily="18" charset="0"/>
              </a:rPr>
              <a:t>and  we'll have Google Cloud functions and that these functions will be</a:t>
            </a:r>
            <a:r>
              <a:rPr lang="en-IN" altLang="en-US">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called by a mobile app written in React Native</a:t>
            </a:r>
            <a:endParaRPr 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r>
              <a:rPr lang="en-IN" altLang="en-US"/>
              <a:t>Features</a:t>
            </a:r>
            <a:endParaRPr lang="en-IN" altLang="en-US"/>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294363" y="1706238"/>
            <a:ext cx="9603275" cy="3450613"/>
          </a:xfrm>
        </p:spPr>
        <p:txBody>
          <a:bodyPr>
            <a:normAutofit fontScale="90000" lnSpcReduction="10000"/>
          </a:bodyPr>
          <a:p>
            <a:r>
              <a:rPr lang="en-US"/>
              <a:t>The dataset used in this study consist of potato leaf images from PlantVillage dataset. The dataset consists of 38 image classes; in this study, only three classes used for classification. The three leaf image classes used for disease classification system are infected by Late Blight, infected by Early Blight, and healthy potato leaves. The used dataset for the proposed system consists of 2150 colored leaf images with resolution 256×256 pixels. There are 1000 leaf images with L</a:t>
            </a:r>
            <a:r>
              <a:rPr lang="en-IN" altLang="en-US"/>
              <a:t>ate </a:t>
            </a:r>
            <a:r>
              <a:rPr lang="en-US"/>
              <a:t>B</a:t>
            </a:r>
            <a:r>
              <a:rPr lang="en-IN" altLang="en-US"/>
              <a:t>light</a:t>
            </a:r>
            <a:r>
              <a:rPr lang="en-US"/>
              <a:t>, 1000 leaf images with E</a:t>
            </a:r>
            <a:r>
              <a:rPr lang="en-IN" altLang="en-US"/>
              <a:t>arly </a:t>
            </a:r>
            <a:r>
              <a:rPr lang="en-US"/>
              <a:t>B</a:t>
            </a:r>
            <a:r>
              <a:rPr lang="en-IN" altLang="en-US"/>
              <a:t>light</a:t>
            </a:r>
            <a:r>
              <a:rPr lang="en-US"/>
              <a:t>, and 210 images of an uninfected or healthy leaf.Below figures shows samples of infected leaves and not infected leaf from the dataset</a:t>
            </a:r>
            <a:endParaRPr lang="en-US"/>
          </a:p>
          <a:p>
            <a:r>
              <a:rPr lang="en-IN" altLang="en-US"/>
              <a:t>Data Set Link - “</a:t>
            </a:r>
            <a:r>
              <a:rPr lang="en-IN" altLang="en-US" b="1" u="sng"/>
              <a:t>https://www.kaggle.com/emmarex/plantdisease</a:t>
            </a:r>
            <a:r>
              <a:rPr lang="en-IN" altLang="en-US"/>
              <a:t>”</a:t>
            </a:r>
            <a:endParaRPr lang="en-IN" altLang="en-US"/>
          </a:p>
          <a:p>
            <a:endParaRPr lang="en-IN" altLang="en-US"/>
          </a:p>
        </p:txBody>
      </p:sp>
      <p:sp>
        <p:nvSpPr>
          <p:cNvPr id="3" name="Title 2"/>
          <p:cNvSpPr>
            <a:spLocks noGrp="1"/>
          </p:cNvSpPr>
          <p:nvPr>
            <p:ph type="title"/>
          </p:nvPr>
        </p:nvSpPr>
        <p:spPr/>
        <p:txBody>
          <a:bodyPr/>
          <a:p>
            <a:r>
              <a:rPr lang="en-IN" altLang="en-US"/>
              <a:t>dataset</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0ba474dd-0cfd-4fd2-a58c-8e3d18dbe7c3___JR_HL 8395"/>
          <p:cNvPicPr>
            <a:picLocks noChangeAspect="1"/>
          </p:cNvPicPr>
          <p:nvPr>
            <p:ph idx="1"/>
          </p:nvPr>
        </p:nvPicPr>
        <p:blipFill>
          <a:blip r:embed="rId1"/>
          <a:stretch>
            <a:fillRect/>
          </a:stretch>
        </p:blipFill>
        <p:spPr>
          <a:xfrm>
            <a:off x="1312256" y="2228360"/>
            <a:ext cx="2636892" cy="2599753"/>
          </a:xfrm>
          <a:prstGeom prst="rect">
            <a:avLst/>
          </a:prstGeom>
        </p:spPr>
      </p:pic>
      <p:sp>
        <p:nvSpPr>
          <p:cNvPr id="7" name="Text Placeholder 6"/>
          <p:cNvSpPr>
            <a:spLocks noGrp="1"/>
          </p:cNvSpPr>
          <p:nvPr>
            <p:ph type="body" sz="half" idx="2"/>
          </p:nvPr>
        </p:nvSpPr>
        <p:spPr/>
        <p:txBody>
          <a:bodyPr/>
          <a:p>
            <a:r>
              <a:rPr lang="en-IN" altLang="en-US" sz="2000"/>
              <a:t>Late Blight</a:t>
            </a:r>
            <a:endParaRPr lang="en-IN" altLang="en-US"/>
          </a:p>
        </p:txBody>
      </p:sp>
      <p:sp>
        <p:nvSpPr>
          <p:cNvPr id="3" name="Title 2"/>
          <p:cNvSpPr>
            <a:spLocks noGrp="1"/>
          </p:cNvSpPr>
          <p:nvPr>
            <p:ph type="title"/>
          </p:nvPr>
        </p:nvSpPr>
        <p:spPr/>
        <p:txBody>
          <a:bodyPr/>
          <a:p>
            <a:r>
              <a:rPr lang="en-IN" altLang="en-US"/>
              <a:t>Sample Images</a:t>
            </a:r>
            <a:endParaRPr lang="en-IN" altLang="en-US"/>
          </a:p>
        </p:txBody>
      </p:sp>
      <p:pic>
        <p:nvPicPr>
          <p:cNvPr id="5" name="Content Placeholder 4" descr="0a6983a5-895e-4e68-9edb-88adf79211e9___RS_Early.B 9072"/>
          <p:cNvPicPr>
            <a:picLocks noChangeAspect="1"/>
          </p:cNvPicPr>
          <p:nvPr>
            <p:ph idx="12"/>
          </p:nvPr>
        </p:nvPicPr>
        <p:blipFill>
          <a:blip r:embed="rId2"/>
          <a:stretch>
            <a:fillRect/>
          </a:stretch>
        </p:blipFill>
        <p:spPr>
          <a:xfrm>
            <a:off x="4592897" y="2228360"/>
            <a:ext cx="2661652" cy="2674032"/>
          </a:xfrm>
          <a:prstGeom prst="rect">
            <a:avLst/>
          </a:prstGeom>
        </p:spPr>
      </p:pic>
      <p:sp>
        <p:nvSpPr>
          <p:cNvPr id="8" name="Text Placeholder 7"/>
          <p:cNvSpPr>
            <a:spLocks noGrp="1"/>
          </p:cNvSpPr>
          <p:nvPr>
            <p:ph type="body" sz="half" idx="14"/>
          </p:nvPr>
        </p:nvSpPr>
        <p:spPr/>
        <p:txBody>
          <a:bodyPr/>
          <a:p>
            <a:r>
              <a:rPr lang="en-IN" altLang="en-US" sz="2000"/>
              <a:t>Early Blight</a:t>
            </a:r>
            <a:endParaRPr lang="en-IN" altLang="en-US" sz="2000"/>
          </a:p>
        </p:txBody>
      </p:sp>
      <p:sp>
        <p:nvSpPr>
          <p:cNvPr id="9" name="Text Placeholder 8"/>
          <p:cNvSpPr>
            <a:spLocks noGrp="1"/>
          </p:cNvSpPr>
          <p:nvPr>
            <p:ph type="body" sz="half" idx="15"/>
          </p:nvPr>
        </p:nvSpPr>
        <p:spPr/>
        <p:txBody>
          <a:bodyPr/>
          <a:p>
            <a:r>
              <a:rPr lang="en-IN" altLang="en-US" sz="2000"/>
              <a:t>Healthy</a:t>
            </a:r>
            <a:endParaRPr lang="en-IN" altLang="en-US" sz="2000"/>
          </a:p>
        </p:txBody>
      </p:sp>
      <p:pic>
        <p:nvPicPr>
          <p:cNvPr id="6" name="Content Placeholder 5" descr="0c2628d4-8d64-48a9-a157-19a9c902e304___RS_LB 4590"/>
          <p:cNvPicPr>
            <a:picLocks noChangeAspect="1"/>
          </p:cNvPicPr>
          <p:nvPr>
            <p:ph idx="13"/>
          </p:nvPr>
        </p:nvPicPr>
        <p:blipFill>
          <a:blip r:embed="rId3"/>
          <a:stretch>
            <a:fillRect/>
          </a:stretch>
        </p:blipFill>
        <p:spPr>
          <a:xfrm>
            <a:off x="7799259" y="2228360"/>
            <a:ext cx="2773070" cy="2674032"/>
          </a:xfrm>
          <a:prstGeom prst="rect">
            <a:avLst/>
          </a:prstGeom>
        </p:spPr>
      </p:pic>
    </p:spTree>
  </p:cSld>
  <p:clrMapOvr>
    <a:masterClrMapping/>
  </p:clrMapOvr>
  <p:transition>
    <p:dissolve/>
  </p:transition>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4848</Words>
  <Application>WPS Presentation</Application>
  <PresentationFormat>Widescreen</PresentationFormat>
  <Paragraphs>153</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Arial Black</vt:lpstr>
      <vt:lpstr>Times New Roman</vt:lpstr>
      <vt:lpstr>Gill Sans MT</vt:lpstr>
      <vt:lpstr>Microsoft YaHei</vt:lpstr>
      <vt:lpstr>Arial Unicode MS</vt:lpstr>
      <vt:lpstr>Calibri</vt:lpstr>
      <vt:lpstr>Mangal</vt:lpstr>
      <vt:lpstr>Segoe Print</vt:lpstr>
      <vt:lpstr>Gallery</vt:lpstr>
      <vt:lpstr>Potato Disease Classification 		</vt:lpstr>
      <vt:lpstr>Outline</vt:lpstr>
      <vt:lpstr>Introduction</vt:lpstr>
      <vt:lpstr>Motivation</vt:lpstr>
      <vt:lpstr>PowerPoint 演示文稿</vt:lpstr>
      <vt:lpstr>research objective</vt:lpstr>
      <vt:lpstr>Features</vt:lpstr>
      <vt:lpstr>dataset</vt:lpstr>
      <vt:lpstr>Sample Images</vt:lpstr>
      <vt:lpstr>Algorithm used :  cnn</vt:lpstr>
      <vt:lpstr>Requirements</vt:lpstr>
      <vt:lpstr>flow diagram</vt:lpstr>
      <vt:lpstr>Importing the used tools and libraries</vt:lpstr>
      <vt:lpstr>Read the dataset</vt:lpstr>
      <vt:lpstr>Data Pre Processing</vt:lpstr>
      <vt:lpstr>Model Building</vt:lpstr>
      <vt:lpstr>data augmentation and model architecture</vt:lpstr>
      <vt:lpstr>PowerPoint 演示文稿</vt:lpstr>
      <vt:lpstr>compiling the model</vt:lpstr>
      <vt:lpstr>Model Training and Testing</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Potato Disease Classification 		</dc:title>
  <dc:creator/>
  <cp:lastModifiedBy>SHIVAM</cp:lastModifiedBy>
  <cp:revision>3</cp:revision>
  <dcterms:created xsi:type="dcterms:W3CDTF">2022-02-11T03:36:00Z</dcterms:created>
  <dcterms:modified xsi:type="dcterms:W3CDTF">2022-02-19T01:27:42Z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1033-11.2.0.10463</vt:lpwstr>
  </property>
  <property fmtid="{D5CDD505-2E9C-101B-9397-08002B2CF9AE}" pid="4" name="ICV">
    <vt:lpwstr>8F6595E0A47B4C0FB21896BCCFAF64CA</vt:lpwstr>
  </property>
</Properties>
</file>