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6" r:id="rId6"/>
    <p:sldId id="260" r:id="rId7"/>
    <p:sldId id="261" r:id="rId8"/>
    <p:sldId id="262" r:id="rId9"/>
    <p:sldId id="290" r:id="rId10"/>
    <p:sldId id="264" r:id="rId11"/>
    <p:sldId id="263" r:id="rId12"/>
    <p:sldId id="267" r:id="rId13"/>
    <p:sldId id="268" r:id="rId14"/>
    <p:sldId id="271" r:id="rId15"/>
    <p:sldId id="291" r:id="rId16"/>
    <p:sldId id="292"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29" autoAdjust="0"/>
    <p:restoredTop sz="94660"/>
  </p:normalViewPr>
  <p:slideViewPr>
    <p:cSldViewPr>
      <p:cViewPr varScale="1">
        <p:scale>
          <a:sx n="86" d="100"/>
          <a:sy n="86" d="100"/>
        </p:scale>
        <p:origin x="-155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F5DA54FC-B977-422F-AEA5-3F7A4B1B62C5}"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DB3FD6C-00EA-4B1D-9CB0-DE2B5CAF092D}" type="slidenum">
              <a:rPr lang="en-US" smtClean="0"/>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A54FC-B977-422F-AEA5-3F7A4B1B62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3FD6C-00EA-4B1D-9CB0-DE2B5CAF092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A54FC-B977-422F-AEA5-3F7A4B1B62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3FD6C-00EA-4B1D-9CB0-DE2B5CAF092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DA54FC-B977-422F-AEA5-3F7A4B1B62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3FD6C-00EA-4B1D-9CB0-DE2B5CAF092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F5DA54FC-B977-422F-AEA5-3F7A4B1B62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3FD6C-00EA-4B1D-9CB0-DE2B5CAF092D}" type="slidenum">
              <a:rPr lang="en-US" smtClean="0"/>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DA54FC-B977-422F-AEA5-3F7A4B1B62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3FD6C-00EA-4B1D-9CB0-DE2B5CAF092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DA54FC-B977-422F-AEA5-3F7A4B1B62C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3FD6C-00EA-4B1D-9CB0-DE2B5CAF092D}" type="slidenum">
              <a:rPr lang="en-US" smtClean="0"/>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DA54FC-B977-422F-AEA5-3F7A4B1B62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3FD6C-00EA-4B1D-9CB0-DE2B5CAF092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A54FC-B977-422F-AEA5-3F7A4B1B62C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3FD6C-00EA-4B1D-9CB0-DE2B5CAF092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DA54FC-B977-422F-AEA5-3F7A4B1B62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3FD6C-00EA-4B1D-9CB0-DE2B5CAF092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F5DA54FC-B977-422F-AEA5-3F7A4B1B62C5}" type="datetimeFigureOut">
              <a:rPr lang="en-US" smtClean="0"/>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ADB3FD6C-00EA-4B1D-9CB0-DE2B5CAF092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F5DA54FC-B977-422F-AEA5-3F7A4B1B62C5}" type="datetimeFigureOut">
              <a:rPr lang="en-US" smtClean="0"/>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ADB3FD6C-00EA-4B1D-9CB0-DE2B5CAF092D}"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panose="05000000000000000000"/>
        <a:buChar char=""/>
        <a:defRPr kumimoji="0"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62000" y="3505200"/>
            <a:ext cx="8077200" cy="1673352"/>
          </a:xfrm>
        </p:spPr>
        <p:txBody>
          <a:bodyPr>
            <a:noAutofit/>
          </a:bodyPr>
          <a:lstStyle/>
          <a:p>
            <a:pPr algn="ctr"/>
            <a:r>
              <a:rPr lang="en-IN" altLang="en-US" sz="4400" dirty="0">
                <a:solidFill>
                  <a:srgbClr val="FFC000"/>
                </a:solidFill>
              </a:rPr>
              <a:t>REAL ESTATE PRICE PREDICTION USING MACHINE LEARNING ALGORITHMS</a:t>
            </a:r>
            <a:br>
              <a:rPr lang="en-IN" altLang="en-US" sz="4400" dirty="0">
                <a:solidFill>
                  <a:srgbClr val="FFC000"/>
                </a:solidFill>
              </a:rPr>
            </a:br>
            <a:endParaRPr lang="en-IN" altLang="en-US" sz="4400" dirty="0">
              <a:solidFill>
                <a:srgbClr val="FFC000"/>
              </a:solidFill>
            </a:endParaRPr>
          </a:p>
        </p:txBody>
      </p:sp>
      <p:sp>
        <p:nvSpPr>
          <p:cNvPr id="3" name="Subtitle 2"/>
          <p:cNvSpPr>
            <a:spLocks noGrp="1"/>
          </p:cNvSpPr>
          <p:nvPr>
            <p:ph type="subTitle" idx="1"/>
          </p:nvPr>
        </p:nvSpPr>
        <p:spPr>
          <a:xfrm>
            <a:off x="1828800" y="5486400"/>
            <a:ext cx="8382000" cy="1185204"/>
          </a:xfrm>
        </p:spPr>
        <p:txBody>
          <a:bodyPr/>
          <a:lstStyle/>
          <a:p>
            <a:pPr algn="ctr"/>
            <a:r>
              <a:rPr lang="en-US" sz="2400" b="1" i="1" dirty="0" smtClean="0">
                <a:solidFill>
                  <a:schemeClr val="tx1">
                    <a:lumMod val="75000"/>
                  </a:schemeClr>
                </a:solidFill>
              </a:rPr>
              <a:t>By : </a:t>
            </a:r>
            <a:r>
              <a:rPr lang="en-IN" altLang="en-US" sz="2400" b="1" i="1" dirty="0" smtClean="0">
                <a:solidFill>
                  <a:schemeClr val="tx1">
                    <a:lumMod val="75000"/>
                  </a:schemeClr>
                </a:solidFill>
              </a:rPr>
              <a:t>  </a:t>
            </a:r>
            <a:r>
              <a:rPr lang="en-US" sz="2400" b="1" i="1" dirty="0" smtClean="0">
                <a:solidFill>
                  <a:schemeClr val="tx1">
                    <a:lumMod val="75000"/>
                  </a:schemeClr>
                </a:solidFill>
              </a:rPr>
              <a:t>Shivam Tripathi (181500675)</a:t>
            </a:r>
            <a:endParaRPr lang="en-US" sz="2400" b="1" i="1" dirty="0" smtClean="0">
              <a:solidFill>
                <a:schemeClr val="tx1">
                  <a:lumMod val="75000"/>
                </a:schemeClr>
              </a:solidFill>
            </a:endParaRPr>
          </a:p>
          <a:p>
            <a:pPr algn="ctr"/>
            <a:r>
              <a:rPr lang="en-US" sz="2400" b="1" i="1" dirty="0" smtClean="0">
                <a:solidFill>
                  <a:schemeClr val="tx1">
                    <a:lumMod val="75000"/>
                  </a:schemeClr>
                </a:solidFill>
              </a:rPr>
              <a:t>          Shubham S</a:t>
            </a:r>
            <a:r>
              <a:rPr lang="en-IN" altLang="en-US" sz="2400" b="1" i="1" dirty="0" smtClean="0">
                <a:solidFill>
                  <a:schemeClr val="tx1">
                    <a:lumMod val="75000"/>
                  </a:schemeClr>
                </a:solidFill>
              </a:rPr>
              <a:t>ingh</a:t>
            </a:r>
            <a:r>
              <a:rPr lang="en-US" sz="2400" b="1" i="1" dirty="0" smtClean="0">
                <a:solidFill>
                  <a:schemeClr val="tx1">
                    <a:lumMod val="75000"/>
                  </a:schemeClr>
                </a:solidFill>
              </a:rPr>
              <a:t>(181500</a:t>
            </a:r>
            <a:r>
              <a:rPr lang="en-IN" altLang="en-US" sz="2400" b="1" i="1" dirty="0" smtClean="0">
                <a:solidFill>
                  <a:schemeClr val="tx1">
                    <a:lumMod val="75000"/>
                  </a:schemeClr>
                </a:solidFill>
              </a:rPr>
              <a:t>698</a:t>
            </a:r>
            <a:r>
              <a:rPr lang="en-US" sz="2400" b="1" i="1" dirty="0" smtClean="0">
                <a:solidFill>
                  <a:schemeClr val="tx1">
                    <a:lumMod val="75000"/>
                  </a:schemeClr>
                </a:solidFill>
              </a:rPr>
              <a:t>)</a:t>
            </a:r>
            <a:endParaRPr lang="en-US" sz="2400" b="1" i="1" dirty="0">
              <a:solidFill>
                <a:schemeClr val="accent2">
                  <a:lumMod val="75000"/>
                </a:schemeClr>
              </a:solidFill>
            </a:endParaRPr>
          </a:p>
        </p:txBody>
      </p:sp>
      <p:pic>
        <p:nvPicPr>
          <p:cNvPr id="5" name="Picture 4" descr="GLA_University_logo.png"/>
          <p:cNvPicPr>
            <a:picLocks noChangeAspect="1"/>
          </p:cNvPicPr>
          <p:nvPr/>
        </p:nvPicPr>
        <p:blipFill>
          <a:blip r:embed="rId1"/>
          <a:stretch>
            <a:fillRect/>
          </a:stretch>
        </p:blipFill>
        <p:spPr>
          <a:xfrm>
            <a:off x="2971800" y="609600"/>
            <a:ext cx="3276600" cy="2743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5400" dirty="0" smtClean="0"/>
              <a:t>DATA</a:t>
            </a:r>
            <a:r>
              <a:rPr sz="5400" smtClean="0"/>
              <a:t> S</a:t>
            </a:r>
            <a:r>
              <a:rPr lang="en-US" sz="5400" dirty="0" smtClean="0"/>
              <a:t>PLITING</a:t>
            </a:r>
            <a:endParaRPr lang="en-US" sz="5400" dirty="0"/>
          </a:p>
        </p:txBody>
      </p:sp>
      <p:sp>
        <p:nvSpPr>
          <p:cNvPr id="2" name="Content Placeholder 1"/>
          <p:cNvSpPr>
            <a:spLocks noGrp="1"/>
          </p:cNvSpPr>
          <p:nvPr>
            <p:ph idx="1"/>
          </p:nvPr>
        </p:nvSpPr>
        <p:spPr/>
        <p:txBody>
          <a:bodyPr/>
          <a:lstStyle/>
          <a:p>
            <a:pPr>
              <a:buNone/>
            </a:pPr>
            <a:r>
              <a:rPr lang="en-IN" altLang="en-US" dirty="0" smtClean="0"/>
              <a:t> 	</a:t>
            </a:r>
            <a:r>
              <a:rPr lang="en-US" dirty="0" smtClean="0"/>
              <a:t>We divided our Data set randomly into a training set and test set .</a:t>
            </a:r>
            <a:endParaRPr lang="en-US" dirty="0" smtClean="0"/>
          </a:p>
          <a:p>
            <a:pPr>
              <a:buNone/>
            </a:pPr>
            <a:endParaRPr lang="en-US" dirty="0" smtClean="0"/>
          </a:p>
          <a:p>
            <a:pPr>
              <a:buNone/>
            </a:pPr>
            <a:endParaRPr lang="en-US" dirty="0"/>
          </a:p>
        </p:txBody>
      </p:sp>
      <p:pic>
        <p:nvPicPr>
          <p:cNvPr id="5" name="Picture 4"/>
          <p:cNvPicPr>
            <a:picLocks noChangeAspect="1"/>
          </p:cNvPicPr>
          <p:nvPr/>
        </p:nvPicPr>
        <p:blipFill>
          <a:blip r:embed="rId1"/>
          <a:stretch>
            <a:fillRect/>
          </a:stretch>
        </p:blipFill>
        <p:spPr>
          <a:xfrm>
            <a:off x="1219200" y="3124200"/>
            <a:ext cx="7016750" cy="12496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mtClean="0"/>
              <a:t>D</a:t>
            </a:r>
            <a:r>
              <a:rPr lang="en-US" dirty="0" smtClean="0"/>
              <a:t>ATA</a:t>
            </a:r>
            <a:r>
              <a:rPr smtClean="0"/>
              <a:t> M</a:t>
            </a:r>
            <a:r>
              <a:rPr lang="en-US" dirty="0" smtClean="0"/>
              <a:t>ODELLING</a:t>
            </a:r>
            <a:endParaRPr lang="en-US" dirty="0"/>
          </a:p>
        </p:txBody>
      </p:sp>
      <p:sp>
        <p:nvSpPr>
          <p:cNvPr id="2" name="Content Placeholder 1"/>
          <p:cNvSpPr>
            <a:spLocks noGrp="1"/>
          </p:cNvSpPr>
          <p:nvPr>
            <p:ph idx="1"/>
          </p:nvPr>
        </p:nvSpPr>
        <p:spPr/>
        <p:txBody>
          <a:bodyPr/>
          <a:lstStyle/>
          <a:p>
            <a:pPr>
              <a:buNone/>
            </a:pPr>
            <a:r>
              <a:rPr lang="en-US" sz="3200" dirty="0" smtClean="0"/>
              <a:t>We have implemented and compared machine learning regression model like :</a:t>
            </a:r>
            <a:endParaRPr lang="en-US" sz="3200" dirty="0" smtClean="0"/>
          </a:p>
          <a:p>
            <a:pPr>
              <a:buNone/>
            </a:pPr>
            <a:endParaRPr lang="en-US" sz="3200" dirty="0" smtClean="0"/>
          </a:p>
          <a:p>
            <a:pPr>
              <a:buFont typeface="Wingdings" panose="05000000000000000000" pitchFamily="2" charset="2"/>
              <a:buChar char="Ø"/>
            </a:pPr>
            <a:r>
              <a:rPr lang="en-US" sz="3200" dirty="0" smtClean="0"/>
              <a:t>L</a:t>
            </a:r>
            <a:r>
              <a:rPr lang="en-IN" altLang="en-US" sz="3200" dirty="0" smtClean="0"/>
              <a:t>inear</a:t>
            </a:r>
            <a:r>
              <a:rPr lang="en-US" sz="3200" dirty="0" smtClean="0"/>
              <a:t> Regression</a:t>
            </a:r>
            <a:endParaRPr lang="en-US" sz="3200" dirty="0" smtClean="0"/>
          </a:p>
          <a:p>
            <a:pPr>
              <a:buFont typeface="Wingdings" panose="05000000000000000000" pitchFamily="2" charset="2"/>
              <a:buChar char="Ø"/>
            </a:pPr>
            <a:r>
              <a:rPr lang="en-IN" altLang="en-US" sz="3200" dirty="0" smtClean="0"/>
              <a:t>Lasso</a:t>
            </a:r>
            <a:endParaRPr lang="en-US" sz="3200" dirty="0" smtClean="0"/>
          </a:p>
          <a:p>
            <a:pPr>
              <a:buFont typeface="Wingdings" panose="05000000000000000000" pitchFamily="2" charset="2"/>
              <a:buChar char="Ø"/>
            </a:pPr>
            <a:r>
              <a:rPr lang="en-US" sz="3200" dirty="0" smtClean="0"/>
              <a:t>Decision Tree</a:t>
            </a:r>
            <a:endParaRPr lang="en-US" sz="3200" dirty="0" smtClean="0"/>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altLang="en-US" dirty="0"/>
              <a:t>MODEL BUILDING</a:t>
            </a:r>
            <a:endParaRPr lang="en-IN" altLang="en-US" dirty="0"/>
          </a:p>
        </p:txBody>
      </p:sp>
      <p:pic>
        <p:nvPicPr>
          <p:cNvPr id="5" name="Content Placeholder 4"/>
          <p:cNvPicPr>
            <a:picLocks noChangeAspect="1"/>
          </p:cNvPicPr>
          <p:nvPr>
            <p:ph sz="half" idx="1"/>
          </p:nvPr>
        </p:nvPicPr>
        <p:blipFill>
          <a:blip r:embed="rId1"/>
          <a:stretch>
            <a:fillRect/>
          </a:stretch>
        </p:blipFill>
        <p:spPr>
          <a:xfrm>
            <a:off x="304800" y="1210310"/>
            <a:ext cx="4038600" cy="2295525"/>
          </a:xfrm>
          <a:prstGeom prst="rect">
            <a:avLst/>
          </a:prstGeom>
        </p:spPr>
      </p:pic>
      <p:pic>
        <p:nvPicPr>
          <p:cNvPr id="6" name="Content Placeholder 5"/>
          <p:cNvPicPr>
            <a:picLocks noChangeAspect="1"/>
          </p:cNvPicPr>
          <p:nvPr>
            <p:ph sz="half" idx="2"/>
          </p:nvPr>
        </p:nvPicPr>
        <p:blipFill>
          <a:blip r:embed="rId2"/>
          <a:stretch>
            <a:fillRect/>
          </a:stretch>
        </p:blipFill>
        <p:spPr>
          <a:xfrm>
            <a:off x="304800" y="3505835"/>
            <a:ext cx="4038600" cy="3124200"/>
          </a:xfrm>
          <a:prstGeom prst="rect">
            <a:avLst/>
          </a:prstGeom>
        </p:spPr>
      </p:pic>
      <p:pic>
        <p:nvPicPr>
          <p:cNvPr id="7" name="Picture 6"/>
          <p:cNvPicPr>
            <a:picLocks noChangeAspect="1"/>
          </p:cNvPicPr>
          <p:nvPr/>
        </p:nvPicPr>
        <p:blipFill>
          <a:blip r:embed="rId3"/>
          <a:stretch>
            <a:fillRect/>
          </a:stretch>
        </p:blipFill>
        <p:spPr>
          <a:xfrm>
            <a:off x="4419600" y="1210310"/>
            <a:ext cx="4286885" cy="36709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z="5400" smtClean="0"/>
              <a:t>RESULT</a:t>
            </a:r>
            <a:endParaRPr lang="en-US" sz="5400" dirty="0"/>
          </a:p>
        </p:txBody>
      </p:sp>
      <p:sp>
        <p:nvSpPr>
          <p:cNvPr id="5" name="Content Placeholder 4"/>
          <p:cNvSpPr>
            <a:spLocks noGrp="1"/>
          </p:cNvSpPr>
          <p:nvPr>
            <p:ph idx="1"/>
          </p:nvPr>
        </p:nvSpPr>
        <p:spPr/>
        <p:txBody>
          <a:bodyPr/>
          <a:lstStyle/>
          <a:p>
            <a:endParaRPr lang="en-US" dirty="0" smtClean="0"/>
          </a:p>
          <a:p>
            <a:endParaRPr lang="en-US" dirty="0"/>
          </a:p>
        </p:txBody>
      </p:sp>
      <p:graphicFrame>
        <p:nvGraphicFramePr>
          <p:cNvPr id="8" name="Table 7"/>
          <p:cNvGraphicFramePr>
            <a:graphicFrameLocks noGrp="1"/>
          </p:cNvGraphicFramePr>
          <p:nvPr/>
        </p:nvGraphicFramePr>
        <p:xfrm>
          <a:off x="1600200" y="1828800"/>
          <a:ext cx="6096000" cy="2782570"/>
        </p:xfrm>
        <a:graphic>
          <a:graphicData uri="http://schemas.openxmlformats.org/drawingml/2006/table">
            <a:tbl>
              <a:tblPr firstRow="1" bandRow="1">
                <a:tableStyleId>{775DCB02-9BB8-47FD-8907-85C794F793BA}</a:tableStyleId>
              </a:tblPr>
              <a:tblGrid>
                <a:gridCol w="3048000"/>
                <a:gridCol w="3048000"/>
              </a:tblGrid>
              <a:tr h="490220">
                <a:tc>
                  <a:txBody>
                    <a:bodyPr/>
                    <a:lstStyle/>
                    <a:p>
                      <a:pPr algn="ctr"/>
                      <a:r>
                        <a:rPr lang="en-US" sz="2000" b="1" dirty="0" smtClean="0">
                          <a:solidFill>
                            <a:schemeClr val="bg1"/>
                          </a:solidFill>
                        </a:rPr>
                        <a:t>Model Applied</a:t>
                      </a:r>
                      <a:endParaRPr lang="en-US" sz="2000" b="1" dirty="0">
                        <a:solidFill>
                          <a:schemeClr val="bg1"/>
                        </a:solidFill>
                      </a:endParaRPr>
                    </a:p>
                  </a:txBody>
                  <a:tcPr/>
                </a:tc>
                <a:tc>
                  <a:txBody>
                    <a:bodyPr/>
                    <a:lstStyle/>
                    <a:p>
                      <a:pPr algn="ctr"/>
                      <a:r>
                        <a:rPr lang="en-US" sz="2000" dirty="0" smtClean="0">
                          <a:solidFill>
                            <a:schemeClr val="bg1"/>
                          </a:solidFill>
                        </a:rPr>
                        <a:t>Accuracy</a:t>
                      </a:r>
                      <a:endParaRPr lang="en-US" sz="2000" dirty="0">
                        <a:solidFill>
                          <a:schemeClr val="bg1"/>
                        </a:solidFill>
                      </a:endParaRPr>
                    </a:p>
                  </a:txBody>
                  <a:tcPr/>
                </a:tc>
              </a:tr>
              <a:tr h="457835">
                <a:tc>
                  <a:txBody>
                    <a:bodyPr/>
                    <a:lstStyle/>
                    <a:p>
                      <a:r>
                        <a:rPr lang="en-US" dirty="0" smtClean="0"/>
                        <a:t>L</a:t>
                      </a:r>
                      <a:r>
                        <a:rPr lang="en-IN" altLang="en-US" dirty="0" smtClean="0"/>
                        <a:t>inear</a:t>
                      </a:r>
                      <a:r>
                        <a:rPr lang="en-US" dirty="0" smtClean="0"/>
                        <a:t> Regression</a:t>
                      </a:r>
                      <a:endParaRPr lang="en-US" dirty="0"/>
                    </a:p>
                  </a:txBody>
                  <a:tcPr/>
                </a:tc>
                <a:tc>
                  <a:txBody>
                    <a:bodyPr/>
                    <a:lstStyle/>
                    <a:p>
                      <a:pPr algn="ctr"/>
                      <a:r>
                        <a:rPr lang="en-US" dirty="0" smtClean="0">
                          <a:latin typeface="+mn-lt"/>
                        </a:rPr>
                        <a:t>0.8</a:t>
                      </a:r>
                      <a:r>
                        <a:rPr lang="en-IN" altLang="en-US" dirty="0" smtClean="0">
                          <a:latin typeface="+mn-lt"/>
                        </a:rPr>
                        <a:t>477</a:t>
                      </a:r>
                      <a:endParaRPr lang="en-IN" altLang="en-US" dirty="0" smtClean="0">
                        <a:latin typeface="+mn-lt"/>
                      </a:endParaRPr>
                    </a:p>
                  </a:txBody>
                  <a:tcPr/>
                </a:tc>
              </a:tr>
              <a:tr h="459105">
                <a:tc>
                  <a:txBody>
                    <a:bodyPr/>
                    <a:lstStyle/>
                    <a:p>
                      <a:r>
                        <a:rPr lang="en-IN" altLang="en-US" dirty="0"/>
                        <a:t>Lasso</a:t>
                      </a:r>
                      <a:endParaRPr lang="en-IN" altLang="en-US" dirty="0"/>
                    </a:p>
                  </a:txBody>
                  <a:tcPr/>
                </a:tc>
                <a:tc>
                  <a:txBody>
                    <a:bodyPr/>
                    <a:lstStyle/>
                    <a:p>
                      <a:pPr algn="ctr"/>
                      <a:r>
                        <a:rPr lang="en-US" dirty="0" smtClean="0"/>
                        <a:t>0.</a:t>
                      </a:r>
                      <a:r>
                        <a:rPr lang="en-IN" altLang="en-US" dirty="0" smtClean="0"/>
                        <a:t>7267</a:t>
                      </a:r>
                      <a:endParaRPr lang="en-IN" altLang="en-US" dirty="0" smtClean="0"/>
                    </a:p>
                  </a:txBody>
                  <a:tcPr/>
                </a:tc>
              </a:tr>
              <a:tr h="457835">
                <a:tc>
                  <a:txBody>
                    <a:bodyPr/>
                    <a:lstStyle/>
                    <a:p>
                      <a:r>
                        <a:rPr lang="en-US" dirty="0" smtClean="0"/>
                        <a:t>Decision Tree</a:t>
                      </a:r>
                      <a:endParaRPr lang="en-US" dirty="0"/>
                    </a:p>
                  </a:txBody>
                  <a:tcPr/>
                </a:tc>
                <a:tc>
                  <a:txBody>
                    <a:bodyPr/>
                    <a:lstStyle/>
                    <a:p>
                      <a:pPr algn="ctr"/>
                      <a:r>
                        <a:rPr lang="en-US" dirty="0" smtClean="0"/>
                        <a:t>0.</a:t>
                      </a:r>
                      <a:r>
                        <a:rPr lang="en-IN" altLang="en-US" dirty="0" smtClean="0"/>
                        <a:t>6927</a:t>
                      </a:r>
                      <a:endParaRPr lang="en-IN" altLang="en-US" dirty="0" smtClean="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MODEL TESTING</a:t>
            </a:r>
            <a:endParaRPr lang="en-IN" altLang="en-US"/>
          </a:p>
        </p:txBody>
      </p:sp>
      <p:pic>
        <p:nvPicPr>
          <p:cNvPr id="4" name="Content Placeholder 3"/>
          <p:cNvPicPr>
            <a:picLocks noChangeAspect="1"/>
          </p:cNvPicPr>
          <p:nvPr>
            <p:ph idx="1"/>
          </p:nvPr>
        </p:nvPicPr>
        <p:blipFill>
          <a:blip r:embed="rId1"/>
          <a:stretch>
            <a:fillRect/>
          </a:stretch>
        </p:blipFill>
        <p:spPr>
          <a:xfrm>
            <a:off x="2895600" y="1524000"/>
            <a:ext cx="4098290" cy="457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CLIENT PAGE</a:t>
            </a:r>
            <a:endParaRPr lang="en-IN" altLang="en-US"/>
          </a:p>
        </p:txBody>
      </p:sp>
      <p:pic>
        <p:nvPicPr>
          <p:cNvPr id="4" name="Content Placeholder 3"/>
          <p:cNvPicPr>
            <a:picLocks noChangeAspect="1"/>
          </p:cNvPicPr>
          <p:nvPr>
            <p:ph idx="1"/>
          </p:nvPr>
        </p:nvPicPr>
        <p:blipFill>
          <a:blip r:embed="rId1"/>
          <a:stretch>
            <a:fillRect/>
          </a:stretch>
        </p:blipFill>
        <p:spPr>
          <a:xfrm>
            <a:off x="2590800" y="1752600"/>
            <a:ext cx="4638040" cy="4572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53000"/>
            <a:ext cx="7772400" cy="914400"/>
          </a:xfrm>
        </p:spPr>
        <p:txBody>
          <a:bodyPr/>
          <a:lstStyle/>
          <a:p>
            <a:pPr algn="ctr"/>
            <a:r>
              <a:rPr lang="en-US" sz="4400" b="1" i="1" dirty="0" smtClean="0"/>
              <a:t>THANKYOU</a:t>
            </a:r>
            <a:endParaRPr lang="en-US" sz="4400" b="1" i="1" dirty="0"/>
          </a:p>
        </p:txBody>
      </p:sp>
      <p:pic>
        <p:nvPicPr>
          <p:cNvPr id="4" name="Content Placeholder 3" descr="1.jpg"/>
          <p:cNvPicPr>
            <a:picLocks noGrp="1" noChangeAspect="1"/>
          </p:cNvPicPr>
          <p:nvPr>
            <p:ph idx="1"/>
          </p:nvPr>
        </p:nvPicPr>
        <p:blipFill>
          <a:blip r:embed="rId1"/>
          <a:stretch>
            <a:fillRect/>
          </a:stretch>
        </p:blipFill>
        <p:spPr>
          <a:xfrm>
            <a:off x="914400" y="228600"/>
            <a:ext cx="7924800" cy="3962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5400" dirty="0" smtClean="0">
                <a:solidFill>
                  <a:schemeClr val="accent1">
                    <a:lumMod val="60000"/>
                    <a:lumOff val="40000"/>
                  </a:schemeClr>
                </a:solidFill>
              </a:rPr>
              <a:t>INTRODUCTION</a:t>
            </a:r>
            <a:endParaRPr lang="en-US" sz="5400" dirty="0">
              <a:solidFill>
                <a:schemeClr val="accent1">
                  <a:lumMod val="60000"/>
                  <a:lumOff val="40000"/>
                </a:schemeClr>
              </a:solidFill>
            </a:endParaRPr>
          </a:p>
        </p:txBody>
      </p:sp>
      <p:sp>
        <p:nvSpPr>
          <p:cNvPr id="2" name="Content Placeholder 1"/>
          <p:cNvSpPr>
            <a:spLocks noGrp="1"/>
          </p:cNvSpPr>
          <p:nvPr>
            <p:ph idx="1"/>
          </p:nvPr>
        </p:nvSpPr>
        <p:spPr/>
        <p:txBody>
          <a:bodyPr>
            <a:normAutofit fontScale="90000"/>
          </a:bodyPr>
          <a:lstStyle/>
          <a:p>
            <a:pPr>
              <a:buClr>
                <a:schemeClr val="tx1">
                  <a:lumMod val="95000"/>
                  <a:lumOff val="5000"/>
                </a:schemeClr>
              </a:buClr>
              <a:buFont typeface="Wingdings" panose="05000000000000000000" pitchFamily="2" charset="2"/>
              <a:buChar char="v"/>
            </a:pPr>
            <a:r>
              <a:rPr lang="en-US" sz="2000" dirty="0" smtClean="0"/>
              <a:t>Housing prices are an important reflection of the economy, and housing</a:t>
            </a:r>
            <a:r>
              <a:rPr lang="en-IN" altLang="en-US" sz="2000" dirty="0" smtClean="0"/>
              <a:t> </a:t>
            </a:r>
            <a:r>
              <a:rPr lang="en-US" sz="2000" dirty="0" smtClean="0"/>
              <a:t>price ranges are of great interest for both buyers and sellers. In this project. house prices willbe predicted given explanatory variables that cover many aspects of residential houses. Ascontinuous house prices, they will be predicted with various regression techniques asindividual price ranges,they will be predicted with classification methods. The goal of thisproject is to create a regression model and a classification model that are able to accuratelyestimate the price of the house given the features.</a:t>
            </a:r>
            <a:endParaRPr lang="en-US" sz="2000" dirty="0" smtClean="0"/>
          </a:p>
          <a:p>
            <a:pPr>
              <a:buClr>
                <a:schemeClr val="tx1">
                  <a:lumMod val="95000"/>
                  <a:lumOff val="5000"/>
                </a:schemeClr>
              </a:buClr>
              <a:buFont typeface="Wingdings" panose="05000000000000000000" pitchFamily="2" charset="2"/>
              <a:buChar char="v"/>
            </a:pPr>
            <a:r>
              <a:rPr lang="en-US" sz="2000" dirty="0" smtClean="0"/>
              <a:t>The House price forecasting is an important topic of real estate. The literatureattempts to derive useful knowledge from historical data of property markets. Machine</a:t>
            </a:r>
            <a:r>
              <a:rPr lang="en-IN" altLang="en-US" sz="2000" dirty="0" smtClean="0"/>
              <a:t> </a:t>
            </a:r>
            <a:r>
              <a:rPr lang="en-US" sz="2000" dirty="0" smtClean="0"/>
              <a:t>learning techniques are applied to analyze historical property transactions in Banglore todiscover useful models for house buyers and sellers. Revealed is the high discrepancybetween house prices in the most expensive and most affordable suburbs in the city of</a:t>
            </a:r>
            <a:r>
              <a:rPr lang="en-IN" altLang="en-US" sz="2000" dirty="0" smtClean="0"/>
              <a:t> </a:t>
            </a:r>
            <a:r>
              <a:rPr lang="en-US" sz="2000" dirty="0" smtClean="0"/>
              <a:t>Banglore.</a:t>
            </a: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TOOLS AND LIBRARY USED</a:t>
            </a:r>
            <a:endParaRPr lang="en-US" dirty="0"/>
          </a:p>
        </p:txBody>
      </p:sp>
      <p:sp>
        <p:nvSpPr>
          <p:cNvPr id="3" name="Content Placeholder 2"/>
          <p:cNvSpPr>
            <a:spLocks noGrp="1"/>
          </p:cNvSpPr>
          <p:nvPr>
            <p:ph idx="1"/>
          </p:nvPr>
        </p:nvSpPr>
        <p:spPr>
          <a:xfrm>
            <a:off x="457200" y="1905000"/>
            <a:ext cx="8153400" cy="4191000"/>
          </a:xfrm>
        </p:spPr>
        <p:txBody>
          <a:bodyPr/>
          <a:lstStyle/>
          <a:p>
            <a:pPr>
              <a:buFont typeface="Wingdings" panose="05000000000000000000" pitchFamily="2" charset="2"/>
              <a:buChar char="v"/>
            </a:pPr>
            <a:r>
              <a:rPr lang="en-US" dirty="0" smtClean="0"/>
              <a:t>Numpy and Pandas : for analysing and manipulating data</a:t>
            </a:r>
            <a:endParaRPr lang="en-US" dirty="0" smtClean="0"/>
          </a:p>
          <a:p>
            <a:pPr>
              <a:buFont typeface="Wingdings" panose="05000000000000000000" pitchFamily="2" charset="2"/>
              <a:buChar char="v"/>
            </a:pPr>
            <a:r>
              <a:rPr lang="en-US" dirty="0" smtClean="0"/>
              <a:t>Matplotlib and Seaborn : for plotting the graph</a:t>
            </a:r>
            <a:endParaRPr lang="en-US" dirty="0" smtClean="0"/>
          </a:p>
          <a:p>
            <a:pPr>
              <a:buFont typeface="Wingdings" panose="05000000000000000000" pitchFamily="2" charset="2"/>
              <a:buChar char="v"/>
            </a:pPr>
            <a:r>
              <a:rPr lang="en-US" dirty="0" smtClean="0"/>
              <a:t>Scikit learn :for creating machine learning model</a:t>
            </a:r>
            <a:endParaRPr lang="en-US" dirty="0" smtClean="0"/>
          </a:p>
          <a:p>
            <a:pPr>
              <a:buFont typeface="Wingdings" panose="05000000000000000000" pitchFamily="2" charset="2"/>
              <a:buChar char="v"/>
            </a:pPr>
            <a:r>
              <a:rPr lang="en-US" dirty="0" smtClean="0"/>
              <a:t>Python flask for HTTP server</a:t>
            </a:r>
            <a:endParaRPr lang="en-US" dirty="0" smtClean="0"/>
          </a:p>
          <a:p>
            <a:pPr>
              <a:buFont typeface="Wingdings" panose="05000000000000000000" pitchFamily="2" charset="2"/>
              <a:buChar char="v"/>
            </a:pPr>
            <a:r>
              <a:rPr lang="en-IN" altLang="en-US" dirty="0" smtClean="0"/>
              <a:t>UI : HTML, CSS, and JavaScript</a:t>
            </a:r>
            <a:endParaRPr lang="en-US" dirty="0" smtClean="0"/>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GHANTT CHART</a:t>
            </a:r>
            <a:endParaRPr lang="en-US" dirty="0"/>
          </a:p>
        </p:txBody>
      </p:sp>
      <p:pic>
        <p:nvPicPr>
          <p:cNvPr id="5" name="Content Placeholder 4" descr="Gantt Chart"/>
          <p:cNvPicPr>
            <a:picLocks noChangeAspect="1"/>
          </p:cNvPicPr>
          <p:nvPr>
            <p:ph idx="1"/>
          </p:nvPr>
        </p:nvPicPr>
        <p:blipFill>
          <a:blip r:embed="rId1"/>
          <a:srcRect t="946"/>
          <a:stretch>
            <a:fillRect/>
          </a:stretch>
        </p:blipFill>
        <p:spPr>
          <a:xfrm>
            <a:off x="1741170" y="1676400"/>
            <a:ext cx="6118860" cy="4323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METHODOLOGY</a:t>
            </a:r>
            <a:endParaRPr lang="en-US" sz="5400" dirty="0"/>
          </a:p>
        </p:txBody>
      </p:sp>
      <p:sp>
        <p:nvSpPr>
          <p:cNvPr id="3" name="Content Placeholder 2"/>
          <p:cNvSpPr>
            <a:spLocks noGrp="1"/>
          </p:cNvSpPr>
          <p:nvPr>
            <p:ph idx="1"/>
          </p:nvPr>
        </p:nvSpPr>
        <p:spPr>
          <a:xfrm>
            <a:off x="457200" y="1828800"/>
            <a:ext cx="8229600" cy="4495800"/>
          </a:xfrm>
        </p:spPr>
        <p:txBody>
          <a:bodyPr>
            <a:normAutofit fontScale="70000"/>
          </a:bodyPr>
          <a:lstStyle/>
          <a:p>
            <a:pPr>
              <a:buFont typeface="Wingdings" panose="05000000000000000000" pitchFamily="2" charset="2"/>
              <a:buChar char="v"/>
            </a:pPr>
            <a:r>
              <a:rPr lang="en-US" dirty="0" smtClean="0"/>
              <a:t>Data Collection</a:t>
            </a:r>
            <a:endParaRPr lang="en-US" dirty="0" smtClean="0"/>
          </a:p>
          <a:p>
            <a:pPr>
              <a:buFont typeface="Wingdings" panose="05000000000000000000" pitchFamily="2" charset="2"/>
              <a:buChar char="v"/>
            </a:pPr>
            <a:r>
              <a:rPr lang="en-US" dirty="0" smtClean="0"/>
              <a:t>Data </a:t>
            </a:r>
            <a:r>
              <a:rPr lang="en-IN" altLang="en-US" dirty="0" smtClean="0"/>
              <a:t>Cleaning</a:t>
            </a:r>
            <a:endParaRPr lang="en-IN" altLang="en-US" dirty="0" smtClean="0"/>
          </a:p>
          <a:p>
            <a:pPr>
              <a:buFont typeface="Wingdings" panose="05000000000000000000" pitchFamily="2" charset="2"/>
              <a:buChar char="v"/>
            </a:pPr>
            <a:r>
              <a:rPr lang="en-IN" altLang="en-US" dirty="0" smtClean="0"/>
              <a:t>Feature Engineering</a:t>
            </a:r>
            <a:endParaRPr lang="en-IN" altLang="en-US" dirty="0" smtClean="0"/>
          </a:p>
          <a:p>
            <a:pPr>
              <a:buFont typeface="Wingdings" panose="05000000000000000000" pitchFamily="2" charset="2"/>
              <a:buChar char="v"/>
            </a:pPr>
            <a:r>
              <a:rPr lang="en-IN" altLang="en-US" dirty="0" smtClean="0"/>
              <a:t>Outlier Removal</a:t>
            </a:r>
            <a:endParaRPr lang="en-US" dirty="0" smtClean="0"/>
          </a:p>
          <a:p>
            <a:pPr>
              <a:buFont typeface="Wingdings" panose="05000000000000000000" pitchFamily="2" charset="2"/>
              <a:buChar char="v"/>
            </a:pPr>
            <a:r>
              <a:rPr lang="en-US" dirty="0" smtClean="0"/>
              <a:t>Data </a:t>
            </a:r>
            <a:r>
              <a:rPr lang="en-IN" altLang="en-US" dirty="0" smtClean="0"/>
              <a:t>Split</a:t>
            </a:r>
            <a:endParaRPr lang="en-US" dirty="0" smtClean="0"/>
          </a:p>
          <a:p>
            <a:pPr>
              <a:buFont typeface="Wingdings" panose="05000000000000000000" pitchFamily="2" charset="2"/>
              <a:buChar char="v"/>
            </a:pPr>
            <a:r>
              <a:rPr lang="en-US" dirty="0" smtClean="0"/>
              <a:t>Data Modeling</a:t>
            </a:r>
            <a:endParaRPr lang="en-US" dirty="0" smtClean="0"/>
          </a:p>
          <a:p>
            <a:pPr>
              <a:buFont typeface="Wingdings" panose="05000000000000000000" pitchFamily="2" charset="2"/>
              <a:buChar char="v"/>
            </a:pPr>
            <a:r>
              <a:rPr lang="en-IN" altLang="en-US" dirty="0" smtClean="0"/>
              <a:t>Model Building</a:t>
            </a:r>
            <a:endParaRPr lang="en-IN" altLang="en-US" dirty="0" smtClean="0"/>
          </a:p>
          <a:p>
            <a:pPr>
              <a:buFont typeface="Wingdings" panose="05000000000000000000" pitchFamily="2" charset="2"/>
              <a:buChar char="v"/>
            </a:pPr>
            <a:r>
              <a:rPr lang="en-IN" altLang="en-US" dirty="0" smtClean="0"/>
              <a:t>Result</a:t>
            </a:r>
            <a:endParaRPr lang="en-IN" altLang="en-US" dirty="0" smtClean="0"/>
          </a:p>
          <a:p>
            <a:pPr>
              <a:buFont typeface="Wingdings" panose="05000000000000000000" pitchFamily="2" charset="2"/>
              <a:buChar char="v"/>
            </a:pPr>
            <a:r>
              <a:rPr lang="en-IN" altLang="en-US" dirty="0" smtClean="0"/>
              <a:t>Model Testing</a:t>
            </a:r>
            <a:endParaRPr lang="en-US" dirty="0" smtClean="0"/>
          </a:p>
          <a:p>
            <a:pPr>
              <a:buFont typeface="Wingdings" panose="05000000000000000000" pitchFamily="2" charset="2"/>
              <a:buChar char="v"/>
            </a:pPr>
            <a:r>
              <a:rPr lang="en-US" dirty="0" smtClean="0"/>
              <a:t>HTML/CSS/JavaScript for UI</a:t>
            </a: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5400" dirty="0" smtClean="0"/>
              <a:t>DATA COLLECTION </a:t>
            </a:r>
            <a:endParaRPr lang="en-US" sz="5400" dirty="0"/>
          </a:p>
        </p:txBody>
      </p:sp>
      <p:sp>
        <p:nvSpPr>
          <p:cNvPr id="2" name="Content Placeholder 1"/>
          <p:cNvSpPr>
            <a:spLocks noGrp="1"/>
          </p:cNvSpPr>
          <p:nvPr>
            <p:ph idx="1"/>
          </p:nvPr>
        </p:nvSpPr>
        <p:spPr>
          <a:xfrm>
            <a:off x="304800" y="1524000"/>
            <a:ext cx="8458200" cy="4999990"/>
          </a:xfrm>
        </p:spPr>
        <p:txBody>
          <a:bodyPr>
            <a:normAutofit/>
          </a:bodyPr>
          <a:lstStyle/>
          <a:p>
            <a:pPr>
              <a:buNone/>
            </a:pPr>
            <a:r>
              <a:rPr lang="en-IN" altLang="en-US" sz="1800" dirty="0" smtClean="0"/>
              <a:t>	</a:t>
            </a:r>
            <a:r>
              <a:rPr lang="en-US" sz="1800" dirty="0" smtClean="0"/>
              <a:t>We gathered our data from kaggle website. According to the information provided along with this dataset .</a:t>
            </a:r>
            <a:endParaRPr lang="en-US" sz="1800" dirty="0" smtClean="0"/>
          </a:p>
          <a:p>
            <a:pPr>
              <a:buNone/>
            </a:pPr>
            <a:endParaRPr lang="en-US" sz="1800" dirty="0" smtClean="0"/>
          </a:p>
          <a:p>
            <a:pPr>
              <a:buNone/>
            </a:pPr>
            <a:r>
              <a:rPr lang="en-IN" altLang="en-US" sz="1800" dirty="0" smtClean="0"/>
              <a:t>	</a:t>
            </a:r>
            <a:r>
              <a:rPr lang="en-US" sz="1800" dirty="0" smtClean="0"/>
              <a:t>Link of Dataset : https://www.kaggle.com/amitabhajoy/bengaluru-house-price-data</a:t>
            </a:r>
            <a:endParaRPr lang="en-US" sz="1800" dirty="0" smtClean="0"/>
          </a:p>
          <a:p>
            <a:pPr>
              <a:buNone/>
            </a:pPr>
            <a:endParaRPr lang="en-US" sz="1800" dirty="0" smtClean="0"/>
          </a:p>
          <a:p>
            <a:pPr>
              <a:buNone/>
            </a:pPr>
            <a:r>
              <a:rPr lang="en-IN" altLang="en-US" sz="2000" dirty="0" smtClean="0"/>
              <a:t>	</a:t>
            </a:r>
            <a:r>
              <a:rPr lang="en-US" sz="2000" dirty="0" smtClean="0"/>
              <a:t>Code:</a:t>
            </a:r>
            <a:endParaRPr lang="en-US" sz="2000" dirty="0" smtClean="0"/>
          </a:p>
          <a:p>
            <a:pPr>
              <a:buNone/>
            </a:pPr>
            <a:endParaRPr lang="en-US" sz="20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p:txBody>
      </p:sp>
      <p:pic>
        <p:nvPicPr>
          <p:cNvPr id="5" name="Picture 4"/>
          <p:cNvPicPr>
            <a:picLocks noChangeAspect="1"/>
          </p:cNvPicPr>
          <p:nvPr/>
        </p:nvPicPr>
        <p:blipFill>
          <a:blip r:embed="rId1"/>
          <a:stretch>
            <a:fillRect/>
          </a:stretch>
        </p:blipFill>
        <p:spPr>
          <a:xfrm>
            <a:off x="914400" y="4038600"/>
            <a:ext cx="7490460" cy="2179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z="5400" smtClean="0"/>
              <a:t>D</a:t>
            </a:r>
            <a:r>
              <a:rPr lang="en-US" sz="5400" dirty="0" smtClean="0"/>
              <a:t>ATA CLEANING</a:t>
            </a:r>
            <a:endParaRPr lang="en-US" sz="5400" dirty="0"/>
          </a:p>
        </p:txBody>
      </p:sp>
      <p:sp>
        <p:nvSpPr>
          <p:cNvPr id="2" name="Content Placeholder 1"/>
          <p:cNvSpPr>
            <a:spLocks noGrp="1"/>
          </p:cNvSpPr>
          <p:nvPr>
            <p:ph sz="half" idx="1"/>
          </p:nvPr>
        </p:nvSpPr>
        <p:spPr>
          <a:xfrm>
            <a:off x="457359" y="2057521"/>
            <a:ext cx="4038600" cy="4525963"/>
          </a:xfrm>
        </p:spPr>
        <p:txBody>
          <a:bodyPr>
            <a:normAutofit/>
          </a:bodyPr>
          <a:lstStyle/>
          <a:p>
            <a:pPr>
              <a:buNone/>
            </a:pPr>
            <a:r>
              <a:rPr lang="en-IN" altLang="en-US" sz="1800" dirty="0" smtClean="0"/>
              <a:t>	Banglore Housing</a:t>
            </a:r>
            <a:r>
              <a:rPr lang="en-US" sz="1800" dirty="0" smtClean="0"/>
              <a:t> dataset requires one of the most important data preprocessing procedure which is cleaning . Our data need to clean by : </a:t>
            </a:r>
            <a:endParaRPr lang="en-US" sz="1800" dirty="0" smtClean="0"/>
          </a:p>
          <a:p>
            <a:pPr>
              <a:buFont typeface="Wingdings" panose="05000000000000000000" pitchFamily="2" charset="2"/>
              <a:buChar char="Ø"/>
            </a:pPr>
            <a:r>
              <a:rPr lang="en-US" sz="1800" dirty="0" smtClean="0"/>
              <a:t>Removing duplicate rows.</a:t>
            </a:r>
            <a:endParaRPr lang="en-US" sz="1800" dirty="0" smtClean="0"/>
          </a:p>
          <a:p>
            <a:pPr>
              <a:buFont typeface="Wingdings" panose="05000000000000000000" pitchFamily="2" charset="2"/>
              <a:buChar char="Ø"/>
            </a:pPr>
            <a:r>
              <a:rPr lang="en-US" sz="1800" dirty="0" smtClean="0"/>
              <a:t>Removing missing values.</a:t>
            </a:r>
            <a:endParaRPr lang="en-US" sz="1800" dirty="0" smtClean="0"/>
          </a:p>
          <a:p>
            <a:pPr>
              <a:buFont typeface="Wingdings" panose="05000000000000000000" pitchFamily="2" charset="2"/>
              <a:buChar char="Ø"/>
            </a:pPr>
            <a:r>
              <a:rPr lang="en-US" sz="1800" dirty="0" smtClean="0"/>
              <a:t>Filtering out the features which are not relevant to our data analysis.</a:t>
            </a:r>
            <a:endParaRPr lang="en-US" sz="1800" dirty="0" smtClean="0"/>
          </a:p>
          <a:p>
            <a:pPr>
              <a:buNone/>
            </a:pPr>
            <a:endParaRPr lang="en-US" sz="1800" dirty="0"/>
          </a:p>
        </p:txBody>
      </p:sp>
      <p:pic>
        <p:nvPicPr>
          <p:cNvPr id="4" name="Content Placeholder 3"/>
          <p:cNvPicPr>
            <a:picLocks noChangeAspect="1"/>
          </p:cNvPicPr>
          <p:nvPr>
            <p:ph sz="half" idx="2"/>
          </p:nvPr>
        </p:nvPicPr>
        <p:blipFill>
          <a:blip r:embed="rId1"/>
          <a:stretch>
            <a:fillRect/>
          </a:stretch>
        </p:blipFill>
        <p:spPr>
          <a:xfrm>
            <a:off x="5105400" y="1828800"/>
            <a:ext cx="360870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458089"/>
            <a:ext cx="8229600" cy="914400"/>
          </a:xfrm>
        </p:spPr>
        <p:txBody>
          <a:bodyPr/>
          <a:p>
            <a:r>
              <a:rPr lang="en-IN" altLang="en-US" sz="4400"/>
              <a:t>	  FEATURE ENGINEERING</a:t>
            </a:r>
            <a:endParaRPr lang="en-IN" altLang="en-US" sz="4400"/>
          </a:p>
        </p:txBody>
      </p:sp>
      <p:pic>
        <p:nvPicPr>
          <p:cNvPr id="4" name="Content Placeholder 3"/>
          <p:cNvPicPr>
            <a:picLocks noChangeAspect="1"/>
          </p:cNvPicPr>
          <p:nvPr>
            <p:ph sz="half" idx="1"/>
          </p:nvPr>
        </p:nvPicPr>
        <p:blipFill>
          <a:blip r:embed="rId1"/>
          <a:stretch>
            <a:fillRect/>
          </a:stretch>
        </p:blipFill>
        <p:spPr>
          <a:xfrm>
            <a:off x="228600" y="1371600"/>
            <a:ext cx="3947160" cy="2212975"/>
          </a:xfrm>
          <a:prstGeom prst="rect">
            <a:avLst/>
          </a:prstGeom>
        </p:spPr>
      </p:pic>
      <p:pic>
        <p:nvPicPr>
          <p:cNvPr id="5" name="Content Placeholder 4"/>
          <p:cNvPicPr>
            <a:picLocks noChangeAspect="1"/>
          </p:cNvPicPr>
          <p:nvPr>
            <p:ph sz="half" idx="2"/>
          </p:nvPr>
        </p:nvPicPr>
        <p:blipFill>
          <a:blip r:embed="rId2"/>
          <a:stretch>
            <a:fillRect/>
          </a:stretch>
        </p:blipFill>
        <p:spPr>
          <a:xfrm>
            <a:off x="228600" y="3584575"/>
            <a:ext cx="3947160" cy="2979420"/>
          </a:xfrm>
          <a:prstGeom prst="rect">
            <a:avLst/>
          </a:prstGeom>
        </p:spPr>
      </p:pic>
      <p:pic>
        <p:nvPicPr>
          <p:cNvPr id="6" name="Picture 5"/>
          <p:cNvPicPr>
            <a:picLocks noChangeAspect="1"/>
          </p:cNvPicPr>
          <p:nvPr/>
        </p:nvPicPr>
        <p:blipFill>
          <a:blip r:embed="rId3"/>
          <a:stretch>
            <a:fillRect/>
          </a:stretch>
        </p:blipFill>
        <p:spPr>
          <a:xfrm>
            <a:off x="4343400" y="1372235"/>
            <a:ext cx="3886835" cy="5165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altLang="en-US" sz="4000" dirty="0"/>
              <a:t>OUTLIER REMOVAL</a:t>
            </a:r>
            <a:endParaRPr lang="en-IN" altLang="en-US" sz="4000" dirty="0"/>
          </a:p>
        </p:txBody>
      </p:sp>
      <p:pic>
        <p:nvPicPr>
          <p:cNvPr id="4" name="Content Placeholder 3"/>
          <p:cNvPicPr>
            <a:picLocks noChangeAspect="1"/>
          </p:cNvPicPr>
          <p:nvPr>
            <p:ph sz="half" idx="1"/>
          </p:nvPr>
        </p:nvPicPr>
        <p:blipFill>
          <a:blip r:embed="rId1"/>
          <a:stretch>
            <a:fillRect/>
          </a:stretch>
        </p:blipFill>
        <p:spPr>
          <a:xfrm>
            <a:off x="228600" y="1676400"/>
            <a:ext cx="4038600" cy="3267710"/>
          </a:xfrm>
          <a:prstGeom prst="rect">
            <a:avLst/>
          </a:prstGeom>
        </p:spPr>
      </p:pic>
      <p:pic>
        <p:nvPicPr>
          <p:cNvPr id="10" name="Content Placeholder 9"/>
          <p:cNvPicPr>
            <a:picLocks noChangeAspect="1"/>
          </p:cNvPicPr>
          <p:nvPr>
            <p:ph sz="half" idx="2"/>
          </p:nvPr>
        </p:nvPicPr>
        <p:blipFill>
          <a:blip r:embed="rId2"/>
          <a:stretch>
            <a:fillRect/>
          </a:stretch>
        </p:blipFill>
        <p:spPr>
          <a:xfrm>
            <a:off x="4490085" y="1676400"/>
            <a:ext cx="4272915" cy="326771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0</TotalTime>
  <Words>2412</Words>
  <Application>WPS Presentation</Application>
  <PresentationFormat>On-screen Show (4:3)</PresentationFormat>
  <Paragraphs>109</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Wingdings</vt:lpstr>
      <vt:lpstr>Wingdings 2</vt:lpstr>
      <vt:lpstr>Wingdings</vt:lpstr>
      <vt:lpstr>Wingdings 3</vt:lpstr>
      <vt:lpstr>Symbol</vt:lpstr>
      <vt:lpstr>Corbel</vt:lpstr>
      <vt:lpstr>Consolas</vt:lpstr>
      <vt:lpstr>Microsoft YaHei</vt:lpstr>
      <vt:lpstr>Arial Unicode MS</vt:lpstr>
      <vt:lpstr>Calibri</vt:lpstr>
      <vt:lpstr>Metro</vt:lpstr>
      <vt:lpstr>CHICAGO CRIME ANALYSIS AND PREDICITION</vt:lpstr>
      <vt:lpstr>INTRODUCTION</vt:lpstr>
      <vt:lpstr>TOOLS AND LIBRARY USED</vt:lpstr>
      <vt:lpstr>GHANTT CHART</vt:lpstr>
      <vt:lpstr>METHODOLOGY</vt:lpstr>
      <vt:lpstr>DATA COLLECTION </vt:lpstr>
      <vt:lpstr>DATA CLEANING</vt:lpstr>
      <vt:lpstr>PowerPoint 演示文稿</vt:lpstr>
      <vt:lpstr>DATA ANALYSING</vt:lpstr>
      <vt:lpstr>DATA SPLITING</vt:lpstr>
      <vt:lpstr>DATA MODELLING</vt:lpstr>
      <vt:lpstr>LOGISTIC REGRESSION</vt:lpstr>
      <vt:lpstr>RESULT</vt:lpstr>
      <vt:lpstr>PowerPoint 演示文稿</vt:lpstr>
      <vt:lpstr>PowerPoint 演示文稿</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 AND PREDICITION</dc:title>
  <dc:creator>ok</dc:creator>
  <cp:lastModifiedBy>SHIVAM</cp:lastModifiedBy>
  <cp:revision>57</cp:revision>
  <dcterms:created xsi:type="dcterms:W3CDTF">2020-11-01T04:37:00Z</dcterms:created>
  <dcterms:modified xsi:type="dcterms:W3CDTF">2021-04-22T07:44:41Z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