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81" r:id="rId2"/>
    <p:sldId id="257" r:id="rId3"/>
    <p:sldId id="267" r:id="rId4"/>
    <p:sldId id="259" r:id="rId5"/>
    <p:sldId id="283" r:id="rId6"/>
    <p:sldId id="284" r:id="rId7"/>
    <p:sldId id="282" r:id="rId8"/>
    <p:sldId id="260" r:id="rId9"/>
    <p:sldId id="285" r:id="rId10"/>
    <p:sldId id="273" r:id="rId11"/>
    <p:sldId id="289" r:id="rId12"/>
    <p:sldId id="279" r:id="rId13"/>
    <p:sldId id="287" r:id="rId14"/>
    <p:sldId id="277" r:id="rId15"/>
    <p:sldId id="286" r:id="rId16"/>
    <p:sldId id="275" r:id="rId17"/>
    <p:sldId id="288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80064"/>
    <a:srgbClr val="007033"/>
    <a:srgbClr val="FF2549"/>
    <a:srgbClr val="C33A1F"/>
    <a:srgbClr val="D6370C"/>
    <a:srgbClr val="FF856D"/>
    <a:srgbClr val="003635"/>
    <a:srgbClr val="9EFF29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50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D6F46-CAC5-452E-ACD8-55E3B3C800D5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660DC-33B6-4C79-A653-95573CE16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35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a58d62c46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fa58d62c46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527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00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1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3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53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56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A667-CC4D-4F23-8F0A-FF157B4C5DC8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9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138A-68D0-45D0-B0BD-D9937C3F5FD2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FCC6-72DE-417A-9A62-55D12BE1CA84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7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4616-336C-440A-A048-5194A5A337BD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CAC0-A4C5-424D-AAC4-EA1F7A17E2BA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9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71E9-8F4F-4ACB-BB3A-FD0AF2858CDF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3059-347F-4DB8-A65C-BE375E98798A}" type="datetime1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748-2A06-4F0C-AF15-CBF4D801C9EA}" type="datetime1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906E-4BAE-41D4-9089-6963DF1A14CD}" type="datetime1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4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C06A-78EE-4830-80CC-99C91037E69A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2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A192-3C5B-41F0-B618-2631B918F7C7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5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253F-38FC-46ED-B5EF-383C3CC0FD1D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02167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i-hub.mksa.top/10.1007/s11042-020-09679-8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i-hub.mksa.top/10.1016/j.comcom.2021.09.001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2012/2012.13044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2060200" y="1417125"/>
            <a:ext cx="6446700" cy="78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7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MACHINE LEARNING MINI </a:t>
            </a:r>
            <a:r>
              <a:rPr lang="en" sz="2500" dirty="0" smtClean="0"/>
              <a:t>– PROJECT</a:t>
            </a:r>
            <a:br>
              <a:rPr lang="en" sz="2500" dirty="0" smtClean="0"/>
            </a:br>
            <a:r>
              <a:rPr lang="en" sz="2500" dirty="0"/>
              <a:t> </a:t>
            </a:r>
            <a:r>
              <a:rPr lang="en" sz="2500" dirty="0" smtClean="0"/>
              <a:t>             Supervised Learning</a:t>
            </a:r>
            <a:endParaRPr sz="2500" dirty="0"/>
          </a:p>
        </p:txBody>
      </p:sp>
      <p:sp>
        <p:nvSpPr>
          <p:cNvPr id="88" name="Google Shape;88;p15"/>
          <p:cNvSpPr txBox="1"/>
          <p:nvPr/>
        </p:nvSpPr>
        <p:spPr>
          <a:xfrm>
            <a:off x="3262874" y="3843725"/>
            <a:ext cx="4417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/>
              <a:t>Shivam Sahu - 1901188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Indian Institute of Information Technology Guwahati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1799082" y="3805047"/>
            <a:ext cx="665226" cy="6297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0" name="Google Shape;90;p15"/>
          <p:cNvSpPr txBox="1"/>
          <p:nvPr/>
        </p:nvSpPr>
        <p:spPr>
          <a:xfrm>
            <a:off x="2536725" y="2110050"/>
            <a:ext cx="4975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 b="1" dirty="0"/>
              <a:t>FLOWER SPECIES </a:t>
            </a:r>
            <a:r>
              <a:rPr lang="en" sz="1800" b="1" dirty="0" smtClean="0"/>
              <a:t>CLASSIFICATION</a:t>
            </a:r>
            <a:endParaRPr lang="en-I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462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245" y="463019"/>
            <a:ext cx="2800024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Min </a:t>
            </a:r>
            <a:r>
              <a:rPr lang="en-US" sz="1600" b="1" dirty="0" err="1" smtClean="0">
                <a:solidFill>
                  <a:schemeClr val="bg1"/>
                </a:solidFill>
              </a:rPr>
              <a:t>MaxScaler</a:t>
            </a:r>
            <a:r>
              <a:rPr lang="en-US" sz="1600" b="1" dirty="0" smtClean="0">
                <a:solidFill>
                  <a:schemeClr val="bg1"/>
                </a:solidFill>
              </a:rPr>
              <a:t> Normalization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4358" y="463019"/>
            <a:ext cx="297442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StandardScaler</a:t>
            </a:r>
            <a:r>
              <a:rPr lang="en-US" sz="1600" b="1" dirty="0" smtClean="0">
                <a:solidFill>
                  <a:schemeClr val="bg1"/>
                </a:solidFill>
              </a:rPr>
              <a:t> Normalization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64312"/>
            <a:ext cx="9136627" cy="2062103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Conclusion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experimented with </a:t>
            </a:r>
            <a:r>
              <a:rPr lang="en-US" sz="1600" b="1" dirty="0" err="1" smtClean="0">
                <a:solidFill>
                  <a:srgbClr val="0070C0"/>
                </a:solidFill>
              </a:rPr>
              <a:t>MinMaxScaler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normalization technique.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C33A1F"/>
                </a:solidFill>
              </a:rPr>
              <a:t>[Batch </a:t>
            </a:r>
            <a:r>
              <a:rPr lang="en-US" sz="1600" b="1" dirty="0">
                <a:solidFill>
                  <a:srgbClr val="C33A1F"/>
                </a:solidFill>
              </a:rPr>
              <a:t>Mode] </a:t>
            </a:r>
            <a:r>
              <a:rPr lang="en-US" sz="1600" b="1" dirty="0" smtClean="0">
                <a:solidFill>
                  <a:srgbClr val="C33A1F"/>
                </a:solidFill>
              </a:rPr>
              <a:t>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Train Accuracy : 89.9% &amp; Test Accuracy : 64.5% 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rgbClr val="C33A1F"/>
                </a:solidFill>
              </a:rPr>
              <a:t>[Stochastic Mode]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Train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Accuracy: </a:t>
            </a:r>
            <a:r>
              <a:rPr lang="en-US" sz="1600" b="1" dirty="0" smtClean="0">
                <a:solidFill>
                  <a:srgbClr val="C33A1F"/>
                </a:solidFill>
              </a:rPr>
              <a:t> 96.2%  &amp;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Test Accuracy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600" b="1" dirty="0" smtClean="0">
                <a:solidFill>
                  <a:srgbClr val="C33A1F"/>
                </a:solidFill>
              </a:rPr>
              <a:t>55%		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 experimented with </a:t>
            </a:r>
            <a:r>
              <a:rPr lang="en-US" sz="1600" b="1" dirty="0" err="1" smtClean="0">
                <a:solidFill>
                  <a:srgbClr val="0070C0"/>
                </a:solidFill>
              </a:rPr>
              <a:t>StandardScaler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normalization technique.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33A1F"/>
                </a:solidFill>
              </a:rPr>
              <a:t>[Batch Mode] 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Train Accuracy 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99.2%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&amp; Test Accuracy :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70%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rgbClr val="C33A1F"/>
                </a:solidFill>
              </a:rPr>
              <a:t>[Stochastic Mode]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Train Accuracy: </a:t>
            </a:r>
            <a:r>
              <a:rPr lang="en-US" sz="1600" b="1" dirty="0">
                <a:solidFill>
                  <a:srgbClr val="C33A1F"/>
                </a:solidFill>
              </a:rPr>
              <a:t> </a:t>
            </a:r>
            <a:r>
              <a:rPr lang="en-US" sz="1600" b="1" dirty="0" smtClean="0">
                <a:solidFill>
                  <a:srgbClr val="C33A1F"/>
                </a:solidFill>
              </a:rPr>
              <a:t>97.9%  </a:t>
            </a:r>
            <a:r>
              <a:rPr lang="en-US" sz="1600" b="1" dirty="0">
                <a:solidFill>
                  <a:srgbClr val="C33A1F"/>
                </a:solidFill>
              </a:rPr>
              <a:t>&amp;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Test Accuracy : </a:t>
            </a:r>
            <a:r>
              <a:rPr lang="en-US" sz="1600" b="1" dirty="0" smtClean="0">
                <a:solidFill>
                  <a:srgbClr val="C33A1F"/>
                </a:solidFill>
              </a:rPr>
              <a:t>72%</a:t>
            </a:r>
            <a:r>
              <a:rPr lang="en-US" sz="1600" b="1" dirty="0">
                <a:solidFill>
                  <a:srgbClr val="C33A1F"/>
                </a:solidFill>
              </a:rPr>
              <a:t>	</a:t>
            </a:r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get more test accuracy in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StandardScaler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than 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MinMaxScaler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8" y="792402"/>
            <a:ext cx="4031454" cy="21599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7373" y="14241"/>
            <a:ext cx="9144000" cy="4365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600" b="1" dirty="0" smtClean="0"/>
              <a:t>Result Analysis - Logistic Regression</a:t>
            </a:r>
            <a:endParaRPr lang="en-IN" sz="3600" b="1" dirty="0" smtClean="0"/>
          </a:p>
          <a:p>
            <a:pPr algn="ctr"/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626" y="813496"/>
            <a:ext cx="3587891" cy="211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46" y="3627521"/>
            <a:ext cx="9136627" cy="646331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Conclusion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33A1F"/>
                </a:solidFill>
              </a:rPr>
              <a:t> 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Train Accuracy :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88.83%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&amp; Test Accuracy :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60.41%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7373" y="14241"/>
            <a:ext cx="9144000" cy="4365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600" b="1" dirty="0" smtClean="0"/>
              <a:t>Result Analysis </a:t>
            </a:r>
            <a:r>
              <a:rPr lang="en-US" sz="3600" b="1" dirty="0"/>
              <a:t>- Perceptron Learning Algorithm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8" y="561018"/>
            <a:ext cx="3991747" cy="2854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470" y="537651"/>
            <a:ext cx="4353162" cy="290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8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121859"/>
            <a:ext cx="9143999" cy="2954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 Conclusion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After doing tuning of alpha(</a:t>
            </a:r>
            <a:r>
              <a:rPr lang="en-US" b="1" dirty="0" smtClean="0">
                <a:solidFill>
                  <a:srgbClr val="C80064"/>
                </a:solidFill>
              </a:rPr>
              <a:t>Slide number - </a:t>
            </a:r>
            <a:r>
              <a:rPr lang="en-US" b="1" dirty="0" smtClean="0">
                <a:solidFill>
                  <a:srgbClr val="C80064"/>
                </a:solidFill>
              </a:rPr>
              <a:t>13</a:t>
            </a:r>
            <a:r>
              <a:rPr lang="en-US" b="1" dirty="0" smtClean="0">
                <a:solidFill>
                  <a:srgbClr val="002060"/>
                </a:solidFill>
              </a:rPr>
              <a:t>), </a:t>
            </a:r>
            <a:r>
              <a:rPr lang="en-US" b="1" dirty="0" smtClean="0">
                <a:solidFill>
                  <a:srgbClr val="002060"/>
                </a:solidFill>
              </a:rPr>
              <a:t>I train the model and finally after running 300 epochs  I received 98% accuracy in training  dataset and in testing  data set  I received 42% accuracy (more information in excel sheet).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As I get less accuracy in test data set so I thought, need to check the overfitting problem as I shown in slide number(</a:t>
            </a:r>
            <a:r>
              <a:rPr lang="en-US" b="1" dirty="0" smtClean="0">
                <a:solidFill>
                  <a:srgbClr val="C80064"/>
                </a:solidFill>
              </a:rPr>
              <a:t>Slide number – </a:t>
            </a:r>
            <a:r>
              <a:rPr lang="en-US" b="1" dirty="0" smtClean="0">
                <a:solidFill>
                  <a:srgbClr val="C80064"/>
                </a:solidFill>
              </a:rPr>
              <a:t>14</a:t>
            </a:r>
            <a:r>
              <a:rPr lang="en-US" b="1" dirty="0" smtClean="0">
                <a:solidFill>
                  <a:srgbClr val="002060"/>
                </a:solidFill>
              </a:rPr>
              <a:t>).</a:t>
            </a: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Finally after done the overfitting and tuning,  I did 100 epochs, got 95% accuracy in training data and 45% in test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CC"/>
                </a:solidFill>
              </a:rPr>
              <a:t>Applied K-fold cross validation, able to received 57% accuracy as you can see above mention table[Right side]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63061" y="14241"/>
            <a:ext cx="9088311" cy="4271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/>
              <a:t>Result Analysis - Single layer perceptron (SLP) [one architecture]</a:t>
            </a:r>
          </a:p>
          <a:p>
            <a:pPr algn="ctr"/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86669"/>
              </p:ext>
            </p:extLst>
          </p:nvPr>
        </p:nvGraphicFramePr>
        <p:xfrm>
          <a:off x="63061" y="516462"/>
          <a:ext cx="4645575" cy="1530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6780">
                  <a:extLst>
                    <a:ext uri="{9D8B030D-6E8A-4147-A177-3AD203B41FA5}">
                      <a16:colId xmlns:a16="http://schemas.microsoft.com/office/drawing/2014/main" val="864940505"/>
                    </a:ext>
                  </a:extLst>
                </a:gridCol>
                <a:gridCol w="1675402">
                  <a:extLst>
                    <a:ext uri="{9D8B030D-6E8A-4147-A177-3AD203B41FA5}">
                      <a16:colId xmlns:a16="http://schemas.microsoft.com/office/drawing/2014/main" val="1125271880"/>
                    </a:ext>
                  </a:extLst>
                </a:gridCol>
                <a:gridCol w="1923393">
                  <a:extLst>
                    <a:ext uri="{9D8B030D-6E8A-4147-A177-3AD203B41FA5}">
                      <a16:colId xmlns:a16="http://schemas.microsoft.com/office/drawing/2014/main" val="279471875"/>
                    </a:ext>
                  </a:extLst>
                </a:gridCol>
              </a:tblGrid>
              <a:tr h="7540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Without</a:t>
                      </a:r>
                      <a:r>
                        <a:rPr lang="en-US" sz="1400" b="1" baseline="0" dirty="0" smtClean="0"/>
                        <a:t> tuning &amp; checking overfitting</a:t>
                      </a:r>
                      <a:endParaRPr lang="en-IN" sz="1400" b="1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With</a:t>
                      </a:r>
                      <a:r>
                        <a:rPr lang="en-US" sz="1400" b="1" baseline="0" dirty="0" smtClean="0"/>
                        <a:t> tuning &amp; checking overfitting</a:t>
                      </a:r>
                      <a:endParaRPr lang="en-IN" sz="1400" b="1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36950"/>
                  </a:ext>
                </a:extLst>
              </a:tr>
              <a:tr h="46681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Train Accuracy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46523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Test Accuracy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4552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51573"/>
              </p:ext>
            </p:extLst>
          </p:nvPr>
        </p:nvGraphicFramePr>
        <p:xfrm>
          <a:off x="4912801" y="516462"/>
          <a:ext cx="4136604" cy="1605396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792600">
                  <a:extLst>
                    <a:ext uri="{9D8B030D-6E8A-4147-A177-3AD203B41FA5}">
                      <a16:colId xmlns:a16="http://schemas.microsoft.com/office/drawing/2014/main" val="3295804344"/>
                    </a:ext>
                  </a:extLst>
                </a:gridCol>
                <a:gridCol w="836001">
                  <a:extLst>
                    <a:ext uri="{9D8B030D-6E8A-4147-A177-3AD203B41FA5}">
                      <a16:colId xmlns:a16="http://schemas.microsoft.com/office/drawing/2014/main" val="2539285121"/>
                    </a:ext>
                  </a:extLst>
                </a:gridCol>
                <a:gridCol w="836001">
                  <a:extLst>
                    <a:ext uri="{9D8B030D-6E8A-4147-A177-3AD203B41FA5}">
                      <a16:colId xmlns:a16="http://schemas.microsoft.com/office/drawing/2014/main" val="79756018"/>
                    </a:ext>
                  </a:extLst>
                </a:gridCol>
                <a:gridCol w="836001">
                  <a:extLst>
                    <a:ext uri="{9D8B030D-6E8A-4147-A177-3AD203B41FA5}">
                      <a16:colId xmlns:a16="http://schemas.microsoft.com/office/drawing/2014/main" val="4034314313"/>
                    </a:ext>
                  </a:extLst>
                </a:gridCol>
                <a:gridCol w="836001">
                  <a:extLst>
                    <a:ext uri="{9D8B030D-6E8A-4147-A177-3AD203B41FA5}">
                      <a16:colId xmlns:a16="http://schemas.microsoft.com/office/drawing/2014/main" val="3944845772"/>
                    </a:ext>
                  </a:extLst>
                </a:gridCol>
              </a:tblGrid>
              <a:tr h="4516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smtClean="0">
                          <a:effectLst/>
                        </a:rPr>
                        <a:t>K- Fold </a:t>
                      </a:r>
                      <a:r>
                        <a:rPr lang="en-IN" sz="1400" b="1" u="none" strike="noStrike" dirty="0">
                          <a:effectLst/>
                        </a:rPr>
                        <a:t>Number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Train Accuracy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Test Accuracy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Test Cost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total cost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734909"/>
                  </a:ext>
                </a:extLst>
              </a:tr>
              <a:tr h="2307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0.52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0.137266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0.122906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318980"/>
                  </a:ext>
                </a:extLst>
              </a:tr>
              <a:tr h="2307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0.55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0.122762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0.122906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62774"/>
                  </a:ext>
                </a:extLst>
              </a:tr>
              <a:tr h="2307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0.57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0.119737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0.122906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755103"/>
                  </a:ext>
                </a:extLst>
              </a:tr>
              <a:tr h="2307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0.89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0.51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0.122236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0.122906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15503"/>
                  </a:ext>
                </a:extLst>
              </a:tr>
              <a:tr h="2307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0.57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0.112529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0.122906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0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2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4876" y="450825"/>
            <a:ext cx="5076497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Tuning for best Alpha: </a:t>
            </a: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train the model  by varying the alpha value with considering 200 epochs. Then I plot graph and by seeing the graph I can say clearly that got maximum accuracy at 0.8 alpha value in validation data. </a:t>
            </a: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 finally best alpha values is 0.8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I got  60.15 % accuracy in test data set.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" y="450825"/>
            <a:ext cx="4067503" cy="35930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373" y="14241"/>
            <a:ext cx="9144000" cy="4365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/>
              <a:t>Result Analysis - Single layer perceptron (SLP) [one architecture]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863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7527" y="576300"/>
            <a:ext cx="6736473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Checking Overfitting Problem: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Here I am trying to check the overfitting problem . I plot the graph of train  accuracy and test accuracy by varying epochs. Finally I noticed that my model perform well in train dataset but not in test data set.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" y="450825"/>
            <a:ext cx="2346944" cy="1720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171129"/>
            <a:ext cx="9143999" cy="67710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Conclusion: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Train accuracy high, test accuracy very low as compare to train accuracy. I will try to solve  overfitting problem…..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3061" y="14241"/>
            <a:ext cx="9088311" cy="4271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/>
              <a:t>Result Analysis - Single layer perceptron (SLP) [one architecture]</a:t>
            </a:r>
          </a:p>
          <a:p>
            <a:pPr algn="ctr"/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" y="2871847"/>
            <a:ext cx="2536129" cy="18632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3503" y="2906259"/>
            <a:ext cx="6600497" cy="1692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Overfitting: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Here I am plotting the graph of train accuracy and validation accuracy by varying the epochs. Finally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 noticed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after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100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epochs that my validation accuracy decreases and train accuracy increases so the difference is going more ….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673352"/>
            <a:ext cx="914399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Conclusion</a:t>
            </a:r>
            <a:r>
              <a:rPr lang="en-US" b="1" dirty="0" smtClean="0">
                <a:solidFill>
                  <a:srgbClr val="002060"/>
                </a:solidFill>
              </a:rPr>
              <a:t>: I need to stop training after 100 epochs to perform better in testing phase</a:t>
            </a:r>
          </a:p>
        </p:txBody>
      </p:sp>
    </p:spTree>
    <p:extLst>
      <p:ext uri="{BB962C8B-B14F-4D97-AF65-F5344CB8AC3E}">
        <p14:creationId xmlns:p14="http://schemas.microsoft.com/office/powerpoint/2010/main" val="9772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" y="3012937"/>
            <a:ext cx="9143999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Conclusion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After doing tuning (</a:t>
            </a:r>
            <a:r>
              <a:rPr lang="en-US" b="1" dirty="0" smtClean="0">
                <a:solidFill>
                  <a:srgbClr val="C80064"/>
                </a:solidFill>
              </a:rPr>
              <a:t>Slide number - </a:t>
            </a:r>
            <a:r>
              <a:rPr lang="en-US" b="1" dirty="0" smtClean="0">
                <a:solidFill>
                  <a:srgbClr val="C80064"/>
                </a:solidFill>
              </a:rPr>
              <a:t>16</a:t>
            </a:r>
            <a:r>
              <a:rPr lang="en-US" b="1" dirty="0" smtClean="0">
                <a:solidFill>
                  <a:srgbClr val="002060"/>
                </a:solidFill>
              </a:rPr>
              <a:t>), </a:t>
            </a:r>
            <a:r>
              <a:rPr lang="en-US" b="1" dirty="0" smtClean="0">
                <a:solidFill>
                  <a:srgbClr val="002060"/>
                </a:solidFill>
              </a:rPr>
              <a:t>I train the model and finally after running 200 epochs  I received 98% accuracy in training  dataset and in testing  data set  I received 61% accuracy (result data in excel sheet).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Applied K-fold cross validation, able to received 63%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accuracy of test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 you can see above mention table[Right side]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7843" y="0"/>
            <a:ext cx="9088311" cy="4271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/>
              <a:t>Result Analysis - Multi layer perceptron (MLP) </a:t>
            </a:r>
          </a:p>
          <a:p>
            <a:pPr algn="ctr"/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" y="427193"/>
            <a:ext cx="3650779" cy="194814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84301"/>
              </p:ext>
            </p:extLst>
          </p:nvPr>
        </p:nvGraphicFramePr>
        <p:xfrm>
          <a:off x="4270484" y="599086"/>
          <a:ext cx="4568715" cy="1776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038">
                  <a:extLst>
                    <a:ext uri="{9D8B030D-6E8A-4147-A177-3AD203B41FA5}">
                      <a16:colId xmlns:a16="http://schemas.microsoft.com/office/drawing/2014/main" val="2928700354"/>
                    </a:ext>
                  </a:extLst>
                </a:gridCol>
                <a:gridCol w="1806881">
                  <a:extLst>
                    <a:ext uri="{9D8B030D-6E8A-4147-A177-3AD203B41FA5}">
                      <a16:colId xmlns:a16="http://schemas.microsoft.com/office/drawing/2014/main" val="2176983534"/>
                    </a:ext>
                  </a:extLst>
                </a:gridCol>
                <a:gridCol w="1604796">
                  <a:extLst>
                    <a:ext uri="{9D8B030D-6E8A-4147-A177-3AD203B41FA5}">
                      <a16:colId xmlns:a16="http://schemas.microsoft.com/office/drawing/2014/main" val="3869238902"/>
                    </a:ext>
                  </a:extLst>
                </a:gridCol>
              </a:tblGrid>
              <a:tr h="296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Fold Number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Train Accuracy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Test Accuracy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463473"/>
                  </a:ext>
                </a:extLst>
              </a:tr>
              <a:tr h="296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0.84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0.53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1676270"/>
                  </a:ext>
                </a:extLst>
              </a:tr>
              <a:tr h="296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0.88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0.59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135974"/>
                  </a:ext>
                </a:extLst>
              </a:tr>
              <a:tr h="296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0.86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0.63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775299"/>
                  </a:ext>
                </a:extLst>
              </a:tr>
              <a:tr h="296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0.96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0.63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2540645"/>
                  </a:ext>
                </a:extLst>
              </a:tr>
              <a:tr h="296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0.87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0.48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050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1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2498" y="450825"/>
            <a:ext cx="5598876" cy="2277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Tuning for best Alpha: 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train the model  by varying the alpha value with considering 200 epochs and 20 hidden neurons. Then I plot graph and by seeing the graph I can say clearly that got maximum accuracy at 0.8 alpha value in validation data. 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 finally best alpha values is 0.8</a:t>
            </a:r>
            <a:r>
              <a:rPr lang="en-US" sz="2400" b="1" dirty="0" smtClean="0">
                <a:solidFill>
                  <a:schemeClr val="bg1"/>
                </a:solidFill>
              </a:rPr>
              <a:t>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373" y="14241"/>
            <a:ext cx="9144000" cy="4365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/>
              <a:t>Result Analysis - Single layer perceptron (SLP) [one architecture]</a:t>
            </a:r>
          </a:p>
          <a:p>
            <a:pPr algn="ctr"/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" y="551113"/>
            <a:ext cx="3387468" cy="2384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95" y="2850225"/>
            <a:ext cx="3119625" cy="21908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52498" y="3030990"/>
            <a:ext cx="5443700" cy="2000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Tuning for number of neurons in hidden layer: 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train the model  by varying the number of neurons value with considering 200 epochs and 0.8 alpha value. Then I plot graph and by seeing the graph I can say clearly that got maximum accuracy at 20 neurons. 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64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711" y="502980"/>
            <a:ext cx="8957951" cy="4401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Logistic Regression</a:t>
            </a:r>
            <a:r>
              <a:rPr lang="en-US" sz="1600" b="1" dirty="0" smtClean="0">
                <a:solidFill>
                  <a:srgbClr val="FF0000"/>
                </a:solidFill>
              </a:rPr>
              <a:t>: (Inbuilt - </a:t>
            </a:r>
            <a:r>
              <a:rPr lang="en-US" sz="1600" b="1" dirty="0" err="1" smtClean="0">
                <a:solidFill>
                  <a:srgbClr val="FF0000"/>
                </a:solidFill>
              </a:rPr>
              <a:t>sklearn</a:t>
            </a:r>
            <a:r>
              <a:rPr lang="en-US" sz="1600" b="1" dirty="0" smtClean="0">
                <a:solidFill>
                  <a:srgbClr val="FF0000"/>
                </a:solidFill>
              </a:rPr>
              <a:t>)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With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0070C0"/>
                </a:solidFill>
              </a:rPr>
              <a:t>MinMaxScaler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normalization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technique, its able to achieve 64.5% accuracy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0000CC"/>
                </a:solidFill>
              </a:rPr>
              <a:t>StandardScaler</a:t>
            </a:r>
            <a:r>
              <a:rPr lang="en-US" sz="1600" b="1" dirty="0" smtClean="0">
                <a:solidFill>
                  <a:srgbClr val="0000CC"/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normalization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technique, its able to achieve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72% accuracy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b="1" dirty="0"/>
              <a:t>It’s performing best compared to all other algorithms that are evaluated</a:t>
            </a:r>
            <a:r>
              <a:rPr lang="en-IN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Perceptron Learning </a:t>
            </a:r>
            <a:r>
              <a:rPr lang="en-US" sz="1600" b="1" dirty="0" smtClean="0">
                <a:solidFill>
                  <a:srgbClr val="FF0000"/>
                </a:solidFill>
              </a:rPr>
              <a:t>Algorithm(PLA) : </a:t>
            </a:r>
            <a:r>
              <a:rPr lang="en-US" sz="1600" b="1" dirty="0">
                <a:solidFill>
                  <a:srgbClr val="FF0000"/>
                </a:solidFill>
              </a:rPr>
              <a:t>(Inbuilt - </a:t>
            </a:r>
            <a:r>
              <a:rPr lang="en-US" sz="1600" b="1" dirty="0" err="1">
                <a:solidFill>
                  <a:srgbClr val="FF0000"/>
                </a:solidFill>
              </a:rPr>
              <a:t>sklearn</a:t>
            </a:r>
            <a:r>
              <a:rPr lang="en-US" sz="1600" b="1" dirty="0" smtClean="0">
                <a:solidFill>
                  <a:srgbClr val="FF0000"/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Train Accuracy : 88.83% &amp; Test Accuracy : 60.41%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Single </a:t>
            </a:r>
            <a:r>
              <a:rPr lang="en-US" sz="1600" b="1" dirty="0" smtClean="0">
                <a:solidFill>
                  <a:srgbClr val="FF0000"/>
                </a:solidFill>
              </a:rPr>
              <a:t>Layer Perceptron: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b="1" dirty="0"/>
              <a:t>For 5-fold it’s able to achieve an accuracy of </a:t>
            </a:r>
            <a:r>
              <a:rPr lang="en-IN" b="1" dirty="0" smtClean="0"/>
              <a:t>57% with my own code (</a:t>
            </a:r>
            <a:r>
              <a:rPr lang="en-IN" b="1" dirty="0" smtClean="0">
                <a:solidFill>
                  <a:srgbClr val="FF0000"/>
                </a:solidFill>
              </a:rPr>
              <a:t>No </a:t>
            </a:r>
            <a:r>
              <a:rPr lang="en-IN" b="1" dirty="0" smtClean="0">
                <a:solidFill>
                  <a:srgbClr val="FF0000"/>
                </a:solidFill>
              </a:rPr>
              <a:t>inbuilt</a:t>
            </a:r>
            <a:r>
              <a:rPr lang="en-IN" b="1" dirty="0" smtClean="0"/>
              <a:t>)</a:t>
            </a:r>
            <a:endParaRPr lang="en-IN" b="1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b="1" dirty="0"/>
              <a:t>without k-fold ( train : </a:t>
            </a:r>
            <a:r>
              <a:rPr lang="en-IN" b="1" dirty="0" smtClean="0"/>
              <a:t>95% </a:t>
            </a:r>
            <a:r>
              <a:rPr lang="en-IN" b="1" dirty="0"/>
              <a:t>; test : </a:t>
            </a:r>
            <a:r>
              <a:rPr lang="en-IN" b="1" dirty="0" smtClean="0"/>
              <a:t>45 </a:t>
            </a:r>
            <a:r>
              <a:rPr lang="en-IN" b="1" dirty="0"/>
              <a:t>%) </a:t>
            </a:r>
            <a:r>
              <a:rPr lang="en-IN" sz="1600" b="1" dirty="0"/>
              <a:t>with my own code (</a:t>
            </a:r>
            <a:r>
              <a:rPr lang="en-IN" sz="1600" b="1" dirty="0">
                <a:solidFill>
                  <a:srgbClr val="FF0000"/>
                </a:solidFill>
              </a:rPr>
              <a:t>No inbuilt </a:t>
            </a:r>
            <a:r>
              <a:rPr lang="en-IN" sz="16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FF0000"/>
                </a:solidFill>
              </a:rPr>
              <a:t>Muli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Layer Perceptron</a:t>
            </a:r>
            <a:r>
              <a:rPr lang="en-US" sz="1600" b="1" dirty="0" smtClean="0">
                <a:solidFill>
                  <a:srgbClr val="FF0000"/>
                </a:solidFill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b="1" dirty="0"/>
              <a:t>For 5-fold it’s able to achieve an accuracy of </a:t>
            </a:r>
            <a:r>
              <a:rPr lang="en-IN" b="1" dirty="0" smtClean="0"/>
              <a:t>63.23% </a:t>
            </a:r>
            <a:r>
              <a:rPr lang="en-IN" b="1" dirty="0"/>
              <a:t>with 1 hidden layer of </a:t>
            </a:r>
            <a:r>
              <a:rPr lang="en-IN" b="1" dirty="0" smtClean="0"/>
              <a:t>20 hidden </a:t>
            </a:r>
            <a:r>
              <a:rPr lang="en-IN" b="1" dirty="0"/>
              <a:t>neurons and max iterations of 5</a:t>
            </a:r>
            <a:r>
              <a:rPr lang="en-IN" b="1" dirty="0" smtClean="0"/>
              <a:t>00 with my own code </a:t>
            </a:r>
            <a:r>
              <a:rPr lang="en-IN" sz="1600" b="1" dirty="0"/>
              <a:t>(</a:t>
            </a:r>
            <a:r>
              <a:rPr lang="en-IN" sz="1600" b="1" dirty="0">
                <a:solidFill>
                  <a:srgbClr val="FF0000"/>
                </a:solidFill>
              </a:rPr>
              <a:t>No inbuilt </a:t>
            </a:r>
            <a:r>
              <a:rPr lang="en-IN" sz="1600" b="1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b="1" dirty="0"/>
              <a:t>It can be observed that as the number of hidden neurons increases, the more linearity the trained dataset will tend to and increases the accuracy. Which is described by the cover’s </a:t>
            </a:r>
            <a:r>
              <a:rPr lang="en-IN" b="1" dirty="0" smtClean="0"/>
              <a:t>theorem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Accuracy </a:t>
            </a:r>
            <a:r>
              <a:rPr lang="en-US" sz="1600" b="1" dirty="0" smtClean="0">
                <a:solidFill>
                  <a:srgbClr val="FF0000"/>
                </a:solidFill>
              </a:rPr>
              <a:t>Comparison: </a:t>
            </a:r>
            <a:r>
              <a:rPr lang="en-IN" sz="1600" b="1" dirty="0" smtClean="0"/>
              <a:t>Logistic </a:t>
            </a:r>
            <a:r>
              <a:rPr lang="en-IN" sz="1600" b="1" dirty="0" smtClean="0"/>
              <a:t>Regression </a:t>
            </a:r>
            <a:r>
              <a:rPr lang="en-IN" sz="1600" b="1" dirty="0"/>
              <a:t>&gt; MLP &gt; </a:t>
            </a:r>
            <a:r>
              <a:rPr lang="en-IN" sz="1600" b="1" dirty="0" smtClean="0"/>
              <a:t>PLA &gt; SLP</a:t>
            </a:r>
            <a:endParaRPr lang="en-IN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" y="14240"/>
            <a:ext cx="9151372" cy="3518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/>
              <a:t>Brief Comparison among all previous applied </a:t>
            </a:r>
            <a:r>
              <a:rPr lang="en-US" sz="3600" b="1" dirty="0" err="1" smtClean="0"/>
              <a:t>algo</a:t>
            </a:r>
            <a:endParaRPr lang="en-US" sz="3600" b="1" dirty="0" smtClean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14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627001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96" y="777766"/>
            <a:ext cx="8711818" cy="428448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Introduction </a:t>
            </a:r>
          </a:p>
          <a:p>
            <a:pPr lvl="2"/>
            <a:r>
              <a:rPr lang="en-US" sz="2400" b="1" dirty="0" smtClean="0"/>
              <a:t>Aim &amp; Problem Definition</a:t>
            </a:r>
          </a:p>
          <a:p>
            <a:pPr lvl="2"/>
            <a:r>
              <a:rPr lang="en-US" sz="2400" b="1" dirty="0" smtClean="0"/>
              <a:t>Application</a:t>
            </a:r>
          </a:p>
          <a:p>
            <a:pPr lvl="2"/>
            <a:r>
              <a:rPr lang="en-IN" sz="2400" b="1" dirty="0" smtClean="0"/>
              <a:t>More About Dataset</a:t>
            </a:r>
            <a:endParaRPr lang="en-US" sz="2400" b="1" dirty="0" smtClean="0"/>
          </a:p>
          <a:p>
            <a:r>
              <a:rPr lang="en-IN" sz="2400" b="1" dirty="0"/>
              <a:t>Literature Survey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chemeClr val="tx1"/>
                </a:solidFill>
              </a:rPr>
              <a:t>Feature Extraction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Applying ML Model (Discussed in class) &amp; Result Analysis</a:t>
            </a:r>
          </a:p>
          <a:p>
            <a:pPr lvl="2"/>
            <a:r>
              <a:rPr lang="en-US" sz="2400" b="1" dirty="0" smtClean="0">
                <a:solidFill>
                  <a:srgbClr val="0000CC"/>
                </a:solidFill>
              </a:rPr>
              <a:t>Logistic Regression(Stochastic &amp; batch mode)-&gt;</a:t>
            </a:r>
            <a:r>
              <a:rPr lang="en-US" sz="2400" b="1" dirty="0" smtClean="0">
                <a:solidFill>
                  <a:srgbClr val="FF0000"/>
                </a:solidFill>
              </a:rPr>
              <a:t>Using inbuilt function </a:t>
            </a:r>
            <a:r>
              <a:rPr lang="en-US" sz="2400" b="1" dirty="0" err="1" smtClean="0">
                <a:solidFill>
                  <a:srgbClr val="FF0000"/>
                </a:solidFill>
              </a:rPr>
              <a:t>sklearn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sz="2400" b="1" dirty="0">
                <a:solidFill>
                  <a:srgbClr val="0000CC"/>
                </a:solidFill>
              </a:rPr>
              <a:t>Perceptron Learning </a:t>
            </a:r>
            <a:r>
              <a:rPr lang="en-US" sz="2400" b="1" dirty="0" smtClean="0">
                <a:solidFill>
                  <a:srgbClr val="0000CC"/>
                </a:solidFill>
              </a:rPr>
              <a:t>Algorithm -&gt; </a:t>
            </a:r>
            <a:r>
              <a:rPr lang="en-US" sz="2400" b="1" dirty="0">
                <a:solidFill>
                  <a:srgbClr val="FF0000"/>
                </a:solidFill>
              </a:rPr>
              <a:t>Using inbuilt function </a:t>
            </a:r>
            <a:r>
              <a:rPr lang="en-US" sz="2400" b="1" dirty="0" err="1">
                <a:solidFill>
                  <a:srgbClr val="FF0000"/>
                </a:solidFill>
              </a:rPr>
              <a:t>sklearn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endParaRPr lang="en-US" sz="2400" b="1" dirty="0" smtClean="0">
              <a:solidFill>
                <a:srgbClr val="0000CC"/>
              </a:solidFill>
            </a:endParaRPr>
          </a:p>
          <a:p>
            <a:pPr lvl="2"/>
            <a:r>
              <a:rPr lang="en-US" sz="2400" b="1" dirty="0" smtClean="0">
                <a:solidFill>
                  <a:srgbClr val="0000CC"/>
                </a:solidFill>
              </a:rPr>
              <a:t>Single layer perceptron [SLP] -&gt; </a:t>
            </a:r>
            <a:r>
              <a:rPr lang="en-US" sz="2400" b="1" dirty="0" smtClean="0">
                <a:solidFill>
                  <a:srgbClr val="FF0000"/>
                </a:solidFill>
              </a:rPr>
              <a:t>using my own code </a:t>
            </a:r>
          </a:p>
          <a:p>
            <a:pPr lvl="2"/>
            <a:r>
              <a:rPr lang="en-US" sz="2400" b="1" dirty="0" smtClean="0">
                <a:solidFill>
                  <a:srgbClr val="0000CC"/>
                </a:solidFill>
              </a:rPr>
              <a:t>Multi </a:t>
            </a:r>
            <a:r>
              <a:rPr lang="en-US" sz="2400" b="1" dirty="0" smtClean="0">
                <a:solidFill>
                  <a:srgbClr val="0000CC"/>
                </a:solidFill>
              </a:rPr>
              <a:t>layer perceptron [MLP] -&gt; </a:t>
            </a:r>
            <a:r>
              <a:rPr lang="en-US" sz="2400" b="1" dirty="0" smtClean="0">
                <a:solidFill>
                  <a:srgbClr val="FF0000"/>
                </a:solidFill>
              </a:rPr>
              <a:t>using my own code</a:t>
            </a:r>
          </a:p>
          <a:p>
            <a:pPr lvl="2"/>
            <a:r>
              <a:rPr lang="en-US" sz="2400" b="1" dirty="0" smtClean="0">
                <a:solidFill>
                  <a:srgbClr val="0000CC"/>
                </a:solidFill>
              </a:rPr>
              <a:t>Hyper parameter tuning[For all </a:t>
            </a:r>
            <a:r>
              <a:rPr lang="en-US" sz="2400" b="1" dirty="0" err="1" smtClean="0">
                <a:solidFill>
                  <a:srgbClr val="0000CC"/>
                </a:solidFill>
              </a:rPr>
              <a:t>Algo</a:t>
            </a:r>
            <a:r>
              <a:rPr lang="en-US" sz="2400" b="1" dirty="0" smtClean="0">
                <a:solidFill>
                  <a:srgbClr val="0000CC"/>
                </a:solidFill>
              </a:rPr>
              <a:t>] </a:t>
            </a:r>
          </a:p>
          <a:p>
            <a:pPr lvl="2"/>
            <a:r>
              <a:rPr lang="en-US" sz="2400" b="1" dirty="0" smtClean="0">
                <a:solidFill>
                  <a:srgbClr val="0000CC"/>
                </a:solidFill>
              </a:rPr>
              <a:t>Checking Overfitting [For all </a:t>
            </a:r>
            <a:r>
              <a:rPr lang="en-US" sz="2400" b="1" dirty="0" err="1" smtClean="0">
                <a:solidFill>
                  <a:srgbClr val="0000CC"/>
                </a:solidFill>
              </a:rPr>
              <a:t>Algo</a:t>
            </a:r>
            <a:r>
              <a:rPr lang="en-US" sz="2400" b="1" dirty="0" smtClean="0">
                <a:solidFill>
                  <a:srgbClr val="0000CC"/>
                </a:solidFill>
              </a:rPr>
              <a:t>]</a:t>
            </a:r>
          </a:p>
          <a:p>
            <a:pPr lvl="2"/>
            <a:r>
              <a:rPr lang="en-US" sz="2400" b="1" dirty="0" smtClean="0">
                <a:solidFill>
                  <a:srgbClr val="0000CC"/>
                </a:solidFill>
              </a:rPr>
              <a:t>K-Fold Cross validation[For all </a:t>
            </a:r>
            <a:r>
              <a:rPr lang="en-US" sz="2400" b="1" dirty="0" err="1" smtClean="0">
                <a:solidFill>
                  <a:srgbClr val="0000CC"/>
                </a:solidFill>
              </a:rPr>
              <a:t>Algo</a:t>
            </a:r>
            <a:r>
              <a:rPr lang="en-US" sz="2400" b="1" dirty="0" smtClean="0">
                <a:solidFill>
                  <a:srgbClr val="0000CC"/>
                </a:solidFill>
              </a:rPr>
              <a:t>]</a:t>
            </a:r>
          </a:p>
          <a:p>
            <a:r>
              <a:rPr lang="en-US" sz="2900" b="1" dirty="0" smtClean="0">
                <a:solidFill>
                  <a:schemeClr val="tx1"/>
                </a:solidFill>
              </a:rPr>
              <a:t>All </a:t>
            </a:r>
            <a:r>
              <a:rPr lang="en-US" sz="2900" b="1" dirty="0" err="1" smtClean="0">
                <a:solidFill>
                  <a:schemeClr val="tx1"/>
                </a:solidFill>
              </a:rPr>
              <a:t>algo</a:t>
            </a:r>
            <a:r>
              <a:rPr lang="en-US" sz="2900" b="1" dirty="0">
                <a:solidFill>
                  <a:schemeClr val="tx1"/>
                </a:solidFill>
              </a:rPr>
              <a:t> </a:t>
            </a:r>
            <a:r>
              <a:rPr lang="en-US" sz="2900" b="1" dirty="0" smtClean="0">
                <a:solidFill>
                  <a:schemeClr val="tx1"/>
                </a:solidFill>
              </a:rPr>
              <a:t>result brief Comparison </a:t>
            </a:r>
          </a:p>
          <a:p>
            <a:endParaRPr lang="en-US" sz="3600" b="1" dirty="0" smtClean="0">
              <a:solidFill>
                <a:schemeClr val="tx1"/>
              </a:solidFill>
            </a:endParaRPr>
          </a:p>
          <a:p>
            <a:endParaRPr lang="en-US" sz="3600" b="1" dirty="0" smtClean="0">
              <a:solidFill>
                <a:schemeClr val="tx1"/>
              </a:solidFill>
            </a:endParaRPr>
          </a:p>
          <a:p>
            <a:pPr marL="685800" lvl="2" indent="0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lvl="2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352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Problem Definition &amp; Aim 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556306"/>
            <a:ext cx="9144000" cy="105765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 smtClean="0"/>
              <a:t>We will use the FLOWER dataset. </a:t>
            </a:r>
            <a:r>
              <a:rPr lang="en-IN" sz="2400" dirty="0"/>
              <a:t>8</a:t>
            </a:r>
            <a:r>
              <a:rPr lang="en-IN" sz="2400" dirty="0" smtClean="0"/>
              <a:t> classes of flower species, each having 80 images. So, totally we have 640 images to train, test and validation our model.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2716351"/>
            <a:ext cx="9144001" cy="8625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Aim : </a:t>
            </a:r>
            <a:r>
              <a:rPr lang="en-IN" dirty="0" smtClean="0">
                <a:solidFill>
                  <a:schemeClr val="tx1"/>
                </a:solidFill>
              </a:rPr>
              <a:t>This </a:t>
            </a:r>
            <a:r>
              <a:rPr lang="en-IN" dirty="0">
                <a:solidFill>
                  <a:schemeClr val="tx1"/>
                </a:solidFill>
              </a:rPr>
              <a:t>project aims to evaluate the use of </a:t>
            </a:r>
            <a:r>
              <a:rPr lang="en-IN" dirty="0" smtClean="0">
                <a:solidFill>
                  <a:schemeClr val="tx1"/>
                </a:solidFill>
              </a:rPr>
              <a:t>machine learning </a:t>
            </a:r>
            <a:r>
              <a:rPr lang="en-IN" dirty="0">
                <a:solidFill>
                  <a:schemeClr val="tx1"/>
                </a:solidFill>
              </a:rPr>
              <a:t>techniques to classify </a:t>
            </a:r>
            <a:r>
              <a:rPr lang="en-IN" dirty="0" smtClean="0">
                <a:solidFill>
                  <a:schemeClr val="tx1"/>
                </a:solidFill>
              </a:rPr>
              <a:t>eight </a:t>
            </a:r>
            <a:r>
              <a:rPr lang="en-IN" dirty="0">
                <a:solidFill>
                  <a:schemeClr val="tx1"/>
                </a:solidFill>
              </a:rPr>
              <a:t>species of flowers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3678618"/>
            <a:ext cx="9144000" cy="1464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Importance In ML :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purpose of flower recognition is to make judgments of flower category though some flower attributes, such as colour, texture and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shape, 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plays an important role in the fields of forestry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informatization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plant medicine 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85766"/>
            <a:ext cx="914400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Multiclass classifier, based on the </a:t>
            </a:r>
            <a:r>
              <a:rPr lang="en-IN" sz="2000" b="1" u="sng" dirty="0">
                <a:solidFill>
                  <a:srgbClr val="FF0000"/>
                </a:solidFill>
              </a:rPr>
              <a:t>Flowers</a:t>
            </a:r>
            <a:r>
              <a:rPr lang="en-IN" sz="2000" b="1" dirty="0">
                <a:solidFill>
                  <a:srgbClr val="FFFF00"/>
                </a:solidFill>
              </a:rPr>
              <a:t> </a:t>
            </a:r>
            <a:r>
              <a:rPr lang="en-IN" sz="2000" b="1" dirty="0"/>
              <a:t>Dataset. The data was obtained from the University of Oxford’s Department of Engineering Science.</a:t>
            </a:r>
          </a:p>
        </p:txBody>
      </p:sp>
    </p:spTree>
    <p:extLst>
      <p:ext uri="{BB962C8B-B14F-4D97-AF65-F5344CB8AC3E}">
        <p14:creationId xmlns:p14="http://schemas.microsoft.com/office/powerpoint/2010/main" val="16236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25350"/>
            <a:ext cx="9144000" cy="441815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028700" lvl="3" indent="0">
              <a:buNone/>
            </a:pPr>
            <a:r>
              <a:rPr lang="en-IN" sz="2800" b="1" u="sng" dirty="0" smtClean="0">
                <a:solidFill>
                  <a:srgbClr val="FF0000"/>
                </a:solidFill>
              </a:rPr>
              <a:t> Flower </a:t>
            </a:r>
            <a:r>
              <a:rPr lang="en-IN" sz="2800" b="1" u="sng" dirty="0">
                <a:solidFill>
                  <a:srgbClr val="FF0000"/>
                </a:solidFill>
              </a:rPr>
              <a:t>classification has various </a:t>
            </a:r>
            <a:r>
              <a:rPr lang="en-IN" sz="2800" b="1" u="sng" dirty="0" smtClean="0">
                <a:solidFill>
                  <a:srgbClr val="FF0000"/>
                </a:solidFill>
              </a:rPr>
              <a:t>applications</a:t>
            </a:r>
          </a:p>
          <a:p>
            <a:r>
              <a:rPr lang="en-IN" sz="2400" b="1" dirty="0" smtClean="0"/>
              <a:t>Search engine which queries images based on text or keywords</a:t>
            </a:r>
          </a:p>
          <a:p>
            <a:r>
              <a:rPr lang="en-IN" sz="2400" b="1" dirty="0" smtClean="0"/>
              <a:t> It can be helpful in flower searching for patent analysis and in floriculture.</a:t>
            </a:r>
          </a:p>
          <a:p>
            <a:r>
              <a:rPr lang="en-IN" sz="2400" b="1" dirty="0" smtClean="0"/>
              <a:t>The floriculture industry consist of flower trade means selling and buying flowers</a:t>
            </a:r>
          </a:p>
          <a:p>
            <a:r>
              <a:rPr lang="en-IN" sz="2400" b="1" dirty="0" smtClean="0"/>
              <a:t>Ayurveda treatment</a:t>
            </a:r>
          </a:p>
          <a:p>
            <a:r>
              <a:rPr lang="en-IN" sz="2400" b="1" dirty="0"/>
              <a:t>S</a:t>
            </a:r>
            <a:r>
              <a:rPr lang="en-IN" sz="2400" b="1" dirty="0" smtClean="0"/>
              <a:t>eed production, potted plants and extraction of essential oil from flowers.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295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Application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91021"/>
              </p:ext>
            </p:extLst>
          </p:nvPr>
        </p:nvGraphicFramePr>
        <p:xfrm>
          <a:off x="7373" y="670090"/>
          <a:ext cx="9144000" cy="1174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588">
                  <a:extLst>
                    <a:ext uri="{9D8B030D-6E8A-4147-A177-3AD203B41FA5}">
                      <a16:colId xmlns:a16="http://schemas.microsoft.com/office/drawing/2014/main" val="1380129413"/>
                    </a:ext>
                  </a:extLst>
                </a:gridCol>
                <a:gridCol w="1737555">
                  <a:extLst>
                    <a:ext uri="{9D8B030D-6E8A-4147-A177-3AD203B41FA5}">
                      <a16:colId xmlns:a16="http://schemas.microsoft.com/office/drawing/2014/main" val="2294496475"/>
                    </a:ext>
                  </a:extLst>
                </a:gridCol>
                <a:gridCol w="2499425">
                  <a:extLst>
                    <a:ext uri="{9D8B030D-6E8A-4147-A177-3AD203B41FA5}">
                      <a16:colId xmlns:a16="http://schemas.microsoft.com/office/drawing/2014/main" val="1346368346"/>
                    </a:ext>
                  </a:extLst>
                </a:gridCol>
                <a:gridCol w="1865432">
                  <a:extLst>
                    <a:ext uri="{9D8B030D-6E8A-4147-A177-3AD203B41FA5}">
                      <a16:colId xmlns:a16="http://schemas.microsoft.com/office/drawing/2014/main" val="4043862307"/>
                    </a:ext>
                  </a:extLst>
                </a:gridCol>
              </a:tblGrid>
              <a:tr h="4875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Research Paper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Year of</a:t>
                      </a:r>
                      <a:r>
                        <a:rPr lang="en-US" sz="1600" baseline="0" dirty="0" smtClean="0"/>
                        <a:t> publication</a:t>
                      </a:r>
                      <a:endParaRPr lang="en-IN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Methodology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Performance Measure</a:t>
                      </a:r>
                      <a:endParaRPr lang="en-IN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1379018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Bilinear pyramid network for flower species categorization</a:t>
                      </a:r>
                      <a:endParaRPr lang="en-IN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2020</a:t>
                      </a:r>
                    </a:p>
                    <a:p>
                      <a:pPr algn="ctr"/>
                      <a:endParaRPr lang="en-IN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Convolutional neural network (CNN) 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r>
                        <a:rPr lang="en-US" sz="1600" b="1" dirty="0" smtClean="0"/>
                        <a:t>Accuracy</a:t>
                      </a:r>
                      <a:endParaRPr lang="en-IN" sz="1600" b="0" dirty="0" smtClean="0"/>
                    </a:p>
                    <a:p>
                      <a:pPr algn="ctr"/>
                      <a:endParaRPr lang="en-US" sz="2000" b="1" dirty="0" smtClean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43774818"/>
                  </a:ext>
                </a:extLst>
              </a:tr>
            </a:tbl>
          </a:graphicData>
        </a:graphic>
      </p:graphicFrame>
      <p:sp>
        <p:nvSpPr>
          <p:cNvPr id="4" name="Title 3"/>
          <p:cNvSpPr txBox="1">
            <a:spLocks/>
          </p:cNvSpPr>
          <p:nvPr/>
        </p:nvSpPr>
        <p:spPr>
          <a:xfrm>
            <a:off x="532691" y="550270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             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372" y="1844447"/>
            <a:ext cx="9136627" cy="19082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Conclusion : </a:t>
            </a:r>
            <a:r>
              <a:rPr lang="en-IN" sz="2000" b="1" u="sng" dirty="0" smtClean="0">
                <a:solidFill>
                  <a:schemeClr val="hlink"/>
                </a:solidFill>
              </a:rPr>
              <a:t> </a:t>
            </a:r>
            <a:r>
              <a:rPr lang="en-IN" sz="2000" b="1" u="sng" dirty="0" smtClean="0">
                <a:solidFill>
                  <a:schemeClr val="hlink"/>
                </a:solidFill>
                <a:hlinkClick r:id="rId2"/>
              </a:rPr>
              <a:t> </a:t>
            </a:r>
            <a:r>
              <a:rPr lang="en-IN" sz="1600" b="1" u="sng" dirty="0" smtClean="0">
                <a:solidFill>
                  <a:schemeClr val="hlink"/>
                </a:solidFill>
                <a:hlinkClick r:id="rId2"/>
              </a:rPr>
              <a:t>By </a:t>
            </a:r>
            <a:r>
              <a:rPr lang="en-IN" sz="1600" dirty="0" smtClean="0">
                <a:solidFill>
                  <a:schemeClr val="hlink"/>
                </a:solidFill>
                <a:hlinkClick r:id="rId2"/>
              </a:rPr>
              <a:t>Cheng Pang · </a:t>
            </a:r>
            <a:r>
              <a:rPr lang="en-IN" sz="1600" dirty="0" err="1" smtClean="0">
                <a:solidFill>
                  <a:schemeClr val="hlink"/>
                </a:solidFill>
                <a:hlinkClick r:id="rId2"/>
              </a:rPr>
              <a:t>Wenhao</a:t>
            </a:r>
            <a:r>
              <a:rPr lang="en-IN" sz="1600" dirty="0" smtClean="0">
                <a:solidFill>
                  <a:schemeClr val="hlink"/>
                </a:solidFill>
                <a:hlinkClick r:id="rId2"/>
              </a:rPr>
              <a:t> Wang · </a:t>
            </a:r>
            <a:r>
              <a:rPr lang="en-IN" sz="1600" dirty="0" err="1" smtClean="0">
                <a:solidFill>
                  <a:schemeClr val="hlink"/>
                </a:solidFill>
                <a:hlinkClick r:id="rId2"/>
              </a:rPr>
              <a:t>Rushi</a:t>
            </a:r>
            <a:r>
              <a:rPr lang="en-IN" sz="1600" dirty="0" smtClean="0">
                <a:solidFill>
                  <a:schemeClr val="hlink"/>
                </a:solidFill>
                <a:hlinkClick r:id="rId2"/>
              </a:rPr>
              <a:t> Lan · </a:t>
            </a:r>
            <a:r>
              <a:rPr lang="en-IN" sz="1600" dirty="0" err="1" smtClean="0">
                <a:solidFill>
                  <a:schemeClr val="hlink"/>
                </a:solidFill>
                <a:hlinkClick r:id="rId2"/>
              </a:rPr>
              <a:t>Zhuo</a:t>
            </a:r>
            <a:r>
              <a:rPr lang="en-IN" sz="1600" dirty="0" smtClean="0">
                <a:solidFill>
                  <a:schemeClr val="hlink"/>
                </a:solidFill>
                <a:hlinkClick r:id="rId2"/>
              </a:rPr>
              <a:t> Shi · </a:t>
            </a:r>
            <a:r>
              <a:rPr lang="en-IN" sz="1600" dirty="0" err="1" smtClean="0">
                <a:solidFill>
                  <a:schemeClr val="hlink"/>
                </a:solidFill>
                <a:hlinkClick r:id="rId2"/>
              </a:rPr>
              <a:t>Xiaonan</a:t>
            </a:r>
            <a:r>
              <a:rPr lang="en-IN" sz="1600" dirty="0" smtClean="0">
                <a:solidFill>
                  <a:schemeClr val="hlink"/>
                </a:solidFill>
                <a:hlinkClick r:id="rId2"/>
              </a:rPr>
              <a:t> Luo</a:t>
            </a:r>
            <a:r>
              <a:rPr lang="en-IN" sz="1600" dirty="0" smtClean="0">
                <a:solidFill>
                  <a:schemeClr val="hlink"/>
                </a:solidFill>
              </a:rPr>
              <a:t>  &amp; Paper </a:t>
            </a:r>
            <a:r>
              <a:rPr lang="en-IN" sz="1600" dirty="0" smtClean="0">
                <a:solidFill>
                  <a:schemeClr val="hlink"/>
                </a:solidFill>
                <a:hlinkClick r:id="rId2"/>
              </a:rPr>
              <a:t>Link</a:t>
            </a:r>
            <a:endParaRPr lang="en-IN" sz="1600" dirty="0" smtClean="0"/>
          </a:p>
          <a:p>
            <a:pPr marL="457200" lvl="0" indent="-323850">
              <a:buSzPts val="1500"/>
              <a:buChar char="●"/>
            </a:pPr>
            <a:r>
              <a:rPr lang="en-IN" sz="1400" dirty="0" smtClean="0"/>
              <a:t>They proposed Bilinear Pyramid Network ( BPN ) for flower categorization. The proposed BPN is built on the VGG-16 architecture. When passing an image through a CNN, feature maps keep decreasing in their sizes, forming a feature pyramid.</a:t>
            </a:r>
          </a:p>
          <a:p>
            <a:pPr marL="457200" lvl="0" indent="-323850">
              <a:buSzPts val="1500"/>
              <a:buChar char="●"/>
            </a:pPr>
            <a:r>
              <a:rPr lang="en-IN" sz="1400" dirty="0" smtClean="0"/>
              <a:t>They have used 2 CNN's of the bilinear model. One for feature detection and another for feature extraction.</a:t>
            </a:r>
          </a:p>
          <a:p>
            <a:pPr marL="457200" indent="-323850">
              <a:buSzPts val="1500"/>
              <a:buFontTx/>
              <a:buChar char="●"/>
            </a:pPr>
            <a:r>
              <a:rPr lang="en-IN" sz="1400" dirty="0" smtClean="0"/>
              <a:t>The training process follows the standard stochastic gradient descent (SGD) with a learning rate of 0.01, and will be terminated when reach the maximum iteration of 100000.</a:t>
            </a:r>
          </a:p>
          <a:p>
            <a:pPr marL="457200" indent="-323850">
              <a:buSzPts val="1500"/>
              <a:buFontTx/>
              <a:buChar char="●"/>
            </a:pPr>
            <a:r>
              <a:rPr lang="en-IN" sz="1400" dirty="0" smtClean="0"/>
              <a:t>They are able to achieve a top-1 precision of </a:t>
            </a:r>
            <a:r>
              <a:rPr lang="en-IN" sz="1400" b="1" dirty="0" smtClean="0"/>
              <a:t>99.1%</a:t>
            </a:r>
            <a:r>
              <a:rPr lang="en-IN" sz="1400" dirty="0" smtClean="0"/>
              <a:t> using 3 convolutional layers in the feature pyramid are used.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373" y="14241"/>
            <a:ext cx="9144000" cy="55027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Research Paper - 1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2662"/>
            <a:ext cx="6001407" cy="13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868975"/>
              </p:ext>
            </p:extLst>
          </p:nvPr>
        </p:nvGraphicFramePr>
        <p:xfrm>
          <a:off x="7373" y="670386"/>
          <a:ext cx="9144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588">
                  <a:extLst>
                    <a:ext uri="{9D8B030D-6E8A-4147-A177-3AD203B41FA5}">
                      <a16:colId xmlns:a16="http://schemas.microsoft.com/office/drawing/2014/main" val="1380129413"/>
                    </a:ext>
                  </a:extLst>
                </a:gridCol>
                <a:gridCol w="1737555">
                  <a:extLst>
                    <a:ext uri="{9D8B030D-6E8A-4147-A177-3AD203B41FA5}">
                      <a16:colId xmlns:a16="http://schemas.microsoft.com/office/drawing/2014/main" val="2294496475"/>
                    </a:ext>
                  </a:extLst>
                </a:gridCol>
                <a:gridCol w="2499425">
                  <a:extLst>
                    <a:ext uri="{9D8B030D-6E8A-4147-A177-3AD203B41FA5}">
                      <a16:colId xmlns:a16="http://schemas.microsoft.com/office/drawing/2014/main" val="1346368346"/>
                    </a:ext>
                  </a:extLst>
                </a:gridCol>
                <a:gridCol w="1865432">
                  <a:extLst>
                    <a:ext uri="{9D8B030D-6E8A-4147-A177-3AD203B41FA5}">
                      <a16:colId xmlns:a16="http://schemas.microsoft.com/office/drawing/2014/main" val="4043862307"/>
                    </a:ext>
                  </a:extLst>
                </a:gridCol>
              </a:tblGrid>
              <a:tr h="4875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Research Paper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Year of</a:t>
                      </a:r>
                      <a:r>
                        <a:rPr lang="en-US" sz="1600" baseline="0" dirty="0" smtClean="0"/>
                        <a:t> publication</a:t>
                      </a:r>
                      <a:endParaRPr lang="en-IN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Methodology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Performance Measure</a:t>
                      </a:r>
                      <a:endParaRPr lang="en-IN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1379018"/>
                  </a:ext>
                </a:extLst>
              </a:tr>
              <a:tr h="61809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Classification of flower image based on attention mechanism &amp; multi-loss attention network</a:t>
                      </a:r>
                      <a:endParaRPr lang="en-IN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2021</a:t>
                      </a:r>
                    </a:p>
                    <a:p>
                      <a:pPr algn="ctr"/>
                      <a:endParaRPr lang="en-IN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multi-loss spatial attention network, multi-loss channel attention network &amp; multi-loss </a:t>
                      </a:r>
                      <a:r>
                        <a:rPr lang="en-IN" sz="1400" dirty="0" err="1" smtClean="0"/>
                        <a:t>multiattention</a:t>
                      </a:r>
                      <a:r>
                        <a:rPr lang="en-IN" sz="1400" dirty="0" smtClean="0"/>
                        <a:t> network 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r>
                        <a:rPr lang="en-US" sz="1600" b="1" dirty="0" smtClean="0"/>
                        <a:t>Accuracy</a:t>
                      </a:r>
                      <a:endParaRPr lang="en-IN" sz="1600" b="0" dirty="0" smtClean="0"/>
                    </a:p>
                    <a:p>
                      <a:pPr algn="ctr"/>
                      <a:r>
                        <a:rPr lang="en-US" sz="2000" b="1" dirty="0" smtClean="0"/>
                        <a:t>98%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43774818"/>
                  </a:ext>
                </a:extLst>
              </a:tr>
            </a:tbl>
          </a:graphicData>
        </a:graphic>
      </p:graphicFrame>
      <p:sp>
        <p:nvSpPr>
          <p:cNvPr id="4" name="Title 3"/>
          <p:cNvSpPr txBox="1">
            <a:spLocks/>
          </p:cNvSpPr>
          <p:nvPr/>
        </p:nvSpPr>
        <p:spPr>
          <a:xfrm>
            <a:off x="532691" y="550270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             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" y="2361685"/>
            <a:ext cx="6022428" cy="24622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Conclusion : </a:t>
            </a:r>
            <a:r>
              <a:rPr lang="en-US" b="1" dirty="0" smtClean="0">
                <a:solidFill>
                  <a:schemeClr val="tx1"/>
                </a:solidFill>
              </a:rPr>
              <a:t>By </a:t>
            </a:r>
            <a:r>
              <a:rPr lang="fr-FR" dirty="0" err="1" smtClean="0"/>
              <a:t>Mei</a:t>
            </a:r>
            <a:r>
              <a:rPr lang="fr-FR" dirty="0" smtClean="0"/>
              <a:t> </a:t>
            </a:r>
            <a:r>
              <a:rPr lang="fr-FR" dirty="0"/>
              <a:t>Zhang </a:t>
            </a:r>
            <a:r>
              <a:rPr lang="fr-FR" dirty="0" smtClean="0"/>
              <a:t> </a:t>
            </a:r>
            <a:r>
              <a:rPr lang="fr-FR" dirty="0"/>
              <a:t>, </a:t>
            </a:r>
            <a:r>
              <a:rPr lang="fr-FR" dirty="0" err="1"/>
              <a:t>Huihui</a:t>
            </a:r>
            <a:r>
              <a:rPr lang="fr-FR" dirty="0"/>
              <a:t> Su, </a:t>
            </a:r>
            <a:r>
              <a:rPr lang="fr-FR" dirty="0" err="1"/>
              <a:t>Jinghua</a:t>
            </a:r>
            <a:r>
              <a:rPr lang="fr-FR" dirty="0"/>
              <a:t> </a:t>
            </a:r>
            <a:r>
              <a:rPr lang="fr-FR" dirty="0" smtClean="0"/>
              <a:t>Wen&amp; </a:t>
            </a:r>
            <a:r>
              <a:rPr lang="fr-FR" dirty="0" smtClean="0">
                <a:hlinkClick r:id="rId2"/>
              </a:rPr>
              <a:t>Link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This paper proposes the multi-loss spatial attention network (MLSAN), the multi-loss channel attention network (MLCA) and the multi-loss </a:t>
            </a:r>
            <a:r>
              <a:rPr lang="en-IN" sz="1400" dirty="0" err="1"/>
              <a:t>multiattention</a:t>
            </a:r>
            <a:r>
              <a:rPr lang="en-IN" sz="1400" dirty="0"/>
              <a:t> network (MLMAN) three network models, with </a:t>
            </a:r>
            <a:r>
              <a:rPr lang="en-IN" sz="1400" dirty="0" err="1"/>
              <a:t>Xception</a:t>
            </a:r>
            <a:r>
              <a:rPr lang="en-IN" sz="1400" dirty="0"/>
              <a:t> as the basic network, channel attention and spatial attention are added to </a:t>
            </a:r>
            <a:r>
              <a:rPr lang="en-IN" sz="1400" dirty="0" err="1"/>
              <a:t>Xception</a:t>
            </a:r>
            <a:r>
              <a:rPr lang="en-IN" sz="1400" dirty="0"/>
              <a:t> to improve </a:t>
            </a:r>
            <a:r>
              <a:rPr lang="en-IN" sz="1400" dirty="0" err="1"/>
              <a:t>Xception’s</a:t>
            </a:r>
            <a:r>
              <a:rPr lang="en-IN" sz="1400" dirty="0"/>
              <a:t> ability to locate and extract features of flower image regions. </a:t>
            </a:r>
            <a:endParaRPr lang="en-I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/>
              <a:t>They are able to achieve a </a:t>
            </a:r>
            <a:r>
              <a:rPr lang="en-IN" dirty="0" smtClean="0"/>
              <a:t>maximum </a:t>
            </a:r>
            <a:r>
              <a:rPr lang="en-IN" dirty="0"/>
              <a:t>accuracy of </a:t>
            </a:r>
            <a:r>
              <a:rPr lang="en-IN" dirty="0" smtClean="0"/>
              <a:t>98.03% Using </a:t>
            </a:r>
            <a:r>
              <a:rPr lang="en-IN" dirty="0"/>
              <a:t>MLCSCAN method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373" y="14241"/>
            <a:ext cx="9144000" cy="55027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Research Paper - 2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509" y="2340571"/>
            <a:ext cx="3037489" cy="206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7445"/>
              </p:ext>
            </p:extLst>
          </p:nvPr>
        </p:nvGraphicFramePr>
        <p:xfrm>
          <a:off x="7373" y="499790"/>
          <a:ext cx="9144000" cy="1261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588">
                  <a:extLst>
                    <a:ext uri="{9D8B030D-6E8A-4147-A177-3AD203B41FA5}">
                      <a16:colId xmlns:a16="http://schemas.microsoft.com/office/drawing/2014/main" val="1380129413"/>
                    </a:ext>
                  </a:extLst>
                </a:gridCol>
                <a:gridCol w="1737555">
                  <a:extLst>
                    <a:ext uri="{9D8B030D-6E8A-4147-A177-3AD203B41FA5}">
                      <a16:colId xmlns:a16="http://schemas.microsoft.com/office/drawing/2014/main" val="2294496475"/>
                    </a:ext>
                  </a:extLst>
                </a:gridCol>
                <a:gridCol w="2499425">
                  <a:extLst>
                    <a:ext uri="{9D8B030D-6E8A-4147-A177-3AD203B41FA5}">
                      <a16:colId xmlns:a16="http://schemas.microsoft.com/office/drawing/2014/main" val="1346368346"/>
                    </a:ext>
                  </a:extLst>
                </a:gridCol>
                <a:gridCol w="1865432">
                  <a:extLst>
                    <a:ext uri="{9D8B030D-6E8A-4147-A177-3AD203B41FA5}">
                      <a16:colId xmlns:a16="http://schemas.microsoft.com/office/drawing/2014/main" val="4043862307"/>
                    </a:ext>
                  </a:extLst>
                </a:gridCol>
              </a:tblGrid>
              <a:tr h="3620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Research Paper</a:t>
                      </a:r>
                      <a:endParaRPr lang="en-IN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Year of</a:t>
                      </a:r>
                      <a:r>
                        <a:rPr lang="en-US" sz="1600" baseline="0" dirty="0" smtClean="0"/>
                        <a:t> publication</a:t>
                      </a:r>
                      <a:endParaRPr lang="en-IN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Methodology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Performance Measure</a:t>
                      </a:r>
                      <a:endParaRPr lang="en-IN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1379018"/>
                  </a:ext>
                </a:extLst>
              </a:tr>
              <a:tr h="705275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Union-net: A deep neural network model adapted to small data sets</a:t>
                      </a:r>
                      <a:endParaRPr lang="en-IN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2020</a:t>
                      </a:r>
                    </a:p>
                    <a:p>
                      <a:pPr algn="ctr"/>
                      <a:endParaRPr lang="en-IN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" sz="1400" dirty="0" smtClean="0"/>
                        <a:t>convolutional neural network (CNN) </a:t>
                      </a:r>
                      <a:endParaRPr lang="en-IN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r>
                        <a:rPr lang="en-US" sz="1600" b="1" dirty="0" smtClean="0"/>
                        <a:t>Accuracy</a:t>
                      </a:r>
                      <a:endParaRPr lang="en-IN" sz="1600" b="0" dirty="0" smtClean="0"/>
                    </a:p>
                    <a:p>
                      <a:pPr algn="ctr"/>
                      <a:r>
                        <a:rPr lang="en-US" sz="1400" b="0" dirty="0" smtClean="0"/>
                        <a:t>87%</a:t>
                      </a:r>
                      <a:endParaRPr lang="en-US" sz="2000" b="1" dirty="0" smtClean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43774818"/>
                  </a:ext>
                </a:extLst>
              </a:tr>
            </a:tbl>
          </a:graphicData>
        </a:graphic>
      </p:graphicFrame>
      <p:sp>
        <p:nvSpPr>
          <p:cNvPr id="4" name="Title 3"/>
          <p:cNvSpPr txBox="1">
            <a:spLocks/>
          </p:cNvSpPr>
          <p:nvPr/>
        </p:nvSpPr>
        <p:spPr>
          <a:xfrm>
            <a:off x="532691" y="550270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             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373" y="1915480"/>
            <a:ext cx="8953748" cy="30777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Conclusion: </a:t>
            </a:r>
            <a:r>
              <a:rPr lang="en-US" sz="2000" b="1" dirty="0" smtClean="0">
                <a:solidFill>
                  <a:schemeClr val="tx1"/>
                </a:solidFill>
              </a:rPr>
              <a:t>By </a:t>
            </a:r>
            <a:r>
              <a:rPr lang="en-IN" sz="2000" dirty="0" err="1" smtClean="0"/>
              <a:t>Qingfang</a:t>
            </a:r>
            <a:r>
              <a:rPr lang="en-IN" sz="2000" dirty="0" smtClean="0"/>
              <a:t> He1 , </a:t>
            </a:r>
            <a:r>
              <a:rPr lang="en-IN" sz="2000" dirty="0" err="1" smtClean="0"/>
              <a:t>Guang</a:t>
            </a:r>
            <a:r>
              <a:rPr lang="en-IN" sz="2000" dirty="0" smtClean="0"/>
              <a:t> Cheng1 , </a:t>
            </a:r>
            <a:r>
              <a:rPr lang="en-IN" sz="2000" dirty="0" err="1" smtClean="0"/>
              <a:t>Zhiying</a:t>
            </a:r>
            <a:r>
              <a:rPr lang="en-IN" sz="2000" dirty="0" smtClean="0"/>
              <a:t> Lin1 &amp; paper </a:t>
            </a:r>
            <a:r>
              <a:rPr lang="en-IN" sz="2000" dirty="0" smtClean="0">
                <a:hlinkClick r:id="rId3"/>
              </a:rPr>
              <a:t>Link</a:t>
            </a: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1600" dirty="0" smtClean="0"/>
              <a:t>it </a:t>
            </a:r>
            <a:r>
              <a:rPr lang="en" sz="1400" dirty="0" smtClean="0"/>
              <a:t>is based on the convolutional neural network (CNN). Convolutional network units with different combinations of       the same input form a Union module. Each Union module is a convolutional layer</a:t>
            </a:r>
            <a:endParaRPr lang="en-IN" sz="1400" b="1" u="sng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 smtClean="0"/>
              <a:t>A "3-layer" neural network is formed through the serial input and output between 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 the three modules. The outputs of the three Union modules are fused and added 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  as the input of the last convolutional layer, thus forming a complex network with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   a 4-layer network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 smtClean="0"/>
              <a:t>Union-net uses a maximum pooling layer in the Union1 module. Max pooling can extract effective features, reduce dimensions and parameters and remove noise.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 smtClean="0"/>
              <a:t>After the initial input data of the model is processed by Union1's internal convolution 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  structure, the output features are pooled and filtered to provide more effective 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  data for  subsequent processing.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 smtClean="0"/>
              <a:t>They are able to achieve an accuracy of </a:t>
            </a:r>
            <a:r>
              <a:rPr lang="en-IN" sz="1400" b="1" dirty="0" smtClean="0"/>
              <a:t>87%</a:t>
            </a:r>
            <a:r>
              <a:rPr lang="en-IN" sz="1400" dirty="0" smtClean="0"/>
              <a:t>  with 10-fold cross-validation.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373" y="14241"/>
            <a:ext cx="9144000" cy="4262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Research Paper - 3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517" y="3860201"/>
            <a:ext cx="2266031" cy="1043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972" y="2603224"/>
            <a:ext cx="2195078" cy="8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7373" y="14241"/>
            <a:ext cx="9144000" cy="55027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IN" sz="3600" b="1" dirty="0" smtClean="0"/>
              <a:t>More About Dataset</a:t>
            </a:r>
          </a:p>
          <a:p>
            <a:pPr algn="ctr"/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373" y="858801"/>
            <a:ext cx="9136627" cy="38113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7800" lvl="0" indent="-139700">
              <a:spcBef>
                <a:spcPts val="500"/>
              </a:spcBef>
              <a:buSzPts val="2000"/>
              <a:buFont typeface="Arial"/>
              <a:buChar char="•"/>
            </a:pPr>
            <a:r>
              <a:rPr lang="en-IN" sz="2000" dirty="0" smtClean="0"/>
              <a:t>The oxford flowers dataset consists of 17 different flower species namely :</a:t>
            </a:r>
          </a:p>
          <a:p>
            <a:pPr marL="457200" lvl="0">
              <a:spcBef>
                <a:spcPts val="500"/>
              </a:spcBef>
            </a:pPr>
            <a:r>
              <a:rPr lang="en-IN" dirty="0"/>
              <a:t>1. Buttercup      6. Daisy            11. Windflower    16. Tulip</a:t>
            </a:r>
          </a:p>
          <a:p>
            <a:pPr marL="457200" lvl="0">
              <a:spcBef>
                <a:spcPts val="500"/>
              </a:spcBef>
            </a:pPr>
            <a:r>
              <a:rPr lang="en-IN" dirty="0"/>
              <a:t>2. Sunflower     7. Dandelion     12. </a:t>
            </a:r>
            <a:r>
              <a:rPr lang="en-IN" dirty="0" err="1"/>
              <a:t>LilyValley</a:t>
            </a:r>
            <a:r>
              <a:rPr lang="en-IN" dirty="0"/>
              <a:t>       17. Cowslip</a:t>
            </a:r>
          </a:p>
          <a:p>
            <a:pPr marL="457200" lvl="0">
              <a:spcBef>
                <a:spcPts val="500"/>
              </a:spcBef>
            </a:pPr>
            <a:r>
              <a:rPr lang="en-IN" dirty="0"/>
              <a:t>3. Snowdrop     8. Fritillary        13. Bluebell</a:t>
            </a:r>
          </a:p>
          <a:p>
            <a:pPr marL="457200" lvl="0">
              <a:spcBef>
                <a:spcPts val="500"/>
              </a:spcBef>
            </a:pPr>
            <a:r>
              <a:rPr lang="en-IN" dirty="0"/>
              <a:t>4. Coltsfoot       9. Iris                14. Crocus</a:t>
            </a:r>
          </a:p>
          <a:p>
            <a:pPr marL="457200" lvl="0">
              <a:spcBef>
                <a:spcPts val="500"/>
              </a:spcBef>
            </a:pPr>
            <a:r>
              <a:rPr lang="en-IN" dirty="0"/>
              <a:t>5. Daffodil       10. Pansy           15. </a:t>
            </a:r>
            <a:r>
              <a:rPr lang="en-IN" dirty="0" err="1"/>
              <a:t>Tigerlily</a:t>
            </a:r>
            <a:r>
              <a:rPr lang="en-IN" dirty="0"/>
              <a:t> </a:t>
            </a:r>
          </a:p>
          <a:p>
            <a:pPr marL="457200" lvl="0">
              <a:spcBef>
                <a:spcPts val="500"/>
              </a:spcBef>
            </a:pPr>
            <a:endParaRPr lang="en-IN" dirty="0"/>
          </a:p>
          <a:p>
            <a:pPr marL="457200" lvl="0">
              <a:spcBef>
                <a:spcPts val="5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But here(According to Ma’am), I will experiment by considering 8 classes as shown below:</a:t>
            </a:r>
          </a:p>
          <a:p>
            <a:pPr marL="457200" lvl="0">
              <a:spcBef>
                <a:spcPts val="500"/>
              </a:spcBef>
            </a:pPr>
            <a:r>
              <a:rPr lang="en-IN" dirty="0" smtClean="0"/>
              <a:t>  1. Daisy   2. Sunflower    3. Dandelion   4. Snowdrop   </a:t>
            </a:r>
          </a:p>
          <a:p>
            <a:pPr marL="457200" lvl="0">
              <a:spcBef>
                <a:spcPts val="500"/>
              </a:spcBef>
            </a:pPr>
            <a:r>
              <a:rPr lang="en-IN" dirty="0" smtClean="0"/>
              <a:t>  5. Fritillary   6. Daffodil   7. </a:t>
            </a:r>
            <a:r>
              <a:rPr lang="en-IN" dirty="0" err="1" smtClean="0"/>
              <a:t>Tigerlily</a:t>
            </a:r>
            <a:r>
              <a:rPr lang="en-IN" dirty="0" smtClean="0"/>
              <a:t>        8. Coltsfoot </a:t>
            </a:r>
          </a:p>
          <a:p>
            <a:pPr marL="457200" lvl="0">
              <a:spcBef>
                <a:spcPts val="5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3" y="680412"/>
            <a:ext cx="6225260" cy="286232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Features are the information or list of numbers that are extracted from an image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deciding about the features that could quantify plants and flowers, we could possibly think of </a:t>
            </a:r>
            <a:r>
              <a:rPr lang="en-IN" dirty="0" smtClean="0">
                <a:solidFill>
                  <a:srgbClr val="D6370C"/>
                </a:solidFill>
              </a:rPr>
              <a:t>Colour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IN" dirty="0">
                <a:solidFill>
                  <a:srgbClr val="D6370C"/>
                </a:solidFill>
              </a:rPr>
              <a:t>Texture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and </a:t>
            </a:r>
            <a:r>
              <a:rPr lang="en-IN" dirty="0">
                <a:solidFill>
                  <a:srgbClr val="D6370C"/>
                </a:solidFill>
              </a:rPr>
              <a:t>Shape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 the primary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this Project I will be used three inbuilt libraries for features extraction 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Colour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Histogram that quantifies 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colour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the flower.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Hu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Moments that quantifies shape of the flower.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Haralick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Texture that quantifies texture of the 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flower.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01" y="680412"/>
            <a:ext cx="2897572" cy="27319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7373" y="14240"/>
            <a:ext cx="9144000" cy="5638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IN" sz="3600" b="1" dirty="0" smtClean="0"/>
              <a:t>Feature Extraction </a:t>
            </a:r>
            <a:r>
              <a:rPr lang="en-US" sz="3600" b="1" dirty="0" smtClean="0"/>
              <a:t>From Images</a:t>
            </a:r>
            <a:endParaRPr lang="en-IN" sz="3600" b="1" dirty="0" smtClean="0"/>
          </a:p>
          <a:p>
            <a:pPr algn="ctr"/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645077"/>
            <a:ext cx="9129254" cy="1477328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I  received 532 features from one image (columns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 have total 640 sample (rows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have divided the dataset into three part : Train, Test And Validation  . According the requirement I will use 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 part have 60% , test part 20% and validation part 20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%. Splitting percentage ratio may vary according to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algo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2050</Words>
  <Application>Microsoft Office PowerPoint</Application>
  <PresentationFormat>On-screen Show (16:9)</PresentationFormat>
  <Paragraphs>245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MACHINE LEARNING MINI – PROJECT               Supervised Learning</vt:lpstr>
      <vt:lpstr>Outline</vt:lpstr>
      <vt:lpstr>Problem Definition &amp; Aim </vt:lpstr>
      <vt:lpstr>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2021-11-14T17:05:47Z</dcterms:modified>
</cp:coreProperties>
</file>