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85" r:id="rId5"/>
    <p:sldId id="284" r:id="rId6"/>
    <p:sldId id="258" r:id="rId7"/>
    <p:sldId id="259" r:id="rId8"/>
    <p:sldId id="305" r:id="rId9"/>
    <p:sldId id="261" r:id="rId10"/>
    <p:sldId id="263" r:id="rId11"/>
    <p:sldId id="300" r:id="rId12"/>
    <p:sldId id="301" r:id="rId13"/>
    <p:sldId id="262" r:id="rId14"/>
    <p:sldId id="264" r:id="rId15"/>
    <p:sldId id="287" r:id="rId16"/>
    <p:sldId id="291" r:id="rId17"/>
    <p:sldId id="288" r:id="rId18"/>
    <p:sldId id="290" r:id="rId19"/>
    <p:sldId id="265" r:id="rId20"/>
    <p:sldId id="266" r:id="rId21"/>
    <p:sldId id="267" r:id="rId22"/>
    <p:sldId id="294" r:id="rId23"/>
    <p:sldId id="295" r:id="rId24"/>
    <p:sldId id="296" r:id="rId25"/>
    <p:sldId id="269" r:id="rId26"/>
    <p:sldId id="293" r:id="rId27"/>
    <p:sldId id="308" r:id="rId28"/>
    <p:sldId id="268" r:id="rId29"/>
    <p:sldId id="298" r:id="rId30"/>
    <p:sldId id="299" r:id="rId31"/>
    <p:sldId id="302" r:id="rId32"/>
    <p:sldId id="270" r:id="rId33"/>
    <p:sldId id="286" r:id="rId34"/>
    <p:sldId id="292" r:id="rId35"/>
    <p:sldId id="297" r:id="rId36"/>
    <p:sldId id="276" r:id="rId37"/>
    <p:sldId id="303" r:id="rId38"/>
    <p:sldId id="304" r:id="rId39"/>
    <p:sldId id="271" r:id="rId40"/>
    <p:sldId id="309" r:id="rId41"/>
    <p:sldId id="272" r:id="rId42"/>
    <p:sldId id="273" r:id="rId43"/>
    <p:sldId id="310" r:id="rId44"/>
    <p:sldId id="274" r:id="rId45"/>
    <p:sldId id="275" r:id="rId46"/>
    <p:sldId id="307" r:id="rId47"/>
    <p:sldId id="314" r:id="rId48"/>
    <p:sldId id="279" r:id="rId49"/>
    <p:sldId id="311" r:id="rId50"/>
    <p:sldId id="282" r:id="rId51"/>
    <p:sldId id="283" r:id="rId52"/>
    <p:sldId id="312" r:id="rId53"/>
    <p:sldId id="313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289" r:id="rId68"/>
  </p:sldIdLst>
  <p:sldSz cx="12192000" cy="6858000"/>
  <p:notesSz cx="6858000" cy="9144000"/>
  <p:custDataLst>
    <p:tags r:id="rId6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21-Jul-18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tutori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57E7-AA9B-4795-A5FF-3A248308B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AEB5-1A99-41F8-81B6-075CEB2C9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– Shivam</a:t>
            </a:r>
          </a:p>
          <a:p>
            <a:r>
              <a:rPr lang="en-US" dirty="0"/>
              <a:t>Date – 14/15</a:t>
            </a:r>
            <a:r>
              <a:rPr lang="en-US" baseline="30000" dirty="0"/>
              <a:t>th</a:t>
            </a:r>
            <a:r>
              <a:rPr lang="en-US" dirty="0"/>
              <a:t> June 2018</a:t>
            </a:r>
          </a:p>
          <a:p>
            <a:r>
              <a:rPr lang="en-US" dirty="0"/>
              <a:t>Venue – Accenture </a:t>
            </a:r>
          </a:p>
        </p:txBody>
      </p:sp>
    </p:spTree>
    <p:extLst>
      <p:ext uri="{BB962C8B-B14F-4D97-AF65-F5344CB8AC3E}">
        <p14:creationId xmlns:p14="http://schemas.microsoft.com/office/powerpoint/2010/main" val="108492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7FEA-6E9E-4D50-98DE-778E11EE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1A1B-0CB0-4C28-8543-5BC2FB8E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my_name</a:t>
            </a:r>
            <a:r>
              <a:rPr lang="en-US" dirty="0"/>
              <a:t> = “Shivam”</a:t>
            </a:r>
          </a:p>
          <a:p>
            <a:r>
              <a:rPr lang="en-US" dirty="0" err="1"/>
              <a:t>py_version</a:t>
            </a:r>
            <a:r>
              <a:rPr lang="en-US" dirty="0"/>
              <a:t> = 35</a:t>
            </a:r>
          </a:p>
          <a:p>
            <a:r>
              <a:rPr lang="en-US" dirty="0" err="1"/>
              <a:t>my_cgpa</a:t>
            </a:r>
            <a:r>
              <a:rPr lang="en-US" dirty="0"/>
              <a:t> = 9.2</a:t>
            </a:r>
          </a:p>
          <a:p>
            <a:r>
              <a:rPr lang="en-US" dirty="0"/>
              <a:t>Can contain number but should not start with a number</a:t>
            </a:r>
          </a:p>
          <a:p>
            <a:r>
              <a:rPr lang="en-US" dirty="0"/>
              <a:t>“version_7” is valid but “7_version” is not !</a:t>
            </a:r>
          </a:p>
          <a:p>
            <a:r>
              <a:rPr lang="en-US" dirty="0"/>
              <a:t>Can contain (_) underscore and not (-)</a:t>
            </a:r>
          </a:p>
          <a:p>
            <a:r>
              <a:rPr lang="en-US" dirty="0"/>
              <a:t>Special characters can’t be used in variables too </a:t>
            </a:r>
          </a:p>
          <a:p>
            <a:r>
              <a:rPr lang="en-US" dirty="0"/>
              <a:t>Cant use system defined variable example __self__</a:t>
            </a:r>
          </a:p>
        </p:txBody>
      </p:sp>
    </p:spTree>
    <p:extLst>
      <p:ext uri="{BB962C8B-B14F-4D97-AF65-F5344CB8AC3E}">
        <p14:creationId xmlns:p14="http://schemas.microsoft.com/office/powerpoint/2010/main" val="185773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52EA-9E90-47AE-9AC7-58AEBA27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8D64-F44B-4889-8A92-55F787B7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		</a:t>
            </a:r>
            <a:r>
              <a:rPr lang="en-US" dirty="0" err="1"/>
              <a:t>elif</a:t>
            </a:r>
            <a:r>
              <a:rPr lang="en-US" dirty="0"/>
              <a:t>		import		return</a:t>
            </a:r>
          </a:p>
          <a:p>
            <a:r>
              <a:rPr lang="en-US" dirty="0"/>
              <a:t>as 		else		in 		try</a:t>
            </a:r>
          </a:p>
          <a:p>
            <a:r>
              <a:rPr lang="en-US" dirty="0"/>
              <a:t>assert 		except		is		while	</a:t>
            </a:r>
          </a:p>
          <a:p>
            <a:r>
              <a:rPr lang="en-US" dirty="0"/>
              <a:t>break		finally		lambda		with	</a:t>
            </a:r>
          </a:p>
          <a:p>
            <a:r>
              <a:rPr lang="en-US" dirty="0"/>
              <a:t>class		for		not		yield</a:t>
            </a:r>
          </a:p>
          <a:p>
            <a:r>
              <a:rPr lang="en-US" dirty="0"/>
              <a:t>or		from		continue</a:t>
            </a:r>
          </a:p>
          <a:p>
            <a:r>
              <a:rPr lang="en-US" dirty="0"/>
              <a:t>def 		global		pass	</a:t>
            </a:r>
          </a:p>
          <a:p>
            <a:r>
              <a:rPr lang="en-US" dirty="0"/>
              <a:t>del		if		raise</a:t>
            </a:r>
          </a:p>
        </p:txBody>
      </p:sp>
    </p:spTree>
    <p:extLst>
      <p:ext uri="{BB962C8B-B14F-4D97-AF65-F5344CB8AC3E}">
        <p14:creationId xmlns:p14="http://schemas.microsoft.com/office/powerpoint/2010/main" val="276708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73A3-8AA6-4C96-A35A-019E1234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C807-C9CD-4C12-9EEC-B0958992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legal foot-printing/ disclaimer, debugging, doc strings, TODO</a:t>
            </a:r>
          </a:p>
          <a:p>
            <a:r>
              <a:rPr lang="en-US" dirty="0"/>
              <a:t>Single line comments are with # (Hash, pound, octothorpe)</a:t>
            </a:r>
          </a:p>
          <a:p>
            <a:r>
              <a:rPr lang="en-US" dirty="0"/>
              <a:t>‘ ‘ ‘</a:t>
            </a:r>
          </a:p>
          <a:p>
            <a:pPr marL="0" indent="0">
              <a:buNone/>
            </a:pPr>
            <a:r>
              <a:rPr lang="en-US" dirty="0"/>
              <a:t>	Triple quotes – Multi line comments / Strings in Code</a:t>
            </a:r>
          </a:p>
          <a:p>
            <a:r>
              <a:rPr lang="en-US" dirty="0"/>
              <a:t>’ ’ 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273C-9804-49E1-AF5D-54C81ED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912B-2E80-43F9-AAD7-DB899FD1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- str</a:t>
            </a:r>
          </a:p>
          <a:p>
            <a:r>
              <a:rPr lang="en-US" dirty="0"/>
              <a:t>Integers - int</a:t>
            </a:r>
          </a:p>
          <a:p>
            <a:r>
              <a:rPr lang="en-US" dirty="0"/>
              <a:t>Float - float</a:t>
            </a:r>
          </a:p>
          <a:p>
            <a:r>
              <a:rPr lang="en-US" dirty="0"/>
              <a:t>List - list</a:t>
            </a:r>
          </a:p>
          <a:p>
            <a:r>
              <a:rPr lang="en-US" dirty="0"/>
              <a:t>Dictionary -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Tuple – tuple</a:t>
            </a:r>
          </a:p>
          <a:p>
            <a:r>
              <a:rPr lang="en-US" dirty="0"/>
              <a:t>Check data type with type() or </a:t>
            </a:r>
            <a:r>
              <a:rPr lang="en-US" dirty="0" err="1"/>
              <a:t>isinstance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93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E1A-D8CC-4788-AA2D-8F146414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2F34-FEA8-4392-87FA-7046CD0E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– str</a:t>
            </a:r>
          </a:p>
          <a:p>
            <a:r>
              <a:rPr lang="en-US" dirty="0"/>
              <a:t>String are immutable, i.e. they cant be modified once created </a:t>
            </a:r>
          </a:p>
          <a:p>
            <a:r>
              <a:rPr lang="en-US" dirty="0" err="1"/>
              <a:t>my_string</a:t>
            </a:r>
            <a:r>
              <a:rPr lang="en-US" dirty="0"/>
              <a:t> = “My name is Shivam”</a:t>
            </a:r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3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4BB0-93B3-4CE1-BB43-E52FE915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A4CD-475D-4BCB-9125-C659402B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    		Returns the length of the string</a:t>
            </a:r>
          </a:p>
          <a:p>
            <a:r>
              <a:rPr lang="en-US" dirty="0" err="1"/>
              <a:t>my_str</a:t>
            </a:r>
            <a:r>
              <a:rPr lang="en-US" dirty="0"/>
              <a:t> + “python”     	Concatenation of strings</a:t>
            </a:r>
          </a:p>
          <a:p>
            <a:r>
              <a:rPr lang="en-US" dirty="0" err="1"/>
              <a:t>my_str</a:t>
            </a:r>
            <a:r>
              <a:rPr lang="en-US" dirty="0"/>
              <a:t> * 5		Repetition of strings</a:t>
            </a:r>
          </a:p>
          <a:p>
            <a:r>
              <a:rPr lang="en-US" dirty="0"/>
              <a:t>str(55)			Type casting of string</a:t>
            </a:r>
          </a:p>
          <a:p>
            <a:pPr lvl="8"/>
            <a:r>
              <a:rPr lang="en-US" dirty="0"/>
              <a:t>          	</a:t>
            </a:r>
          </a:p>
          <a:p>
            <a:pPr lvl="8"/>
            <a:r>
              <a:rPr lang="en-US" dirty="0"/>
              <a:t>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9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DD03-11B4-4C1D-9E67-D45C3AAA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3625-47AE-44EC-A317-3A4EA32D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index</a:t>
            </a:r>
          </a:p>
          <a:p>
            <a:r>
              <a:rPr lang="en-US" dirty="0"/>
              <a:t>a = “Hello”</a:t>
            </a:r>
          </a:p>
          <a:p>
            <a:r>
              <a:rPr lang="en-US" dirty="0"/>
              <a:t>a[0] = “H”</a:t>
            </a:r>
          </a:p>
          <a:p>
            <a:r>
              <a:rPr lang="en-US" dirty="0"/>
              <a:t>a[1] = “e”</a:t>
            </a:r>
          </a:p>
          <a:p>
            <a:r>
              <a:rPr lang="en-US" dirty="0"/>
              <a:t>Negative Index</a:t>
            </a:r>
          </a:p>
          <a:p>
            <a:r>
              <a:rPr lang="en-US" dirty="0"/>
              <a:t>a[-1] = “o”</a:t>
            </a:r>
          </a:p>
          <a:p>
            <a:r>
              <a:rPr lang="en-US" dirty="0"/>
              <a:t>a[-2] = “l”</a:t>
            </a:r>
          </a:p>
        </p:txBody>
      </p:sp>
      <p:pic>
        <p:nvPicPr>
          <p:cNvPr id="4" name="Picture 3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7102A9AC-9FC8-49D7-854D-8AF89B26F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7"/>
          <a:stretch/>
        </p:blipFill>
        <p:spPr>
          <a:xfrm>
            <a:off x="6726115" y="2638044"/>
            <a:ext cx="308610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1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60EF-A9D0-4907-8910-449CBA79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STRING</a:t>
            </a:r>
            <a:endParaRPr lang="en-US" dirty="0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C17E81-5046-4E22-8D31-E46AE2E1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743200"/>
            <a:ext cx="2789272" cy="22244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A45A-9A4D-45F7-B8E6-4E598738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2638044"/>
            <a:ext cx="5824347" cy="3101983"/>
          </a:xfrm>
        </p:spPr>
        <p:txBody>
          <a:bodyPr>
            <a:normAutofit/>
          </a:bodyPr>
          <a:lstStyle/>
          <a:p>
            <a:r>
              <a:rPr lang="en-US"/>
              <a:t>String Slicing</a:t>
            </a:r>
          </a:p>
          <a:p>
            <a:r>
              <a:rPr lang="en-US"/>
              <a:t>a = “abcdef”</a:t>
            </a:r>
          </a:p>
          <a:p>
            <a:r>
              <a:rPr lang="en-US"/>
              <a:t>a[start:end]  # items start through end-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/>
              <a:t>a[start:]       # items start through the rest of the array</a:t>
            </a:r>
          </a:p>
          <a:p>
            <a:r>
              <a:rPr lang="en-US"/>
              <a:t>a[:end]        # items from the beginning through end-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/>
              <a:t>a[:]             # a copy of the whole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0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1C40-5168-42EE-A39B-106EAFB2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D67B-730C-499A-B602-E5B62FDF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a[start: end: step] 		# start through not past end, by step</a:t>
            </a:r>
          </a:p>
          <a:p>
            <a:r>
              <a:rPr lang="en-US" dirty="0"/>
              <a:t>a[2:5:2]			“lo”</a:t>
            </a:r>
          </a:p>
          <a:p>
            <a:r>
              <a:rPr lang="en-US" dirty="0"/>
              <a:t>a[::-1]    			# all items in the array, reversed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B4B4-8AC1-40BE-B459-B5BA0B8C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9199-1828-421B-9467-12151E31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7" y="2638044"/>
            <a:ext cx="7720584" cy="3101983"/>
          </a:xfrm>
        </p:spPr>
        <p:txBody>
          <a:bodyPr>
            <a:normAutofit/>
          </a:bodyPr>
          <a:lstStyle/>
          <a:p>
            <a:r>
              <a:rPr lang="en-US" dirty="0"/>
              <a:t>Data type – int </a:t>
            </a:r>
          </a:p>
          <a:p>
            <a:r>
              <a:rPr lang="en-US" dirty="0"/>
              <a:t>Immutable in nature</a:t>
            </a:r>
          </a:p>
          <a:p>
            <a:r>
              <a:rPr lang="en-US" dirty="0" err="1"/>
              <a:t>my_number</a:t>
            </a:r>
            <a:r>
              <a:rPr lang="en-US" dirty="0"/>
              <a:t> = 98</a:t>
            </a:r>
          </a:p>
          <a:p>
            <a:r>
              <a:rPr lang="en-US" dirty="0"/>
              <a:t>type(</a:t>
            </a:r>
            <a:r>
              <a:rPr lang="en-US" dirty="0" err="1"/>
              <a:t>my_number</a:t>
            </a:r>
            <a:r>
              <a:rPr lang="en-US" dirty="0"/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err="1"/>
              <a:t>my_number</a:t>
            </a:r>
            <a:r>
              <a:rPr lang="en-US" dirty="0"/>
              <a:t> *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356F-4899-4828-825C-602759B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782E-0B6C-46C2-A0A9-BC7A3D5C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 high-level programming language for general-purpose programming</a:t>
            </a:r>
          </a:p>
          <a:p>
            <a:r>
              <a:rPr lang="en-US" dirty="0"/>
              <a:t>Created by “Guido van Rossum” (Dutch Programmer) and first released in 1991</a:t>
            </a:r>
          </a:p>
          <a:p>
            <a:r>
              <a:rPr lang="en-US" dirty="0"/>
              <a:t>Currently maintained by PSF (Python Software Foundation)</a:t>
            </a:r>
          </a:p>
          <a:p>
            <a:r>
              <a:rPr lang="en-US" dirty="0"/>
              <a:t>There are two major Python versions- Python 2.x and Python 3.x</a:t>
            </a:r>
          </a:p>
        </p:txBody>
      </p:sp>
    </p:spTree>
    <p:extLst>
      <p:ext uri="{BB962C8B-B14F-4D97-AF65-F5344CB8AC3E}">
        <p14:creationId xmlns:p14="http://schemas.microsoft.com/office/powerpoint/2010/main" val="32427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271C-920B-4F3B-8671-0AE9EDFE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E4D3-1BFA-45B7-9E81-586E4D20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– float</a:t>
            </a:r>
          </a:p>
          <a:p>
            <a:r>
              <a:rPr lang="en-US" dirty="0"/>
              <a:t>Immutable in nature</a:t>
            </a:r>
          </a:p>
          <a:p>
            <a:r>
              <a:rPr lang="en-US" dirty="0" err="1"/>
              <a:t>my_float_num</a:t>
            </a:r>
            <a:r>
              <a:rPr lang="en-US" dirty="0"/>
              <a:t> = 3.14</a:t>
            </a:r>
          </a:p>
          <a:p>
            <a:r>
              <a:rPr lang="en-US" dirty="0"/>
              <a:t>type(</a:t>
            </a:r>
            <a:r>
              <a:rPr lang="en-US" dirty="0" err="1"/>
              <a:t>my_float_num</a:t>
            </a:r>
            <a:r>
              <a:rPr lang="en-US" dirty="0"/>
              <a:t>)</a:t>
            </a:r>
          </a:p>
          <a:p>
            <a:r>
              <a:rPr lang="en-US" dirty="0"/>
              <a:t>Arithmetic Operations</a:t>
            </a:r>
          </a:p>
          <a:p>
            <a:r>
              <a:rPr lang="en-US" dirty="0" err="1"/>
              <a:t>my_float_num</a:t>
            </a:r>
            <a:r>
              <a:rPr lang="en-US" dirty="0"/>
              <a:t> *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2BA9-0D2E-4F41-8C7B-3CAFD0AD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1A9A-28A3-45E2-9CDF-7705CCC5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– list [ ]</a:t>
            </a:r>
          </a:p>
          <a:p>
            <a:r>
              <a:rPr lang="en-US" dirty="0"/>
              <a:t>Mutable Objects – Can be modified on runtime </a:t>
            </a:r>
          </a:p>
          <a:p>
            <a:r>
              <a:rPr lang="en-US" dirty="0"/>
              <a:t>Ordered set of data</a:t>
            </a:r>
          </a:p>
          <a:p>
            <a:r>
              <a:rPr lang="en-US" dirty="0"/>
              <a:t>Collection of different data types </a:t>
            </a:r>
          </a:p>
          <a:p>
            <a:r>
              <a:rPr lang="en-US" dirty="0" err="1"/>
              <a:t>my_list</a:t>
            </a:r>
            <a:r>
              <a:rPr lang="en-US" dirty="0"/>
              <a:t> = [“Python”, 25, 3.14]</a:t>
            </a:r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1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14B5-12EE-4458-8EE3-20B7E748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0F37-AE87-4100-9F65-2225492C7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3287"/>
          </a:xfrm>
        </p:spPr>
        <p:txBody>
          <a:bodyPr>
            <a:normAutofit/>
          </a:bodyPr>
          <a:lstStyle/>
          <a:p>
            <a:r>
              <a:rPr lang="en-US" dirty="0" err="1"/>
              <a:t>my_list.append</a:t>
            </a:r>
            <a:r>
              <a:rPr lang="en-US" dirty="0"/>
              <a:t>()</a:t>
            </a:r>
          </a:p>
          <a:p>
            <a:r>
              <a:rPr lang="en-US" dirty="0" err="1"/>
              <a:t>my_list.extend</a:t>
            </a:r>
            <a:r>
              <a:rPr lang="en-US" dirty="0"/>
              <a:t>()</a:t>
            </a:r>
          </a:p>
          <a:p>
            <a:r>
              <a:rPr lang="en-US" dirty="0" err="1"/>
              <a:t>my_list.index</a:t>
            </a:r>
            <a:r>
              <a:rPr lang="en-US" dirty="0"/>
              <a:t>()</a:t>
            </a:r>
          </a:p>
          <a:p>
            <a:r>
              <a:rPr lang="en-US" dirty="0" err="1"/>
              <a:t>my_list.count</a:t>
            </a:r>
            <a:r>
              <a:rPr lang="en-US" dirty="0"/>
              <a:t>()</a:t>
            </a:r>
          </a:p>
          <a:p>
            <a:r>
              <a:rPr lang="en-US" dirty="0" err="1"/>
              <a:t>my_list.insert</a:t>
            </a:r>
            <a:r>
              <a:rPr lang="en-US" dirty="0"/>
              <a:t>(index, item)</a:t>
            </a:r>
          </a:p>
          <a:p>
            <a:r>
              <a:rPr lang="en-US" dirty="0" err="1"/>
              <a:t>my_list.pop</a:t>
            </a:r>
            <a:r>
              <a:rPr lang="en-US" dirty="0"/>
              <a:t>(index)</a:t>
            </a:r>
          </a:p>
          <a:p>
            <a:r>
              <a:rPr lang="en-US" dirty="0" err="1"/>
              <a:t>my_list.remove</a:t>
            </a:r>
            <a:r>
              <a:rPr lang="en-US" dirty="0"/>
              <a:t>(item)</a:t>
            </a:r>
          </a:p>
          <a:p>
            <a:r>
              <a:rPr lang="en-US" dirty="0" err="1"/>
              <a:t>my_list.reverse</a:t>
            </a:r>
            <a:r>
              <a:rPr lang="en-US" dirty="0"/>
              <a:t>()</a:t>
            </a:r>
          </a:p>
          <a:p>
            <a:r>
              <a:rPr lang="en-US" dirty="0" err="1"/>
              <a:t>my_list.sort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0F0D-F16D-4798-B63B-843B15CB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04AE-0D59-4B93-B764-EA36E6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[“a”, “b”, “c”, “d”, “e”]</a:t>
            </a:r>
          </a:p>
          <a:p>
            <a:r>
              <a:rPr lang="en-US" dirty="0" err="1"/>
              <a:t>my_list</a:t>
            </a:r>
            <a:r>
              <a:rPr lang="en-US" dirty="0"/>
              <a:t>[0]</a:t>
            </a:r>
          </a:p>
          <a:p>
            <a:r>
              <a:rPr lang="en-US" dirty="0" err="1"/>
              <a:t>my_list</a:t>
            </a:r>
            <a:r>
              <a:rPr lang="en-US" dirty="0"/>
              <a:t>[3]</a:t>
            </a:r>
          </a:p>
          <a:p>
            <a:r>
              <a:rPr lang="en-US" dirty="0" err="1"/>
              <a:t>my_list</a:t>
            </a:r>
            <a:r>
              <a:rPr lang="en-US" dirty="0"/>
              <a:t>[-1]</a:t>
            </a:r>
          </a:p>
          <a:p>
            <a:r>
              <a:rPr lang="en-US" dirty="0" err="1"/>
              <a:t>my_list</a:t>
            </a:r>
            <a:r>
              <a:rPr lang="en-US" dirty="0"/>
              <a:t>[-2]</a:t>
            </a:r>
          </a:p>
        </p:txBody>
      </p:sp>
    </p:spTree>
    <p:extLst>
      <p:ext uri="{BB962C8B-B14F-4D97-AF65-F5344CB8AC3E}">
        <p14:creationId xmlns:p14="http://schemas.microsoft.com/office/powerpoint/2010/main" val="25765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E26C-519F-449C-84A4-16BF3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4092-735E-4BDB-B5C5-63265401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[3:]</a:t>
            </a:r>
          </a:p>
          <a:p>
            <a:r>
              <a:rPr lang="en-US" dirty="0" err="1"/>
              <a:t>my_list</a:t>
            </a:r>
            <a:r>
              <a:rPr lang="en-US" dirty="0"/>
              <a:t>[:3]</a:t>
            </a:r>
          </a:p>
          <a:p>
            <a:r>
              <a:rPr lang="en-US" dirty="0" err="1"/>
              <a:t>my_list</a:t>
            </a:r>
            <a:r>
              <a:rPr lang="en-US" dirty="0"/>
              <a:t>[:]</a:t>
            </a:r>
          </a:p>
          <a:p>
            <a:r>
              <a:rPr lang="en-US" dirty="0" err="1"/>
              <a:t>my_list</a:t>
            </a:r>
            <a:r>
              <a:rPr lang="en-US" dirty="0"/>
              <a:t>[::2]</a:t>
            </a:r>
          </a:p>
        </p:txBody>
      </p:sp>
    </p:spTree>
    <p:extLst>
      <p:ext uri="{BB962C8B-B14F-4D97-AF65-F5344CB8AC3E}">
        <p14:creationId xmlns:p14="http://schemas.microsoft.com/office/powerpoint/2010/main" val="186117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82EC-1422-4A71-A944-F3AD03E9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402E-76B4-4E11-89C2-7B5C0C5A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Data type – tuple ( )</a:t>
            </a:r>
          </a:p>
          <a:p>
            <a:r>
              <a:rPr lang="en-US" dirty="0"/>
              <a:t>Immutable Objects</a:t>
            </a:r>
          </a:p>
          <a:p>
            <a:r>
              <a:rPr lang="en-US" dirty="0"/>
              <a:t>Ordered set of data</a:t>
            </a:r>
          </a:p>
          <a:p>
            <a:r>
              <a:rPr lang="en-US" dirty="0"/>
              <a:t>Collection of different data types </a:t>
            </a:r>
          </a:p>
          <a:p>
            <a:r>
              <a:rPr lang="en-US" dirty="0" err="1"/>
              <a:t>my_tuple</a:t>
            </a:r>
            <a:r>
              <a:rPr lang="en-US" dirty="0"/>
              <a:t> = (“Google”,  92,  2.7132) </a:t>
            </a:r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39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8ACC-B8A7-4A08-810A-4ABDBB8F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4630-E132-4B77-873C-C80543E3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my_tuple.index</a:t>
            </a:r>
            <a:r>
              <a:rPr lang="en-US" dirty="0"/>
              <a:t>()</a:t>
            </a:r>
          </a:p>
          <a:p>
            <a:r>
              <a:rPr lang="en-US" dirty="0" err="1"/>
              <a:t>my_tuple.count</a:t>
            </a:r>
            <a:r>
              <a:rPr lang="en-US" dirty="0"/>
              <a:t>()</a:t>
            </a:r>
          </a:p>
          <a:p>
            <a:r>
              <a:rPr lang="en-US" dirty="0"/>
              <a:t>Use – </a:t>
            </a:r>
          </a:p>
          <a:p>
            <a:pPr lvl="1"/>
            <a:r>
              <a:rPr lang="en-US" dirty="0"/>
              <a:t>ordered data, </a:t>
            </a:r>
          </a:p>
          <a:p>
            <a:pPr lvl="1"/>
            <a:r>
              <a:rPr lang="en-US" dirty="0"/>
              <a:t>static data, </a:t>
            </a:r>
          </a:p>
          <a:p>
            <a:pPr lvl="1"/>
            <a:r>
              <a:rPr lang="en-US" dirty="0"/>
              <a:t>protection against over writing, </a:t>
            </a:r>
          </a:p>
          <a:p>
            <a:pPr lvl="1"/>
            <a:r>
              <a:rPr lang="en-US" dirty="0"/>
              <a:t>different data type, </a:t>
            </a:r>
          </a:p>
          <a:p>
            <a:pPr lvl="1"/>
            <a:r>
              <a:rPr lang="en-US" dirty="0"/>
              <a:t>read only, </a:t>
            </a:r>
          </a:p>
          <a:p>
            <a:pPr lvl="1"/>
            <a:r>
              <a:rPr lang="en-US" dirty="0"/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368132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C1AD-6011-4A62-88F8-440506CD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UNPACKING OF TUPLE &amp;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6633-CBEA-4FA7-BDE8-CFD5680C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can be made by</a:t>
            </a:r>
          </a:p>
          <a:p>
            <a:r>
              <a:rPr lang="en-US" dirty="0" err="1"/>
              <a:t>my_tuple</a:t>
            </a:r>
            <a:r>
              <a:rPr lang="en-US" dirty="0"/>
              <a:t> = “Shivam”, 9.28, 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my_tuple</a:t>
            </a:r>
            <a:r>
              <a:rPr lang="en-US" dirty="0"/>
              <a:t> = [“Shivam”, 9.28, 25]</a:t>
            </a:r>
          </a:p>
          <a:p>
            <a:r>
              <a:rPr lang="en-US" dirty="0"/>
              <a:t>name, </a:t>
            </a:r>
            <a:r>
              <a:rPr lang="en-US" dirty="0" err="1"/>
              <a:t>gpa</a:t>
            </a:r>
            <a:r>
              <a:rPr lang="en-US" dirty="0"/>
              <a:t>, age = </a:t>
            </a:r>
            <a:r>
              <a:rPr lang="en-US" dirty="0" err="1"/>
              <a:t>my_tuple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2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5FAC5-DC80-4C2D-B63F-24901AC17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0" t="23196" r="11377" b="12558"/>
          <a:stretch/>
        </p:blipFill>
        <p:spPr>
          <a:xfrm>
            <a:off x="6267451" y="2638044"/>
            <a:ext cx="3693414" cy="1505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535E5-681B-4773-A139-7A7E395F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C6D2-7C7D-43EA-AB76-F7C5BBF5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type – </a:t>
            </a:r>
            <a:r>
              <a:rPr lang="en-US" dirty="0" err="1"/>
              <a:t>dict</a:t>
            </a:r>
            <a:r>
              <a:rPr lang="en-US" dirty="0"/>
              <a:t>  {“ ”:   } – key value pair</a:t>
            </a:r>
          </a:p>
          <a:p>
            <a:r>
              <a:rPr lang="en-US" dirty="0"/>
              <a:t>Mutable Objects</a:t>
            </a:r>
          </a:p>
          <a:p>
            <a:r>
              <a:rPr lang="en-US" dirty="0"/>
              <a:t>Unordered set of data </a:t>
            </a:r>
          </a:p>
          <a:p>
            <a:r>
              <a:rPr lang="en-US" dirty="0"/>
              <a:t>Collection of different data types </a:t>
            </a:r>
          </a:p>
          <a:p>
            <a:r>
              <a:rPr lang="en-US" dirty="0" err="1"/>
              <a:t>my_dict</a:t>
            </a:r>
            <a:r>
              <a:rPr lang="en-US" dirty="0"/>
              <a:t> = {“Company”:  “Accenture”, “Address”: “Tech Park”}</a:t>
            </a:r>
          </a:p>
          <a:p>
            <a:r>
              <a:rPr lang="en-US" dirty="0"/>
              <a:t>Use – </a:t>
            </a:r>
          </a:p>
          <a:p>
            <a:pPr lvl="1"/>
            <a:r>
              <a:rPr lang="en-US" dirty="0"/>
              <a:t>For storing key values</a:t>
            </a:r>
          </a:p>
          <a:p>
            <a:pPr lvl="1"/>
            <a:r>
              <a:rPr lang="en-US" dirty="0"/>
              <a:t>Faster, because each value is associated to a key &amp; key is running through a hash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1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3D3-777B-4676-8511-2EDD228C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1E6F-6CEF-4A47-885E-7790A646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 err="1"/>
              <a:t>my_dict.clear</a:t>
            </a:r>
            <a:r>
              <a:rPr lang="en-US" dirty="0"/>
              <a:t>()</a:t>
            </a:r>
          </a:p>
          <a:p>
            <a:r>
              <a:rPr lang="en-US" dirty="0" err="1"/>
              <a:t>my_dict.get</a:t>
            </a:r>
            <a:r>
              <a:rPr lang="en-US" dirty="0"/>
              <a:t>()</a:t>
            </a:r>
          </a:p>
          <a:p>
            <a:r>
              <a:rPr lang="en-US" dirty="0" err="1"/>
              <a:t>my_dict.keys</a:t>
            </a:r>
            <a:r>
              <a:rPr lang="en-US" dirty="0"/>
              <a:t>()</a:t>
            </a:r>
          </a:p>
          <a:p>
            <a:r>
              <a:rPr lang="en-US" dirty="0" err="1"/>
              <a:t>my_dict.values</a:t>
            </a:r>
            <a:r>
              <a:rPr lang="en-US" dirty="0"/>
              <a:t>()</a:t>
            </a:r>
          </a:p>
          <a:p>
            <a:r>
              <a:rPr lang="en-US" dirty="0" err="1"/>
              <a:t>my_dict.items</a:t>
            </a:r>
            <a:r>
              <a:rPr lang="en-US" dirty="0"/>
              <a:t>()</a:t>
            </a:r>
          </a:p>
          <a:p>
            <a:r>
              <a:rPr lang="en-US" dirty="0" err="1"/>
              <a:t>my_dict.pop</a:t>
            </a:r>
            <a:r>
              <a:rPr lang="en-US" dirty="0"/>
              <a:t>(key)</a:t>
            </a:r>
          </a:p>
          <a:p>
            <a:r>
              <a:rPr lang="en-US" dirty="0" err="1"/>
              <a:t>my_dict.updte</a:t>
            </a:r>
            <a:r>
              <a:rPr lang="en-US" dirty="0"/>
              <a:t>(another dictionary)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6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7B37-5276-48B5-BB98-54CC5B61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48C9-6B74-40E7-9258-80A7DF09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Interpreter Language  </a:t>
            </a:r>
          </a:p>
          <a:p>
            <a:r>
              <a:rPr lang="en-US" dirty="0"/>
              <a:t>Powerful &amp; flexible</a:t>
            </a:r>
          </a:p>
          <a:p>
            <a:r>
              <a:rPr lang="en-US" dirty="0"/>
              <a:t>High level language 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Easy to learn &amp; use</a:t>
            </a:r>
          </a:p>
          <a:p>
            <a:r>
              <a:rPr lang="en-US" dirty="0"/>
              <a:t>Great support from community &amp; a large pool of third party library</a:t>
            </a:r>
          </a:p>
          <a:p>
            <a:r>
              <a:rPr lang="en-US" dirty="0"/>
              <a:t>Open Source &amp; free to 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8E47-B458-48F1-9140-2CD8052A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792D-E3AE-4A9E-97F2-850B55BB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value for a particular key </a:t>
            </a:r>
          </a:p>
          <a:p>
            <a:r>
              <a:rPr lang="en-US" dirty="0" err="1"/>
              <a:t>my_dict</a:t>
            </a:r>
            <a:r>
              <a:rPr lang="en-US" dirty="0"/>
              <a:t>[“</a:t>
            </a:r>
            <a:r>
              <a:rPr lang="en-US" dirty="0" err="1"/>
              <a:t>some_key</a:t>
            </a:r>
            <a:r>
              <a:rPr lang="en-US" dirty="0"/>
              <a:t>”] = “</a:t>
            </a:r>
            <a:r>
              <a:rPr lang="en-US" dirty="0" err="1"/>
              <a:t>some_value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 Slicing or Indexing as they are unordered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5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2E5E-2D75-43E2-818B-816EEC6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603B-3EBE-4E77-B441-2031A4FD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help() function</a:t>
            </a:r>
          </a:p>
          <a:p>
            <a:r>
              <a:rPr lang="en-US" dirty="0">
                <a:hlinkClick r:id="rId2"/>
              </a:rPr>
              <a:t>https://docs.python.org/3.6/tutorial/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338E-059F-4BF3-8527-D762C19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28C-17E1-4F16-A30A-9D908B93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+ - * /</a:t>
            </a:r>
          </a:p>
          <a:p>
            <a:r>
              <a:rPr lang="en-US" dirty="0"/>
              <a:t>&lt; , &gt;</a:t>
            </a:r>
          </a:p>
          <a:p>
            <a:r>
              <a:rPr lang="en-US" dirty="0"/>
              <a:t>%  	Only Remainder</a:t>
            </a:r>
          </a:p>
          <a:p>
            <a:r>
              <a:rPr lang="en-US" dirty="0"/>
              <a:t>// 	Floor division, discards the fraction part</a:t>
            </a:r>
          </a:p>
          <a:p>
            <a:r>
              <a:rPr lang="en-US" dirty="0"/>
              <a:t>**  	Power</a:t>
            </a:r>
          </a:p>
          <a:p>
            <a:r>
              <a:rPr lang="en-US" dirty="0"/>
              <a:t>== 	Check equality </a:t>
            </a:r>
          </a:p>
          <a:p>
            <a:r>
              <a:rPr lang="en-US" dirty="0"/>
              <a:t>!= 	Not equal to</a:t>
            </a:r>
          </a:p>
          <a:p>
            <a:r>
              <a:rPr lang="en-US" dirty="0"/>
              <a:t>AND, OR, NOT</a:t>
            </a:r>
          </a:p>
          <a:p>
            <a:r>
              <a:rPr lang="en-US" dirty="0"/>
              <a:t>Order of operation PEMDAS (parenthesis, exponential, multi, division, add, sub)</a:t>
            </a:r>
          </a:p>
        </p:txBody>
      </p:sp>
    </p:spTree>
    <p:extLst>
      <p:ext uri="{BB962C8B-B14F-4D97-AF65-F5344CB8AC3E}">
        <p14:creationId xmlns:p14="http://schemas.microsoft.com/office/powerpoint/2010/main" val="2588705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708-1EED-4170-8C32-66D0065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647C-17F2-46BB-98FF-6E3EE72E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always returns a float value</a:t>
            </a:r>
          </a:p>
          <a:p>
            <a:r>
              <a:rPr lang="en-US" dirty="0"/>
              <a:t>% - Modulus returns the remainder of the division 100 % 10</a:t>
            </a:r>
          </a:p>
          <a:p>
            <a:r>
              <a:rPr lang="en-US" dirty="0"/>
              <a:t>// for </a:t>
            </a:r>
            <a:r>
              <a:rPr lang="en-US"/>
              <a:t>getting quotient</a:t>
            </a:r>
            <a:endParaRPr lang="en-US" dirty="0"/>
          </a:p>
          <a:p>
            <a:r>
              <a:rPr lang="en-US" dirty="0"/>
              <a:t>= is assignment where as == is for checking</a:t>
            </a:r>
          </a:p>
          <a:p>
            <a:r>
              <a:rPr lang="en-US" dirty="0"/>
              <a:t>Boolean Logic { George Boole  1815 – 1864 } British Mathematician</a:t>
            </a:r>
          </a:p>
          <a:p>
            <a:r>
              <a:rPr lang="en-US" dirty="0"/>
              <a:t>X or Y </a:t>
            </a:r>
          </a:p>
          <a:p>
            <a:r>
              <a:rPr lang="en-US" dirty="0"/>
              <a:t>X and 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7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4F4A-B53F-4B08-A485-43166FC8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RAW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0A739-A51A-41C2-8EC5-D93949C1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 = input(“Enter a number : ”)</a:t>
            </a:r>
          </a:p>
          <a:p>
            <a:r>
              <a:rPr lang="en-US" dirty="0"/>
              <a:t>Check data type of number </a:t>
            </a:r>
          </a:p>
        </p:txBody>
      </p:sp>
    </p:spTree>
    <p:extLst>
      <p:ext uri="{BB962C8B-B14F-4D97-AF65-F5344CB8AC3E}">
        <p14:creationId xmlns:p14="http://schemas.microsoft.com/office/powerpoint/2010/main" val="3451243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E052-2C19-451B-BF04-35F0B261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0F08-E0E8-4A64-9DF8-B670ECCD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to list, it will only contain keys and no values.</a:t>
            </a:r>
          </a:p>
          <a:p>
            <a:r>
              <a:rPr lang="en-US" dirty="0"/>
              <a:t>Float to int, will only contain whole number and not decimal </a:t>
            </a:r>
          </a:p>
          <a:p>
            <a:r>
              <a:rPr lang="en-US" dirty="0"/>
              <a:t>Tuple to list </a:t>
            </a:r>
          </a:p>
          <a:p>
            <a:r>
              <a:rPr lang="en-US" dirty="0"/>
              <a:t>List to tuple </a:t>
            </a:r>
          </a:p>
        </p:txBody>
      </p:sp>
    </p:spTree>
    <p:extLst>
      <p:ext uri="{BB962C8B-B14F-4D97-AF65-F5344CB8AC3E}">
        <p14:creationId xmlns:p14="http://schemas.microsoft.com/office/powerpoint/2010/main" val="2883171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D52B-723B-4214-8436-8FF41C18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A4DE-E4A4-4D04-9701-60D8741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= “Hello”</a:t>
            </a:r>
          </a:p>
          <a:p>
            <a:r>
              <a:rPr lang="en-US" dirty="0" err="1"/>
              <a:t>a.find</a:t>
            </a:r>
            <a:r>
              <a:rPr lang="en-US" dirty="0"/>
              <a:t>(“e”) 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a.replace</a:t>
            </a:r>
            <a:r>
              <a:rPr lang="en-US" dirty="0"/>
              <a:t>()</a:t>
            </a:r>
          </a:p>
          <a:p>
            <a:r>
              <a:rPr lang="en-US" dirty="0" err="1"/>
              <a:t>a.split</a:t>
            </a:r>
            <a:r>
              <a:rPr lang="en-US" dirty="0"/>
              <a:t>()</a:t>
            </a:r>
          </a:p>
          <a:p>
            <a:r>
              <a:rPr lang="en-US" dirty="0" err="1"/>
              <a:t>a.center</a:t>
            </a:r>
            <a:r>
              <a:rPr lang="en-US" dirty="0"/>
              <a:t>(10, “*”)</a:t>
            </a:r>
          </a:p>
          <a:p>
            <a:r>
              <a:rPr lang="en-US" dirty="0" err="1"/>
              <a:t>a.count</a:t>
            </a:r>
            <a:r>
              <a:rPr lang="en-US" dirty="0"/>
              <a:t>(“l”)</a:t>
            </a:r>
          </a:p>
          <a:p>
            <a:r>
              <a:rPr lang="en-US" dirty="0" err="1"/>
              <a:t>a.split</a:t>
            </a:r>
            <a:r>
              <a:rPr lang="en-US" dirty="0"/>
              <a:t>()</a:t>
            </a:r>
          </a:p>
          <a:p>
            <a:r>
              <a:rPr lang="en-US" dirty="0"/>
              <a:t>“ ”.join(str)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4D27-94A1-4159-A4DC-02031B5D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3DC3-1951-4A71-8018-FBC92688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a.upper</a:t>
            </a:r>
            <a:r>
              <a:rPr lang="en-US" dirty="0"/>
              <a:t>()</a:t>
            </a:r>
          </a:p>
          <a:p>
            <a:r>
              <a:rPr lang="en-US" dirty="0" err="1"/>
              <a:t>a.lower</a:t>
            </a:r>
            <a:r>
              <a:rPr lang="en-US" dirty="0"/>
              <a:t>()</a:t>
            </a:r>
          </a:p>
          <a:p>
            <a:r>
              <a:rPr lang="en-US" dirty="0"/>
              <a:t>a. capitalize()</a:t>
            </a:r>
          </a:p>
          <a:p>
            <a:r>
              <a:rPr lang="en-US" dirty="0" err="1"/>
              <a:t>a.isupper</a:t>
            </a:r>
            <a:r>
              <a:rPr lang="en-US" dirty="0"/>
              <a:t>()</a:t>
            </a:r>
          </a:p>
          <a:p>
            <a:r>
              <a:rPr lang="en-US" dirty="0" err="1"/>
              <a:t>a.islower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7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076D-6D58-47FD-956E-C5C576CAC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0D2B-0D9D-433D-B2D8-A9946C17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type </a:t>
            </a:r>
          </a:p>
          <a:p>
            <a:pPr lvl="1"/>
            <a:r>
              <a:rPr lang="en-US" dirty="0"/>
              <a:t>“%s has %f marks” % (“Shivam”, 9.28)</a:t>
            </a:r>
          </a:p>
          <a:p>
            <a:pPr lvl="1"/>
            <a:r>
              <a:rPr lang="en-US" dirty="0"/>
              <a:t>%s – string 	%d – integer	%f – float		%c – single character	</a:t>
            </a:r>
          </a:p>
          <a:p>
            <a:r>
              <a:rPr lang="en-US" dirty="0"/>
              <a:t>Method Call ( Python 3.x)</a:t>
            </a:r>
          </a:p>
          <a:p>
            <a:pPr lvl="1"/>
            <a:r>
              <a:rPr lang="en-US" dirty="0"/>
              <a:t>“{0} has {1} gaming </a:t>
            </a:r>
            <a:r>
              <a:rPr lang="en-US" dirty="0" err="1"/>
              <a:t>stations”.format</a:t>
            </a:r>
            <a:r>
              <a:rPr lang="en-US" dirty="0"/>
              <a:t>(“Shivam”, 3)</a:t>
            </a:r>
          </a:p>
          <a:p>
            <a:pPr lvl="1"/>
            <a:r>
              <a:rPr lang="en-US" dirty="0"/>
              <a:t>always starts from zero</a:t>
            </a:r>
          </a:p>
          <a:p>
            <a:r>
              <a:rPr lang="en-US" dirty="0"/>
              <a:t>Can use variables too</a:t>
            </a:r>
          </a:p>
          <a:p>
            <a:r>
              <a:rPr lang="en-US" dirty="0"/>
              <a:t>%.2f – float formatting till 2 digits </a:t>
            </a:r>
          </a:p>
        </p:txBody>
      </p:sp>
    </p:spTree>
    <p:extLst>
      <p:ext uri="{BB962C8B-B14F-4D97-AF65-F5344CB8AC3E}">
        <p14:creationId xmlns:p14="http://schemas.microsoft.com/office/powerpoint/2010/main" val="1532807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9B0-D1DD-40DB-8C45-F8C3B24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B4E9-3366-4B3C-8B94-CB0F658D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4614"/>
            <a:ext cx="7729728" cy="400014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if</a:t>
            </a:r>
          </a:p>
          <a:p>
            <a:r>
              <a:rPr lang="en-US" dirty="0"/>
              <a:t>Use of indentation and : after the end of logic</a:t>
            </a:r>
          </a:p>
          <a:p>
            <a:r>
              <a:rPr lang="en-US" dirty="0"/>
              <a:t>a = 30</a:t>
            </a:r>
          </a:p>
          <a:p>
            <a:r>
              <a:rPr lang="en-US" dirty="0"/>
              <a:t>if a == 30:</a:t>
            </a:r>
          </a:p>
          <a:p>
            <a:r>
              <a:rPr lang="en-US" dirty="0"/>
              <a:t>    print(“a is 30”) </a:t>
            </a:r>
          </a:p>
          <a:p>
            <a:r>
              <a:rPr lang="en-US" u="sng" dirty="0"/>
              <a:t>if-else</a:t>
            </a:r>
          </a:p>
          <a:p>
            <a:r>
              <a:rPr lang="en-US" dirty="0"/>
              <a:t>if a == 40:</a:t>
            </a:r>
          </a:p>
          <a:p>
            <a:r>
              <a:rPr lang="en-US" dirty="0"/>
              <a:t>    print(“a is 40”)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print(“a is not 40”)</a:t>
            </a:r>
          </a:p>
          <a:p>
            <a:r>
              <a:rPr lang="en-US" dirty="0"/>
              <a:t>Do this same for a string comparison (static login page)</a:t>
            </a:r>
          </a:p>
        </p:txBody>
      </p:sp>
    </p:spTree>
    <p:extLst>
      <p:ext uri="{BB962C8B-B14F-4D97-AF65-F5344CB8AC3E}">
        <p14:creationId xmlns:p14="http://schemas.microsoft.com/office/powerpoint/2010/main" val="215841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82F1-AAA7-4D03-9743-912F7FB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9124-825C-4EB0-B6F8-F482AF2F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Cross platform or Platform independent </a:t>
            </a:r>
          </a:p>
          <a:p>
            <a:r>
              <a:rPr lang="en-US" dirty="0"/>
              <a:t>Rapid prototyping &amp; development</a:t>
            </a:r>
          </a:p>
          <a:p>
            <a:r>
              <a:rPr lang="en-US" dirty="0"/>
              <a:t>Portability (develop anywhere, deploy anywhere)</a:t>
            </a:r>
          </a:p>
          <a:p>
            <a:r>
              <a:rPr lang="en-US" dirty="0"/>
              <a:t>Multi purpose – </a:t>
            </a:r>
          </a:p>
          <a:p>
            <a:pPr lvl="1"/>
            <a:r>
              <a:rPr lang="en-US" dirty="0"/>
              <a:t>Web Application (Flask/Django/ Bottle)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Data Science, Machine Learning, Predictive Analysis</a:t>
            </a:r>
          </a:p>
          <a:p>
            <a:pPr lvl="1"/>
            <a:r>
              <a:rPr lang="en-US" dirty="0"/>
              <a:t>Hacking (Pen Testing)</a:t>
            </a:r>
          </a:p>
          <a:p>
            <a:pPr lvl="1"/>
            <a:r>
              <a:rPr lang="en-US" dirty="0"/>
              <a:t>GUI Development (</a:t>
            </a:r>
            <a:r>
              <a:rPr lang="en-US" dirty="0" err="1"/>
              <a:t>Tkinter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EA7B-2573-46BD-9F4A-72050A0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33DD-6ECD-486E-BB9D-55D1771C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551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/>
              <a:t>elif</a:t>
            </a:r>
            <a:r>
              <a:rPr lang="en-US" u="sng" dirty="0"/>
              <a:t> example </a:t>
            </a:r>
          </a:p>
          <a:p>
            <a:r>
              <a:rPr lang="en-US" dirty="0"/>
              <a:t>x = int(input("Please enter an integer: "))</a:t>
            </a:r>
          </a:p>
          <a:p>
            <a:r>
              <a:rPr lang="en-US" dirty="0"/>
              <a:t>if x &lt; 0:</a:t>
            </a:r>
          </a:p>
          <a:p>
            <a:r>
              <a:rPr lang="en-US" dirty="0"/>
              <a:t>    print(‘Number less than zero')</a:t>
            </a:r>
          </a:p>
          <a:p>
            <a:r>
              <a:rPr lang="en-US" dirty="0" err="1"/>
              <a:t>elif</a:t>
            </a:r>
            <a:r>
              <a:rPr lang="en-US" dirty="0"/>
              <a:t> x == 0:</a:t>
            </a:r>
          </a:p>
          <a:p>
            <a:r>
              <a:rPr lang="en-US" dirty="0"/>
              <a:t>    print('Zero')</a:t>
            </a:r>
          </a:p>
          <a:p>
            <a:r>
              <a:rPr lang="en-US" dirty="0" err="1"/>
              <a:t>elif</a:t>
            </a:r>
            <a:r>
              <a:rPr lang="en-US" dirty="0"/>
              <a:t> x == 1:</a:t>
            </a:r>
          </a:p>
          <a:p>
            <a:r>
              <a:rPr lang="en-US" dirty="0"/>
              <a:t>    print('Single')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print(‘Positive Natural Number other than 1 ')</a:t>
            </a:r>
          </a:p>
        </p:txBody>
      </p:sp>
    </p:spTree>
    <p:extLst>
      <p:ext uri="{BB962C8B-B14F-4D97-AF65-F5344CB8AC3E}">
        <p14:creationId xmlns:p14="http://schemas.microsoft.com/office/powerpoint/2010/main" val="19829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9B0-D1DD-40DB-8C45-F8C3B24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B4E9-3366-4B3C-8B94-CB0F658D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61694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Nested If-else</a:t>
            </a:r>
          </a:p>
          <a:p>
            <a:r>
              <a:rPr lang="en-US" dirty="0"/>
              <a:t>if day == “weekday”:</a:t>
            </a:r>
          </a:p>
          <a:p>
            <a:r>
              <a:rPr lang="en-US" dirty="0"/>
              <a:t>    if total &gt;= 150:</a:t>
            </a:r>
          </a:p>
          <a:p>
            <a:r>
              <a:rPr lang="en-US" dirty="0"/>
              <a:t>        print(“Will get 10% discount”)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print(“No discount on less than 150 on weekdays”)</a:t>
            </a:r>
          </a:p>
          <a:p>
            <a:r>
              <a:rPr lang="en-US" dirty="0" err="1"/>
              <a:t>elif</a:t>
            </a:r>
            <a:r>
              <a:rPr lang="en-US" dirty="0"/>
              <a:t> day == “weekend”:</a:t>
            </a:r>
          </a:p>
          <a:p>
            <a:r>
              <a:rPr lang="en-US" dirty="0"/>
              <a:t>    if total &gt;=100:</a:t>
            </a:r>
          </a:p>
          <a:p>
            <a:r>
              <a:rPr lang="en-US" dirty="0"/>
              <a:t>        print(“Will get 10% discount”)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print(“No discount on less than 100 on weekends”)</a:t>
            </a:r>
          </a:p>
        </p:txBody>
      </p:sp>
    </p:spTree>
    <p:extLst>
      <p:ext uri="{BB962C8B-B14F-4D97-AF65-F5344CB8AC3E}">
        <p14:creationId xmlns:p14="http://schemas.microsoft.com/office/powerpoint/2010/main" val="332810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BD2E-DC6B-4051-BAA5-89A52B0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7072-B4FD-40C9-9461-8C246F36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r>
              <a:rPr lang="en-US" dirty="0"/>
              <a:t>range function – range(10), range(3, 6), range(4, 10, 2 ) (enclose in list in py3.x)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6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EBE-BF79-4B72-A480-0CA2CB74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E9C3-9A0F-43F3-9CB4-6A8EBB2A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 on </a:t>
            </a:r>
            <a:r>
              <a:rPr lang="en-US" dirty="0" err="1"/>
              <a:t>iterable</a:t>
            </a:r>
            <a:r>
              <a:rPr lang="en-US" dirty="0"/>
              <a:t>  – (list, tuple, </a:t>
            </a:r>
            <a:r>
              <a:rPr lang="en-US" dirty="0" err="1"/>
              <a:t>dict</a:t>
            </a:r>
            <a:r>
              <a:rPr lang="en-US" dirty="0"/>
              <a:t>, str)</a:t>
            </a:r>
          </a:p>
          <a:p>
            <a:r>
              <a:rPr lang="en-US" dirty="0"/>
              <a:t>for item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)):</a:t>
            </a:r>
          </a:p>
          <a:p>
            <a:r>
              <a:rPr lang="en-US" dirty="0"/>
              <a:t>    print(item)</a:t>
            </a:r>
          </a:p>
          <a:p>
            <a:r>
              <a:rPr lang="en-US" dirty="0"/>
              <a:t>for item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print(item)</a:t>
            </a:r>
          </a:p>
          <a:p>
            <a:endParaRPr lang="en-US" dirty="0"/>
          </a:p>
          <a:p>
            <a:r>
              <a:rPr lang="en-US" dirty="0"/>
              <a:t>ZIP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1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BD2E-DC6B-4051-BAA5-89A52B0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7072-B4FD-40C9-9461-8C246F36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– </a:t>
            </a:r>
          </a:p>
          <a:p>
            <a:r>
              <a:rPr lang="en-US" dirty="0"/>
              <a:t>a = 10</a:t>
            </a:r>
          </a:p>
          <a:p>
            <a:r>
              <a:rPr lang="en-US" dirty="0"/>
              <a:t>while a &lt; 15:</a:t>
            </a:r>
          </a:p>
          <a:p>
            <a:r>
              <a:rPr lang="en-US" dirty="0"/>
              <a:t>    print(a)</a:t>
            </a:r>
          </a:p>
          <a:p>
            <a:r>
              <a:rPr lang="en-US" dirty="0"/>
              <a:t>    a = a + 1 </a:t>
            </a:r>
          </a:p>
          <a:p>
            <a:r>
              <a:rPr lang="en-US" dirty="0"/>
              <a:t>while True: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6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5CDF-0A77-4D8C-BCF0-74489C81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69F-219F-4742-985F-BB96B38E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def </a:t>
            </a:r>
            <a:r>
              <a:rPr lang="en-US" dirty="0" err="1"/>
              <a:t>my_function_for_nothing</a:t>
            </a:r>
            <a:r>
              <a:rPr lang="en-US" dirty="0"/>
              <a:t>():</a:t>
            </a:r>
          </a:p>
          <a:p>
            <a:r>
              <a:rPr lang="en-US" dirty="0"/>
              <a:t>    ""“</a:t>
            </a:r>
          </a:p>
          <a:p>
            <a:r>
              <a:rPr lang="en-US" dirty="0"/>
              <a:t>    Do nothing, but document it.</a:t>
            </a:r>
          </a:p>
          <a:p>
            <a:r>
              <a:rPr lang="en-US" dirty="0"/>
              <a:t>    No, really, it doesn't do anything.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2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E6C4-CB31-4FF1-BB0D-FD9DBB21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77F4-484F-4BAC-BFEA-C1EA72C6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range(10) if </a:t>
            </a:r>
            <a:r>
              <a:rPr lang="en-US" dirty="0" err="1"/>
              <a:t>i</a:t>
            </a:r>
            <a:r>
              <a:rPr lang="en-US" dirty="0"/>
              <a:t> % 5==0]</a:t>
            </a:r>
          </a:p>
        </p:txBody>
      </p:sp>
    </p:spTree>
    <p:extLst>
      <p:ext uri="{BB962C8B-B14F-4D97-AF65-F5344CB8AC3E}">
        <p14:creationId xmlns:p14="http://schemas.microsoft.com/office/powerpoint/2010/main" val="4265210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913A-6130-43A5-BAF8-9E8C15FB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231C-2368-4016-973D-680ABAFF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of code that performs a specific action and return a specific result </a:t>
            </a:r>
          </a:p>
          <a:p>
            <a:r>
              <a:rPr lang="en-US" dirty="0"/>
              <a:t>Advantage – </a:t>
            </a:r>
          </a:p>
          <a:p>
            <a:pPr lvl="1"/>
            <a:r>
              <a:rPr lang="en-US" dirty="0"/>
              <a:t>Reusable Code</a:t>
            </a:r>
          </a:p>
          <a:p>
            <a:pPr lvl="1"/>
            <a:r>
              <a:rPr lang="en-US" dirty="0"/>
              <a:t>Easier to maintain </a:t>
            </a:r>
          </a:p>
          <a:p>
            <a:pPr lvl="1"/>
            <a:r>
              <a:rPr lang="en-US" dirty="0"/>
              <a:t>Increase readability</a:t>
            </a:r>
          </a:p>
          <a:p>
            <a:pPr lvl="1"/>
            <a:r>
              <a:rPr lang="en-US" dirty="0"/>
              <a:t>Hide complexity from user </a:t>
            </a:r>
          </a:p>
          <a:p>
            <a:r>
              <a:rPr lang="en-US" dirty="0"/>
              <a:t>name = </a:t>
            </a:r>
            <a:r>
              <a:rPr lang="en-US" dirty="0" err="1"/>
              <a:t>my_function</a:t>
            </a:r>
            <a:r>
              <a:rPr lang="en-US" dirty="0"/>
              <a:t>(arg1, arg2, arg3=“</a:t>
            </a:r>
            <a:r>
              <a:rPr lang="en-US" dirty="0" err="1"/>
              <a:t>default_value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52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1492-4B90-43FE-91C1-44D01C8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7C8-8137-4BBF-B508-3652D377F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def, arguments, return, </a:t>
            </a:r>
          </a:p>
          <a:p>
            <a:r>
              <a:rPr lang="en-US" dirty="0"/>
              <a:t>def addition(a, b):</a:t>
            </a:r>
          </a:p>
          <a:p>
            <a:r>
              <a:rPr lang="en-US" dirty="0"/>
              <a:t>    c = a+ b</a:t>
            </a:r>
          </a:p>
          <a:p>
            <a:r>
              <a:rPr lang="en-US" dirty="0"/>
              <a:t>    return c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0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880-7EB7-410C-8D72-C70E571A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476D-4E4B-4954-B4A5-917C7A6C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my_sum</a:t>
            </a:r>
            <a:r>
              <a:rPr lang="en-US" dirty="0"/>
              <a:t> = lambda(</a:t>
            </a:r>
            <a:r>
              <a:rPr lang="en-US" dirty="0" err="1"/>
              <a:t>a,b</a:t>
            </a:r>
            <a:r>
              <a:rPr lang="en-US" dirty="0"/>
              <a:t> : a +b)	</a:t>
            </a:r>
          </a:p>
          <a:p>
            <a:r>
              <a:rPr lang="en-US" dirty="0" err="1"/>
              <a:t>my_sum</a:t>
            </a:r>
            <a:r>
              <a:rPr lang="en-US" dirty="0"/>
              <a:t>(10, 17)</a:t>
            </a:r>
          </a:p>
        </p:txBody>
      </p:sp>
    </p:spTree>
    <p:extLst>
      <p:ext uri="{BB962C8B-B14F-4D97-AF65-F5344CB8AC3E}">
        <p14:creationId xmlns:p14="http://schemas.microsoft.com/office/powerpoint/2010/main" val="391383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6AF-9135-443E-88A1-09F0B24E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B24F-8F9B-4EF1-9994-F6770B5F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– The base python that we all use, build on C language</a:t>
            </a:r>
          </a:p>
          <a:p>
            <a:r>
              <a:rPr lang="en-US" dirty="0" err="1"/>
              <a:t>Jython</a:t>
            </a:r>
            <a:r>
              <a:rPr lang="en-US" dirty="0"/>
              <a:t> – Python running on Java Virtual Environment</a:t>
            </a:r>
          </a:p>
          <a:p>
            <a:r>
              <a:rPr lang="en-US" dirty="0" err="1"/>
              <a:t>IronPython</a:t>
            </a:r>
            <a:r>
              <a:rPr lang="en-US" dirty="0"/>
              <a:t> – Python running on .NET</a:t>
            </a:r>
          </a:p>
          <a:p>
            <a:r>
              <a:rPr lang="en-US" dirty="0" err="1"/>
              <a:t>Stackless</a:t>
            </a:r>
            <a:r>
              <a:rPr lang="en-US" dirty="0"/>
              <a:t> Python – for lightweight threading, for supporting micro threading</a:t>
            </a:r>
          </a:p>
          <a:p>
            <a:r>
              <a:rPr lang="en-US" dirty="0" err="1"/>
              <a:t>MicroPython</a:t>
            </a:r>
            <a:r>
              <a:rPr lang="en-US" dirty="0"/>
              <a:t> – Running on microcontrollers </a:t>
            </a:r>
          </a:p>
        </p:txBody>
      </p:sp>
    </p:spTree>
    <p:extLst>
      <p:ext uri="{BB962C8B-B14F-4D97-AF65-F5344CB8AC3E}">
        <p14:creationId xmlns:p14="http://schemas.microsoft.com/office/powerpoint/2010/main" val="3449098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6EC-68D7-4593-B376-F25B077A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Input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79E3-36AD-449F-B23D-18A93C7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notepad file in D Drive</a:t>
            </a:r>
          </a:p>
          <a:p>
            <a:r>
              <a:rPr lang="en-US" dirty="0"/>
              <a:t>f = open(“D:\\filename.txt”)</a:t>
            </a:r>
          </a:p>
          <a:p>
            <a:r>
              <a:rPr lang="en-US" dirty="0"/>
              <a:t>with open(“D:\\filename.txt”) as _file:</a:t>
            </a:r>
          </a:p>
          <a:p>
            <a:r>
              <a:rPr lang="en-US" dirty="0"/>
              <a:t>    </a:t>
            </a:r>
            <a:r>
              <a:rPr lang="en-US" dirty="0" err="1"/>
              <a:t>file_content</a:t>
            </a:r>
            <a:r>
              <a:rPr lang="en-US" dirty="0"/>
              <a:t> = _</a:t>
            </a:r>
            <a:r>
              <a:rPr lang="en-US" dirty="0" err="1"/>
              <a:t>file.read</a:t>
            </a:r>
            <a:r>
              <a:rPr lang="en-US" dirty="0"/>
              <a:t>()</a:t>
            </a:r>
          </a:p>
          <a:p>
            <a:r>
              <a:rPr lang="en-US" dirty="0"/>
              <a:t>read()</a:t>
            </a:r>
          </a:p>
          <a:p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 err="1"/>
              <a:t>readlines</a:t>
            </a:r>
            <a:r>
              <a:rPr lang="en-US" dirty="0"/>
              <a:t>()</a:t>
            </a:r>
          </a:p>
          <a:p>
            <a:r>
              <a:rPr lang="en-US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2704677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349F-6E17-4443-8CDB-B6B34B20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2B89-D05B-49FE-A91E-EA22C0D5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a = “Shivam” + 5</a:t>
            </a:r>
          </a:p>
          <a:p>
            <a:r>
              <a:rPr lang="en-US" dirty="0"/>
              <a:t>except as e:</a:t>
            </a:r>
          </a:p>
          <a:p>
            <a:r>
              <a:rPr lang="en-US" dirty="0"/>
              <a:t>    print(“Error is - ”, e)</a:t>
            </a:r>
          </a:p>
          <a:p>
            <a:r>
              <a:rPr lang="en-US" dirty="0"/>
              <a:t>---------------------------------------------------------------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print 1/0</a:t>
            </a:r>
          </a:p>
          <a:p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    print "You can't divide by zero, you're silly."</a:t>
            </a:r>
          </a:p>
        </p:txBody>
      </p:sp>
    </p:spTree>
    <p:extLst>
      <p:ext uri="{BB962C8B-B14F-4D97-AF65-F5344CB8AC3E}">
        <p14:creationId xmlns:p14="http://schemas.microsoft.com/office/powerpoint/2010/main" val="446462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4298-1A5B-4CAA-8FED-CE84063D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PRACTISES IN PYHTON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AF19-6B2C-45DD-ADE3-AB079C38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4-space indentation, and no tabs.</a:t>
            </a:r>
          </a:p>
          <a:p>
            <a:r>
              <a:rPr lang="en-US" dirty="0"/>
              <a:t>4 spaces are a good compromise between small indentation (allows greater nesting depth) and large indentation (easier to read). Tabs introduce confusion, and are best left out.</a:t>
            </a:r>
          </a:p>
          <a:p>
            <a:r>
              <a:rPr lang="en-US" dirty="0"/>
              <a:t>Wrap lines so that they don’t exceed 79 characters.</a:t>
            </a:r>
          </a:p>
          <a:p>
            <a:r>
              <a:rPr lang="en-US" dirty="0"/>
              <a:t>This helps users with small displays and makes it possible to have several code files side-by-side on larger displays.</a:t>
            </a:r>
          </a:p>
          <a:p>
            <a:r>
              <a:rPr lang="en-US" dirty="0"/>
              <a:t>Use blank lines to separate functions and classes, and larger blocks of code inside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96C-A5C1-4933-B0FE-B1C13232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PRACTISES IN PYHTON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9E09-8D68-46D3-8E2D-D6FDAAF8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possible, put comments on a line of their own.</a:t>
            </a:r>
          </a:p>
          <a:p>
            <a:r>
              <a:rPr lang="en-US" dirty="0"/>
              <a:t>Use docstrings.</a:t>
            </a:r>
          </a:p>
          <a:p>
            <a:r>
              <a:rPr lang="en-US" dirty="0"/>
              <a:t>Use spaces around operators and after commas, but not directly inside bracketing constructs: a = f(1, 2) + g(3, 4).</a:t>
            </a:r>
          </a:p>
          <a:p>
            <a:r>
              <a:rPr lang="en-US" dirty="0"/>
              <a:t>Name your functions consistently; the convention is to use CamelCase for classes and </a:t>
            </a:r>
            <a:r>
              <a:rPr lang="en-US" dirty="0" err="1"/>
              <a:t>lower_case_with_underscores</a:t>
            </a:r>
            <a:r>
              <a:rPr lang="en-US" dirty="0"/>
              <a:t> for functions and methods. Always use self as the name for the first method argument (see A First Look at Classes for more on classes and methods).</a:t>
            </a:r>
          </a:p>
          <a:p>
            <a:r>
              <a:rPr lang="en-US" dirty="0"/>
              <a:t>Don’t use fancy encodings if your code is meant to be used in international environments. Python’s default, UTF-8, or even plain ASCII work best in any case.</a:t>
            </a:r>
          </a:p>
          <a:p>
            <a:r>
              <a:rPr lang="en-US" dirty="0"/>
              <a:t>Likewise, don’t use non-ASCII characters in identifiers if there is only the slightest chance people speaking a different language will read or maintain the code.</a:t>
            </a:r>
          </a:p>
        </p:txBody>
      </p:sp>
    </p:spTree>
    <p:extLst>
      <p:ext uri="{BB962C8B-B14F-4D97-AF65-F5344CB8AC3E}">
        <p14:creationId xmlns:p14="http://schemas.microsoft.com/office/powerpoint/2010/main" val="2684968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D2D0-986C-4D28-8643-51CA483A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5B59-D1CB-421D-8924-E60C2D97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- Which data types are immutable?</a:t>
            </a:r>
          </a:p>
          <a:p>
            <a:r>
              <a:rPr lang="en-US" dirty="0"/>
              <a:t>Answer: - </a:t>
            </a:r>
          </a:p>
        </p:txBody>
      </p:sp>
    </p:spTree>
    <p:extLst>
      <p:ext uri="{BB962C8B-B14F-4D97-AF65-F5344CB8AC3E}">
        <p14:creationId xmlns:p14="http://schemas.microsoft.com/office/powerpoint/2010/main" val="2865665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053-9938-40EA-951C-63AA498E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BECA-EEFA-4C05-ADBA-F20B4C50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2 :– Is python case sensitive ?</a:t>
            </a:r>
          </a:p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81746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4ED1-8EDD-49AC-A6EF-E3DA0AD1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EE51-9C80-4393-82A2-FE90E6FB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3 :- hometown  = “California”</a:t>
            </a:r>
          </a:p>
          <a:p>
            <a:r>
              <a:rPr lang="en-US" dirty="0"/>
              <a:t>What is hometown[2:5] ?</a:t>
            </a:r>
          </a:p>
        </p:txBody>
      </p:sp>
    </p:spTree>
    <p:extLst>
      <p:ext uri="{BB962C8B-B14F-4D97-AF65-F5344CB8AC3E}">
        <p14:creationId xmlns:p14="http://schemas.microsoft.com/office/powerpoint/2010/main" val="2665424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B700-B15F-413C-A092-FBED66D0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AA47-AD67-44AE-9261-2B3F4E2C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4: - </a:t>
            </a:r>
            <a:r>
              <a:rPr lang="en-US" dirty="0" err="1"/>
              <a:t>my_str</a:t>
            </a:r>
            <a:r>
              <a:rPr lang="en-US" dirty="0"/>
              <a:t> = “Hello Python”</a:t>
            </a:r>
          </a:p>
          <a:p>
            <a:r>
              <a:rPr lang="en-US" dirty="0"/>
              <a:t>What is </a:t>
            </a:r>
            <a:r>
              <a:rPr lang="en-US" dirty="0" err="1"/>
              <a:t>my_str</a:t>
            </a:r>
            <a:r>
              <a:rPr lang="en-US" dirty="0"/>
              <a:t> * 3 ?</a:t>
            </a:r>
          </a:p>
        </p:txBody>
      </p:sp>
    </p:spTree>
    <p:extLst>
      <p:ext uri="{BB962C8B-B14F-4D97-AF65-F5344CB8AC3E}">
        <p14:creationId xmlns:p14="http://schemas.microsoft.com/office/powerpoint/2010/main" val="3140083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7BBB-9A82-41FC-8C44-F7BA5360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9C12-3063-414A-9FB9-DD6576F0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5 :- </a:t>
            </a:r>
            <a:r>
              <a:rPr lang="en-US" dirty="0" err="1"/>
              <a:t>my_list</a:t>
            </a:r>
            <a:r>
              <a:rPr lang="en-US" dirty="0"/>
              <a:t> = [“</a:t>
            </a:r>
            <a:r>
              <a:rPr lang="en-US" dirty="0" err="1"/>
              <a:t>abcd</a:t>
            </a:r>
            <a:r>
              <a:rPr lang="en-US" dirty="0"/>
              <a:t>”, 789, 2.23, “john”, (1,5,6,8)]</a:t>
            </a:r>
          </a:p>
          <a:p>
            <a:r>
              <a:rPr lang="en-US" dirty="0"/>
              <a:t>What is </a:t>
            </a:r>
            <a:r>
              <a:rPr lang="en-US" dirty="0" err="1"/>
              <a:t>my_list</a:t>
            </a:r>
            <a:r>
              <a:rPr lang="en-US" dirty="0"/>
              <a:t>[3::2] ?</a:t>
            </a:r>
          </a:p>
        </p:txBody>
      </p:sp>
    </p:spTree>
    <p:extLst>
      <p:ext uri="{BB962C8B-B14F-4D97-AF65-F5344CB8AC3E}">
        <p14:creationId xmlns:p14="http://schemas.microsoft.com/office/powerpoint/2010/main" val="291231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541-01E8-4B43-A45B-0A8643BC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9BFA-905D-4950-AC4E-02DA4A74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6 :- Difference in tuple in list?</a:t>
            </a:r>
          </a:p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42904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9D6-0028-49BB-9A1D-4C4B1F44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WHO Uses Python ?</a:t>
            </a:r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5EFBDA-BF0B-44AC-B803-AE15E8D35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79"/>
          <a:stretch/>
        </p:blipFill>
        <p:spPr>
          <a:xfrm>
            <a:off x="2240280" y="2685757"/>
            <a:ext cx="4591695" cy="283581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1E85-CA22-4200-A993-F85DF1BD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677" y="2638044"/>
            <a:ext cx="2953043" cy="31019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Google </a:t>
            </a:r>
          </a:p>
          <a:p>
            <a:pPr>
              <a:lnSpc>
                <a:spcPct val="90000"/>
              </a:lnSpc>
            </a:pPr>
            <a:r>
              <a:rPr lang="en-US" dirty="0"/>
              <a:t>YouTube</a:t>
            </a:r>
          </a:p>
          <a:p>
            <a:pPr>
              <a:lnSpc>
                <a:spcPct val="90000"/>
              </a:lnSpc>
            </a:pPr>
            <a:r>
              <a:rPr lang="en-US" dirty="0"/>
              <a:t>Quora</a:t>
            </a:r>
          </a:p>
          <a:p>
            <a:pPr>
              <a:lnSpc>
                <a:spcPct val="90000"/>
              </a:lnSpc>
            </a:pPr>
            <a:r>
              <a:rPr lang="en-US" dirty="0"/>
              <a:t>Dropbox</a:t>
            </a:r>
          </a:p>
          <a:p>
            <a:pPr>
              <a:lnSpc>
                <a:spcPct val="90000"/>
              </a:lnSpc>
            </a:pPr>
            <a:r>
              <a:rPr lang="en-US" dirty="0"/>
              <a:t>Instagram</a:t>
            </a:r>
          </a:p>
          <a:p>
            <a:pPr>
              <a:lnSpc>
                <a:spcPct val="90000"/>
              </a:lnSpc>
            </a:pPr>
            <a:r>
              <a:rPr lang="en-US" dirty="0"/>
              <a:t>Spotify</a:t>
            </a:r>
          </a:p>
          <a:p>
            <a:pPr>
              <a:lnSpc>
                <a:spcPct val="90000"/>
              </a:lnSpc>
            </a:pPr>
            <a:r>
              <a:rPr lang="en-US" dirty="0"/>
              <a:t>Reddit</a:t>
            </a:r>
          </a:p>
          <a:p>
            <a:pPr>
              <a:lnSpc>
                <a:spcPct val="90000"/>
              </a:lnSpc>
            </a:pPr>
            <a:r>
              <a:rPr lang="en-US" dirty="0"/>
              <a:t>Bit Torrent</a:t>
            </a:r>
          </a:p>
          <a:p>
            <a:pPr>
              <a:lnSpc>
                <a:spcPct val="90000"/>
              </a:lnSpc>
            </a:pPr>
            <a:r>
              <a:rPr lang="en-US" dirty="0"/>
              <a:t>NASA</a:t>
            </a:r>
          </a:p>
          <a:p>
            <a:pPr>
              <a:lnSpc>
                <a:spcPct val="90000"/>
              </a:lnSpc>
            </a:pPr>
            <a:r>
              <a:rPr lang="en-US" dirty="0"/>
              <a:t>Pixar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80CC-30D6-416D-AF5D-B9B0AAFE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18F0-49D2-4C6B-9EF5-C63A79CA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7:- </a:t>
            </a:r>
            <a:r>
              <a:rPr lang="en-US" dirty="0" err="1"/>
              <a:t>tinytuple</a:t>
            </a:r>
            <a:r>
              <a:rPr lang="en-US" dirty="0"/>
              <a:t> = (2,4.5)    </a:t>
            </a:r>
          </a:p>
          <a:p>
            <a:r>
              <a:rPr lang="en-US" dirty="0"/>
              <a:t>What is </a:t>
            </a:r>
            <a:r>
              <a:rPr lang="en-US" dirty="0" err="1"/>
              <a:t>tinytuple</a:t>
            </a:r>
            <a:r>
              <a:rPr lang="en-US" dirty="0"/>
              <a:t> *2 ?</a:t>
            </a:r>
          </a:p>
        </p:txBody>
      </p:sp>
    </p:spTree>
    <p:extLst>
      <p:ext uri="{BB962C8B-B14F-4D97-AF65-F5344CB8AC3E}">
        <p14:creationId xmlns:p14="http://schemas.microsoft.com/office/powerpoint/2010/main" val="2379096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F536-CA98-43EF-B80C-A6775D97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96CB-4208-4AA6-9F56-16D404F1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8 :- alist1 = [2, 4, 6] alist2 = [10,13,14]</a:t>
            </a:r>
          </a:p>
          <a:p>
            <a:r>
              <a:rPr lang="en-US" dirty="0"/>
              <a:t>What is alist1 + alist2 ?</a:t>
            </a:r>
          </a:p>
        </p:txBody>
      </p:sp>
    </p:spTree>
    <p:extLst>
      <p:ext uri="{BB962C8B-B14F-4D97-AF65-F5344CB8AC3E}">
        <p14:creationId xmlns:p14="http://schemas.microsoft.com/office/powerpoint/2010/main" val="1168012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F510-B710-4778-A68E-80D93942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CEE1-B8EC-4866-88A4-E3921D5A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9 :- Your grades somehow in Database got into string ?</a:t>
            </a:r>
          </a:p>
          <a:p>
            <a:r>
              <a:rPr lang="en-US" dirty="0"/>
              <a:t>grade = “9.82”</a:t>
            </a:r>
          </a:p>
          <a:p>
            <a:r>
              <a:rPr lang="en-US" dirty="0"/>
              <a:t>Convert it back to integer ?</a:t>
            </a:r>
          </a:p>
        </p:txBody>
      </p:sp>
    </p:spTree>
    <p:extLst>
      <p:ext uri="{BB962C8B-B14F-4D97-AF65-F5344CB8AC3E}">
        <p14:creationId xmlns:p14="http://schemas.microsoft.com/office/powerpoint/2010/main" val="2783006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1945-EA60-4B83-84BB-15ABF50A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B53B-775B-4129-979A-AA4E99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10:- Write down example and definition </a:t>
            </a:r>
            <a:r>
              <a:rPr lang="en-US"/>
              <a:t>of % </a:t>
            </a:r>
            <a:r>
              <a:rPr lang="en-US" dirty="0"/>
              <a:t>and // ?</a:t>
            </a:r>
          </a:p>
        </p:txBody>
      </p:sp>
    </p:spTree>
    <p:extLst>
      <p:ext uri="{BB962C8B-B14F-4D97-AF65-F5344CB8AC3E}">
        <p14:creationId xmlns:p14="http://schemas.microsoft.com/office/powerpoint/2010/main" val="1234328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EF03-3003-4CE2-82E0-7FC662C3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E21D-5DD8-445C-8FFC-35982B32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11:- Sort a list </a:t>
            </a:r>
          </a:p>
          <a:p>
            <a:r>
              <a:rPr lang="en-US" dirty="0" err="1"/>
              <a:t>my_list</a:t>
            </a:r>
            <a:r>
              <a:rPr lang="en-US" dirty="0"/>
              <a:t> = [“Accenture”, “Green”, 34, 56, 32]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291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B4F4-EBDE-4DA0-B8F8-A23E5E08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37A2-8861-49A0-AD0F-5CEF47CC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12:- </a:t>
            </a:r>
            <a:r>
              <a:rPr lang="en-US" dirty="0" err="1"/>
              <a:t>my_list</a:t>
            </a:r>
            <a:r>
              <a:rPr lang="en-US" dirty="0"/>
              <a:t> = [“Accenture”, “Green”, 34, 56, 32]</a:t>
            </a:r>
          </a:p>
          <a:p>
            <a:r>
              <a:rPr lang="en-US" dirty="0"/>
              <a:t>Write code to remove 56 as an item in </a:t>
            </a:r>
            <a:r>
              <a:rPr lang="en-US" dirty="0" err="1"/>
              <a:t>my_list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87367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A6B6-206D-4A3D-8837-6F2FDC76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EDB0-D246-4CC7-A7FB-F3DD488C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13:- </a:t>
            </a:r>
            <a:r>
              <a:rPr lang="en-US" dirty="0" err="1"/>
              <a:t>my_list</a:t>
            </a:r>
            <a:r>
              <a:rPr lang="en-US" dirty="0"/>
              <a:t> = [“Accenture”, “Green”, 34, 56, 32]</a:t>
            </a:r>
          </a:p>
          <a:p>
            <a:r>
              <a:rPr lang="en-US" dirty="0"/>
              <a:t>Find the index of 32 and now delete that from list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09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4BAC-8E7A-42E0-982A-1DE92FEB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7292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81B2-A48A-45DC-9DEF-2989100F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0612-9C47-47CE-B6C5-1960D814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Download Python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F6A883-BF63-4E4C-B0DA-4F4CD010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733472"/>
            <a:ext cx="4292757" cy="26672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7D18-78AF-4706-931B-960E10BF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638044"/>
            <a:ext cx="3246120" cy="2762631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>
                <a:hlinkClick r:id="rId3"/>
              </a:rPr>
              <a:t>https://www.python.org</a:t>
            </a:r>
            <a:endParaRPr lang="en-US" dirty="0"/>
          </a:p>
          <a:p>
            <a:r>
              <a:rPr lang="en-US" dirty="0"/>
              <a:t>Navigate to Downloads tab in Carousal</a:t>
            </a:r>
          </a:p>
          <a:p>
            <a:r>
              <a:rPr lang="en-US" dirty="0"/>
              <a:t>Select your OS and download python 3.x</a:t>
            </a:r>
          </a:p>
          <a:p>
            <a:r>
              <a:rPr lang="en-US" dirty="0"/>
              <a:t>Traverse the website, it’s really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27F9-49CE-4BDA-A651-A6B0DD5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D430-2AAD-439A-8729-C542EB0C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python on command line ?</a:t>
            </a:r>
          </a:p>
          <a:p>
            <a:r>
              <a:rPr lang="en-US" dirty="0"/>
              <a:t>python -V 	#Check the version of python</a:t>
            </a:r>
          </a:p>
          <a:p>
            <a:r>
              <a:rPr lang="en-US" dirty="0"/>
              <a:t>IDE – Integrated Development Environment </a:t>
            </a:r>
          </a:p>
          <a:p>
            <a:r>
              <a:rPr lang="en-US" dirty="0"/>
              <a:t>Example – IDLE, Spyder, PyCharm,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50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7789-1F17-4302-929D-8527EA42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F22-4F91-4A4E-B7DE-60E48ECB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print(“Hello Class !!!”)</a:t>
            </a:r>
          </a:p>
          <a:p>
            <a:pPr marL="0" indent="0" algn="ctr">
              <a:buNone/>
            </a:pPr>
            <a:r>
              <a:rPr lang="en-US" dirty="0"/>
              <a:t>Hello Class !!!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141B4-82C8-431F-B9E4-6046CECF307C}"/>
              </a:ext>
            </a:extLst>
          </p:cNvPr>
          <p:cNvSpPr txBox="1"/>
          <p:nvPr/>
        </p:nvSpPr>
        <p:spPr>
          <a:xfrm>
            <a:off x="2231136" y="3949355"/>
            <a:ext cx="293663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Swapping of two numbers –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10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 = 20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b, a = a, 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0807D-D8B3-46F9-9ED6-581B8ED7451D}"/>
              </a:ext>
            </a:extLst>
          </p:cNvPr>
          <p:cNvSpPr txBox="1"/>
          <p:nvPr/>
        </p:nvSpPr>
        <p:spPr>
          <a:xfrm>
            <a:off x="7024235" y="3949354"/>
            <a:ext cx="293663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item in list –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= [12, 96, 45, 77, 32, 21]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 = 45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 in a </a:t>
            </a:r>
          </a:p>
        </p:txBody>
      </p:sp>
    </p:spTree>
    <p:extLst>
      <p:ext uri="{BB962C8B-B14F-4D97-AF65-F5344CB8AC3E}">
        <p14:creationId xmlns:p14="http://schemas.microsoft.com/office/powerpoint/2010/main" val="27961646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NAME" val="C:\Users\Shivam Kotwalia\Desktop\DoNotBackup\Shivam\Training\Accenture\Accenture\CORE Python.pptx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4116</TotalTime>
  <Words>2328</Words>
  <Application>Microsoft Office PowerPoint</Application>
  <PresentationFormat>Widescreen</PresentationFormat>
  <Paragraphs>423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Gill Sans MT</vt:lpstr>
      <vt:lpstr>Times New Roman</vt:lpstr>
      <vt:lpstr>Parcel</vt:lpstr>
      <vt:lpstr>CORE Python</vt:lpstr>
      <vt:lpstr>Introduction to Python</vt:lpstr>
      <vt:lpstr>WHY PYTHON ?</vt:lpstr>
      <vt:lpstr>WHY PYTHON ?</vt:lpstr>
      <vt:lpstr>Python Flavors</vt:lpstr>
      <vt:lpstr>WHO Uses Python ?</vt:lpstr>
      <vt:lpstr>Download Python</vt:lpstr>
      <vt:lpstr>ACCESS python</vt:lpstr>
      <vt:lpstr>Hello World</vt:lpstr>
      <vt:lpstr>Declare a Variable</vt:lpstr>
      <vt:lpstr>RESERVED KEYWORDS</vt:lpstr>
      <vt:lpstr>COMMENTS in PYTHON</vt:lpstr>
      <vt:lpstr>Data Type</vt:lpstr>
      <vt:lpstr>String</vt:lpstr>
      <vt:lpstr>String</vt:lpstr>
      <vt:lpstr>STRING</vt:lpstr>
      <vt:lpstr>STRING</vt:lpstr>
      <vt:lpstr>STRING</vt:lpstr>
      <vt:lpstr>Integer</vt:lpstr>
      <vt:lpstr>Float</vt:lpstr>
      <vt:lpstr>LIST</vt:lpstr>
      <vt:lpstr>LIST</vt:lpstr>
      <vt:lpstr>LIST Indexing</vt:lpstr>
      <vt:lpstr>LIST SLICING</vt:lpstr>
      <vt:lpstr>TUPLE</vt:lpstr>
      <vt:lpstr>TUPLE</vt:lpstr>
      <vt:lpstr>PACKING UNPACKING OF TUPLE &amp; LIST</vt:lpstr>
      <vt:lpstr>dictionary</vt:lpstr>
      <vt:lpstr>dictionary</vt:lpstr>
      <vt:lpstr>DICTIONARY</vt:lpstr>
      <vt:lpstr>HELP IN PYTHON</vt:lpstr>
      <vt:lpstr>OPERATOR</vt:lpstr>
      <vt:lpstr>OPERATOR</vt:lpstr>
      <vt:lpstr>INPUT RAW DATA </vt:lpstr>
      <vt:lpstr>TYPE CASTING</vt:lpstr>
      <vt:lpstr>STRING Manipulation</vt:lpstr>
      <vt:lpstr>STRING Manipulation</vt:lpstr>
      <vt:lpstr>STRING FORMATTING</vt:lpstr>
      <vt:lpstr>CONDITIONAL STATEMENT</vt:lpstr>
      <vt:lpstr>CONDITIONAL STATEMENT</vt:lpstr>
      <vt:lpstr>CONDITIONAL STATEMENT</vt:lpstr>
      <vt:lpstr>Looping</vt:lpstr>
      <vt:lpstr>Looping</vt:lpstr>
      <vt:lpstr>Looping</vt:lpstr>
      <vt:lpstr>Control STATEMENT</vt:lpstr>
      <vt:lpstr>LIST COMPREHENSIONS</vt:lpstr>
      <vt:lpstr>FUNCTION</vt:lpstr>
      <vt:lpstr>Function</vt:lpstr>
      <vt:lpstr>lambda</vt:lpstr>
      <vt:lpstr>I/O Input Output</vt:lpstr>
      <vt:lpstr>EXCEPTION HANDLING</vt:lpstr>
      <vt:lpstr>BEST PRACTISES IN PYHTON</vt:lpstr>
      <vt:lpstr>BEST PRACTISES IN PYHTON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Python</dc:title>
  <dc:creator>Shivam Kotwalia</dc:creator>
  <cp:lastModifiedBy>Shivam Kotwalia</cp:lastModifiedBy>
  <cp:revision>260</cp:revision>
  <dcterms:created xsi:type="dcterms:W3CDTF">2018-06-12T07:14:29Z</dcterms:created>
  <dcterms:modified xsi:type="dcterms:W3CDTF">2018-07-21T08:23:53Z</dcterms:modified>
</cp:coreProperties>
</file>