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6d189323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b6d189323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6d189323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b6d189323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6d189323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b6d189323d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max flow algorithm in the visualization is :-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8" name="Google Shape;28;p18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9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4" name="Google Shape;34;p19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rbes.com)---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g2b6d189323d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525" y="0"/>
            <a:ext cx="7386950" cy="12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2b6d189323d_1_5"/>
          <p:cNvSpPr txBox="1"/>
          <p:nvPr/>
        </p:nvSpPr>
        <p:spPr>
          <a:xfrm>
            <a:off x="141575" y="2770875"/>
            <a:ext cx="4296600" cy="104641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980000"/>
                </a:solidFill>
              </a:rPr>
              <a:t>NAME: SHIVAM MAKHIJA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ROLL NO: 32</a:t>
            </a:r>
            <a:endParaRPr sz="1400" b="0" i="0" u="none" strike="noStrike" cap="none"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solidFill>
                <a:srgbClr val="980000"/>
              </a:solidFill>
            </a:endParaRPr>
          </a:p>
        </p:txBody>
      </p:sp>
      <p:sp>
        <p:nvSpPr>
          <p:cNvPr id="58" name="Google Shape;58;g2b6d189323d_1_5"/>
          <p:cNvSpPr txBox="1"/>
          <p:nvPr/>
        </p:nvSpPr>
        <p:spPr>
          <a:xfrm>
            <a:off x="4524600" y="2770875"/>
            <a:ext cx="4467000" cy="8535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Professor: Dr Ravita Mishra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Subject: AI</a:t>
            </a:r>
            <a:r>
              <a:rPr lang="en" dirty="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&amp;DS</a:t>
            </a:r>
            <a:endParaRPr sz="1400" b="0" i="0" u="none" strike="noStrike" cap="none" dirty="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g2b6d189323d_1_5"/>
          <p:cNvSpPr txBox="1"/>
          <p:nvPr/>
        </p:nvSpPr>
        <p:spPr>
          <a:xfrm>
            <a:off x="1866575" y="1461575"/>
            <a:ext cx="5096400" cy="357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Semester: VI                 Class:D15C</a:t>
            </a:r>
            <a:endParaRPr sz="1400" b="1" i="0" u="none" strike="noStrike" cap="none" dirty="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g2b6d189323d_1_5"/>
          <p:cNvSpPr txBox="1"/>
          <p:nvPr/>
        </p:nvSpPr>
        <p:spPr>
          <a:xfrm>
            <a:off x="1866575" y="1819475"/>
            <a:ext cx="5164800" cy="8535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Title of the Project: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1600" b="0" i="0" u="none" strike="noStrike" cap="none" dirty="0">
                <a:solidFill>
                  <a:schemeClr val="accent3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AI in Financial Services</a:t>
            </a:r>
            <a:endParaRPr sz="1600" b="0" i="0" u="none" strike="noStrike" cap="none" dirty="0">
              <a:solidFill>
                <a:schemeClr val="accent3">
                  <a:lumMod val="1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FFFF00"/>
                </a:solidFill>
              </a:rPr>
              <a:t>Conclusion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3274175" y="10505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B53AC-4F32-6E44-D8A9-066897B80802}"/>
              </a:ext>
            </a:extLst>
          </p:cNvPr>
          <p:cNvSpPr txBox="1"/>
          <p:nvPr/>
        </p:nvSpPr>
        <p:spPr>
          <a:xfrm>
            <a:off x="1094050" y="1995313"/>
            <a:ext cx="65940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AI is transforming the financial services industry by improving efficiency, reducing fraud, enhancing customer experience, and enabling real-time decision-making.   - Institutions that adopt AI gain a competitive edge by utilizing predictive models, automation, and data-driven insights</a:t>
            </a:r>
            <a:r>
              <a:rPr lang="en-US"/>
              <a:t>. </a:t>
            </a:r>
            <a:endParaRPr lang="en-US" dirty="0"/>
          </a:p>
          <a:p>
            <a:r>
              <a:rPr lang="en-US" dirty="0"/>
              <a:t> *Future Prospects*: As AI technologies continue to evolve, their role in financial services will become even more integral, with further innovations in areas like blockchain, quantum computing, and personalized finance.</a:t>
            </a:r>
          </a:p>
          <a:p>
            <a:r>
              <a:rPr lang="en-US" dirty="0"/>
              <a:t>- *Challenges*:   - Data privacy concerns, regulatory hurdles, and AI bias must be addressed for successful implementation.---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FFFF00"/>
                </a:solidFill>
              </a:rPr>
              <a:t>References</a:t>
            </a:r>
            <a:endParaRPr b="1" dirty="0">
              <a:solidFill>
                <a:srgbClr val="FFFF00"/>
              </a:solidFill>
            </a:endParaRPr>
          </a:p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EB159D-F03A-3398-8051-6BD0C9FB6A1B}"/>
              </a:ext>
            </a:extLst>
          </p:cNvPr>
          <p:cNvSpPr txBox="1"/>
          <p:nvPr/>
        </p:nvSpPr>
        <p:spPr>
          <a:xfrm>
            <a:off x="497021" y="1679582"/>
            <a:ext cx="85206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*Books*:   </a:t>
            </a:r>
          </a:p>
          <a:p>
            <a:pPr marL="285750" indent="-285750">
              <a:buFontTx/>
              <a:buChar char="-"/>
            </a:pPr>
            <a:r>
              <a:rPr lang="en-US" dirty="0"/>
              <a:t>"Artificial Intelligence in Finance" by Yves </a:t>
            </a:r>
            <a:r>
              <a:rPr lang="en-US" dirty="0" err="1"/>
              <a:t>Hilpisch</a:t>
            </a:r>
            <a:r>
              <a:rPr lang="en-US" dirty="0"/>
              <a:t>   - "Machine Learning for Asset Managers" by Marcos López de Prado</a:t>
            </a:r>
          </a:p>
          <a:p>
            <a:pPr marL="285750" indent="-285750">
              <a:buFontTx/>
              <a:buChar char="-"/>
            </a:pPr>
            <a:r>
              <a:rPr lang="en-US" dirty="0"/>
              <a:t>- *Articles*:   - "How AI is Changing the Finance Industry" – Harvard Business Review   - "Artificial Intelligence in Financial Services: Trends and Opportunities" – 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Financial Times- *Websites*:   - [www.finextra.com](https://www.finextra.com)   - [www.forbes.com](</a:t>
            </a:r>
            <a:r>
              <a:rPr lang="en-US" dirty="0">
                <a:hlinkClick r:id="rId4"/>
              </a:rPr>
              <a:t>https://www.forbes.com)---</a:t>
            </a:r>
            <a:r>
              <a:rPr lang="en-US" dirty="0"/>
              <a:t> 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364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Content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25" y="1291450"/>
            <a:ext cx="82791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>
                <a:solidFill>
                  <a:schemeClr val="dk1"/>
                </a:solidFill>
              </a:rPr>
              <a:t> </a:t>
            </a:r>
            <a:endParaRPr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dk1"/>
                </a:solidFill>
              </a:rPr>
              <a:t>Introduction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dk1"/>
                </a:solidFill>
              </a:rPr>
              <a:t>Problem Statement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solidFill>
                  <a:schemeClr val="dk1"/>
                </a:solidFill>
              </a:rPr>
              <a:t>Algorithm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solidFill>
                  <a:schemeClr val="dk1"/>
                </a:solidFill>
              </a:rPr>
              <a:t>Key Use Cases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solidFill>
                  <a:schemeClr val="dk1"/>
                </a:solidFill>
              </a:rPr>
              <a:t>Implementation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solidFill>
                  <a:schemeClr val="dk1"/>
                </a:solidFill>
              </a:rPr>
              <a:t>Results 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solidFill>
                  <a:schemeClr val="dk1"/>
                </a:solidFill>
              </a:rPr>
              <a:t>Applications</a:t>
            </a:r>
            <a:endParaRPr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dk1"/>
                </a:solidFill>
              </a:rPr>
              <a:t>Conclusion 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dk1"/>
                </a:solidFill>
              </a:rPr>
              <a:t>References</a:t>
            </a:r>
            <a:endParaRPr dirty="0">
              <a:solidFill>
                <a:schemeClr val="dk1"/>
              </a:solidFill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FFFF00"/>
                </a:solidFill>
              </a:rPr>
              <a:t>Introduction to Project</a:t>
            </a:r>
            <a:endParaRPr b="1"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4294967295"/>
          </p:nvPr>
        </p:nvSpPr>
        <p:spPr>
          <a:xfrm>
            <a:off x="79650" y="1344875"/>
            <a:ext cx="8984700" cy="38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 dirty="0">
                <a:solidFill>
                  <a:srgbClr val="000000"/>
                </a:solidFill>
              </a:rPr>
              <a:t>Overview*:    - AI is revolutionizing various industries, and financial services are no exception. The adoption of AI is improving operational efficiency, customer service, fraud detection, and risk management in the finance sector.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 dirty="0">
                <a:solidFill>
                  <a:srgbClr val="000000"/>
                </a:solidFill>
              </a:rPr>
              <a:t>   - *Why it matters*: AI is enabling financial institutions to process large volumes of data more accurately and quickly, making decisions in real-time.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dirty="0"/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FFFF00"/>
                </a:solidFill>
              </a:rPr>
              <a:t>Problem Statement</a:t>
            </a:r>
            <a:endParaRPr b="1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4294967295"/>
          </p:nvPr>
        </p:nvSpPr>
        <p:spPr>
          <a:xfrm>
            <a:off x="79650" y="1344875"/>
            <a:ext cx="8984700" cy="38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 dirty="0">
                <a:solidFill>
                  <a:srgbClr val="000000"/>
                </a:solidFill>
              </a:rPr>
              <a:t>Current Challenges in Financial Services:  </a:t>
            </a: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 dirty="0">
                <a:solidFill>
                  <a:srgbClr val="000000"/>
                </a:solidFill>
              </a:rPr>
              <a:t>1. Fraud Detection: Traditional methods are slow and prone to human error.   - 2. 2. 2. Customer Experience: Customers expect instant responses and personalized services.  </a:t>
            </a: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 dirty="0">
                <a:solidFill>
                  <a:srgbClr val="000000"/>
                </a:solidFill>
              </a:rPr>
              <a:t>3. Risk Management: Managing risks in volatile markets using conventional tools is becoming increasingly difficult.   </a:t>
            </a: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 dirty="0">
                <a:solidFill>
                  <a:srgbClr val="000000"/>
                </a:solidFill>
              </a:rPr>
              <a:t>4. Operational Efficiency: Financial institutions are burdened with processing huge datasets and compliance requirements.---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dirty="0"/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311725" y="222650"/>
            <a:ext cx="87390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FFFF00"/>
                </a:solidFill>
              </a:rPr>
              <a:t> ALGORITHM</a:t>
            </a:r>
            <a:endParaRPr b="1" dirty="0">
              <a:solidFill>
                <a:srgbClr val="FFFF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>
              <a:solidFill>
                <a:srgbClr val="FFFF00"/>
              </a:solidFill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222616" y="1522750"/>
            <a:ext cx="83976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16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Machine Learning*: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16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1.Supervised Learning: Used for fraud detection, credit scoring, and loan approval.   - 2.Unsupervised Learning: Helps in detecting anomalies and patterns in financial transactions.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16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3.Reinforcement Learning: Used for algorithmic trading strategies.-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16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4.Natural Language Processing (NLP):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16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Helps </a:t>
            </a:r>
            <a:r>
              <a:rPr lang="en-IN" sz="160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analyze</a:t>
            </a:r>
            <a:r>
              <a:rPr lang="en-IN" sz="16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customer feedback, emails, and social media for sentiment analysis.- 5.Robotic Process Automation (RPA): Automates repetitive tasks such as data entry, compliance checks, and report generation.</a:t>
            </a:r>
            <a:endParaRPr sz="16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60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lem Statement</a:t>
            </a:r>
            <a:endParaRPr sz="160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160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sz="160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6d189323d_1_20"/>
          <p:cNvSpPr txBox="1">
            <a:spLocks noGrp="1"/>
          </p:cNvSpPr>
          <p:nvPr>
            <p:ph type="title"/>
          </p:nvPr>
        </p:nvSpPr>
        <p:spPr>
          <a:xfrm>
            <a:off x="325400" y="402725"/>
            <a:ext cx="87390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FFFF00"/>
                </a:solidFill>
              </a:rPr>
              <a:t>    KEY USE CASES</a:t>
            </a:r>
            <a:endParaRPr b="1" dirty="0">
              <a:solidFill>
                <a:srgbClr val="FFFF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FFFF00"/>
              </a:solidFill>
            </a:endParaRPr>
          </a:p>
        </p:txBody>
      </p:sp>
      <p:sp>
        <p:nvSpPr>
          <p:cNvPr id="106" name="Google Shape;106;g2b6d189323d_1_20"/>
          <p:cNvSpPr txBox="1"/>
          <p:nvPr/>
        </p:nvSpPr>
        <p:spPr>
          <a:xfrm>
            <a:off x="230050" y="1304825"/>
            <a:ext cx="83976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*Fraud Detection &amp; Prevention*: 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Char char="-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 models can detect fraudulent transactions in real-time using anomaly detection algorithms.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Char char="-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Example: *Visa* and *Mastercard* use AI to monitor and block fraudulent activity on credit cards.-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Char char="-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*Algorithmic Trading*:   - AI models analyze market data and make high-frequency trades to maximize returns. 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Char char="-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Example: *Robo-advisors* for automated investment advice.-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Char char="-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*Risk Management*:   - AI models predict financial risks by analyzing vast amounts of historical and market data.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Char char="-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Example: AI-driven credit scoring systems by *FICO* and *Zest AI*.</a:t>
            </a:r>
            <a:endParaRPr sz="16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lem Statement</a:t>
            </a:r>
            <a:endParaRPr sz="2800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sz="2800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g2b6d189323d_1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FFFF00"/>
                </a:solidFill>
              </a:rPr>
              <a:t>IMPLEMENTATION</a:t>
            </a:r>
            <a:endParaRPr b="1" dirty="0">
              <a:solidFill>
                <a:srgbClr val="FFFF00"/>
              </a:solidFill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405075" y="1773650"/>
            <a:ext cx="8427300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*Tools &amp; Technologies*: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-   *Machine Learning Frameworks*: TensorFlow, Scikit-learn, and </a:t>
            </a:r>
            <a:r>
              <a:rPr lang="en-IN" sz="14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PyTorch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     Data Sources*: Structured and unstructured data, market data feeds, customer transaction data, etc. 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*AI Models*: Deep learning for risk analysis, support vector machines for fraud detection.   -  *Example Implementation*:   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*AI-Driven Credit Scoring*: 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Data: Customer financial history, payment </a:t>
            </a:r>
            <a:r>
              <a:rPr lang="en-IN" sz="14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behavior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transaction data.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- Algorithm: Random Forest, Gradient Boosting Machines.  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- Outcome: More accurate risk assessments leading to better credit decisions.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6d189323d_1_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FFFF00"/>
                </a:solidFill>
              </a:rPr>
              <a:t>RESULTS</a:t>
            </a:r>
            <a:endParaRPr b="1" dirty="0">
              <a:solidFill>
                <a:srgbClr val="FFFF00"/>
              </a:solidFill>
            </a:endParaRPr>
          </a:p>
        </p:txBody>
      </p:sp>
      <p:sp>
        <p:nvSpPr>
          <p:cNvPr id="120" name="Google Shape;120;g2b6d189323d_1_26"/>
          <p:cNvSpPr txBox="1"/>
          <p:nvPr/>
        </p:nvSpPr>
        <p:spPr>
          <a:xfrm>
            <a:off x="405075" y="1773650"/>
            <a:ext cx="8427300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*Case Study 1: Fraud Detection*: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*Result*: Reduction in fraud by up to 30% for institutions using AI-based detection systems.   - *Example: **HSBC* uses AI for fraud detection, achieving real-time fraud analysis and reducing false positives.-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*Case Study 2: Algorithmic Trading*: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- *Result*: Improved trading strategies, increased profitability, and minimized human errors.   - *Example*: Hedge funds use AI to make thousands of trades per second based on predictive models.- *Customer Experience*: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- *Result*: AI chatbots and virtual assistants improve customer engagement and reduce service costs.   - Example: *Bank of America's virtual assistant **Erica* assists customers with their banking needs.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g2b6d189323d_1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FFFF00"/>
                </a:solidFill>
              </a:rPr>
              <a:t>APPLICATIONS</a:t>
            </a:r>
            <a:endParaRPr b="1"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>
              <a:solidFill>
                <a:srgbClr val="FFFF00"/>
              </a:solidFill>
            </a:endParaRPr>
          </a:p>
        </p:txBody>
      </p:sp>
      <p:pic>
        <p:nvPicPr>
          <p:cNvPr id="133" name="Google Shape;13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B3BD35-0156-9EAB-18EB-1C47E3C0B47C}"/>
              </a:ext>
            </a:extLst>
          </p:cNvPr>
          <p:cNvSpPr txBox="1"/>
          <p:nvPr/>
        </p:nvSpPr>
        <p:spPr>
          <a:xfrm>
            <a:off x="2286000" y="1556552"/>
            <a:ext cx="50366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*Personalized Banking Services*:</a:t>
            </a:r>
          </a:p>
          <a:p>
            <a:r>
              <a:rPr lang="en-IN" dirty="0"/>
              <a:t>   - AI helps tailor financial advice and product              recommendations based on individual customer data.</a:t>
            </a:r>
          </a:p>
          <a:p>
            <a:pPr marL="285750" indent="-285750">
              <a:buFontTx/>
              <a:buChar char="-"/>
            </a:pPr>
            <a:r>
              <a:rPr lang="en-IN" dirty="0"/>
              <a:t>*Automated Loan Processing*:   - AI automates loan approval processes, speeding up decisions while reducing human error.</a:t>
            </a:r>
          </a:p>
          <a:p>
            <a:pPr marL="285750" indent="-285750">
              <a:buFontTx/>
              <a:buChar char="-"/>
            </a:pPr>
            <a:r>
              <a:rPr lang="en-IN" dirty="0"/>
              <a:t>- *Fraud Detection and Prevention*:   - Continuous monitoring of transactions using AI reduces fraud rates.</a:t>
            </a:r>
          </a:p>
          <a:p>
            <a:pPr marL="285750" indent="-285750">
              <a:buFontTx/>
              <a:buChar char="-"/>
            </a:pPr>
            <a:r>
              <a:rPr lang="en-IN" dirty="0"/>
              <a:t>- *Customer Support*:   - AI-powered chatbots and virtual assistants provide 24/7 customer service.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Microsoft Office PowerPoint</Application>
  <PresentationFormat>On-screen Show (16:9)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Merriweather</vt:lpstr>
      <vt:lpstr>Roboto</vt:lpstr>
      <vt:lpstr>Times New Roman</vt:lpstr>
      <vt:lpstr>Paradigm</vt:lpstr>
      <vt:lpstr>PowerPoint Presentation</vt:lpstr>
      <vt:lpstr>Content</vt:lpstr>
      <vt:lpstr>Introduction to Project  </vt:lpstr>
      <vt:lpstr>Problem Statement  </vt:lpstr>
      <vt:lpstr> ALGORITHM </vt:lpstr>
      <vt:lpstr>    KEY USE CASES </vt:lpstr>
      <vt:lpstr>IMPLEMENTATION</vt:lpstr>
      <vt:lpstr>RESULTS</vt:lpstr>
      <vt:lpstr>APPLICATIONS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Neeraj Rijhwani</dc:creator>
  <cp:lastModifiedBy>Neeraj Rijhwani</cp:lastModifiedBy>
  <cp:revision>1</cp:revision>
  <dcterms:modified xsi:type="dcterms:W3CDTF">2025-04-02T09:00:59Z</dcterms:modified>
</cp:coreProperties>
</file>